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1" r:id="rId2"/>
    <p:sldId id="272" r:id="rId3"/>
    <p:sldId id="273" r:id="rId4"/>
    <p:sldId id="256" r:id="rId5"/>
    <p:sldId id="257" r:id="rId6"/>
    <p:sldId id="258" r:id="rId7"/>
    <p:sldId id="260" r:id="rId8"/>
    <p:sldId id="261" r:id="rId9"/>
    <p:sldId id="262" r:id="rId10"/>
    <p:sldId id="263" r:id="rId11"/>
    <p:sldId id="264" r:id="rId12"/>
    <p:sldId id="266" r:id="rId13"/>
    <p:sldId id="275" r:id="rId14"/>
    <p:sldId id="276" r:id="rId15"/>
    <p:sldId id="267" r:id="rId16"/>
    <p:sldId id="268" r:id="rId17"/>
    <p:sldId id="270"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ud, Nancy T" initials="NTM"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67438" autoAdjust="0"/>
  </p:normalViewPr>
  <p:slideViewPr>
    <p:cSldViewPr snapToGrid="0">
      <p:cViewPr>
        <p:scale>
          <a:sx n="45" d="100"/>
          <a:sy n="45" d="100"/>
        </p:scale>
        <p:origin x="-1440" y="-2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5BEC88-AAF0-40F0-BAFD-2880CAA88E4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8B5961B-DEDF-4E26-A12B-1A512CA36DB0}">
      <dgm:prSet phldrT="[Text]"/>
      <dgm:spPr/>
      <dgm:t>
        <a:bodyPr/>
        <a:lstStyle/>
        <a:p>
          <a:r>
            <a:rPr lang="en-US" smtClean="0"/>
            <a:t>Public health professionals</a:t>
          </a:r>
          <a:endParaRPr lang="en-US"/>
        </a:p>
      </dgm:t>
    </dgm:pt>
    <dgm:pt modelId="{FE86B4F6-FE98-43F7-95F4-FBCB0F89C642}" type="parTrans" cxnId="{1CEB4EC5-39B5-424F-9CD5-C1C5B8E4130B}">
      <dgm:prSet/>
      <dgm:spPr/>
      <dgm:t>
        <a:bodyPr/>
        <a:lstStyle/>
        <a:p>
          <a:endParaRPr lang="en-US"/>
        </a:p>
      </dgm:t>
    </dgm:pt>
    <dgm:pt modelId="{E1BF9BF5-3A24-4F48-9716-D5BA586C4760}" type="sibTrans" cxnId="{1CEB4EC5-39B5-424F-9CD5-C1C5B8E4130B}">
      <dgm:prSet/>
      <dgm:spPr/>
      <dgm:t>
        <a:bodyPr/>
        <a:lstStyle/>
        <a:p>
          <a:endParaRPr lang="en-US"/>
        </a:p>
      </dgm:t>
    </dgm:pt>
    <dgm:pt modelId="{3FBA726F-B463-459D-AB99-5B26D60886F6}">
      <dgm:prSet/>
      <dgm:spPr/>
      <dgm:t>
        <a:bodyPr/>
        <a:lstStyle/>
        <a:p>
          <a:r>
            <a:rPr lang="en-US" smtClean="0"/>
            <a:t>Health providers</a:t>
          </a:r>
          <a:endParaRPr lang="en-US" dirty="0" smtClean="0"/>
        </a:p>
      </dgm:t>
    </dgm:pt>
    <dgm:pt modelId="{2F90E972-CE52-41A3-8584-D1B61F3B1C8F}" type="parTrans" cxnId="{CCE95C58-8C1D-4A0F-A5C6-6C4F726524BA}">
      <dgm:prSet/>
      <dgm:spPr/>
      <dgm:t>
        <a:bodyPr/>
        <a:lstStyle/>
        <a:p>
          <a:endParaRPr lang="en-US"/>
        </a:p>
      </dgm:t>
    </dgm:pt>
    <dgm:pt modelId="{F3FFC6F1-0E0F-4C24-92FC-B64CEDCD30F4}" type="sibTrans" cxnId="{CCE95C58-8C1D-4A0F-A5C6-6C4F726524BA}">
      <dgm:prSet/>
      <dgm:spPr/>
      <dgm:t>
        <a:bodyPr/>
        <a:lstStyle/>
        <a:p>
          <a:endParaRPr lang="en-US"/>
        </a:p>
      </dgm:t>
    </dgm:pt>
    <dgm:pt modelId="{8065258E-C483-4C73-A13D-AC595A55C584}">
      <dgm:prSet/>
      <dgm:spPr/>
      <dgm:t>
        <a:bodyPr/>
        <a:lstStyle/>
        <a:p>
          <a:r>
            <a:rPr lang="en-US" smtClean="0"/>
            <a:t>School staff </a:t>
          </a:r>
          <a:endParaRPr lang="en-US" dirty="0" smtClean="0"/>
        </a:p>
      </dgm:t>
    </dgm:pt>
    <dgm:pt modelId="{17F2BE50-6509-4979-B44C-287A264F0CA4}" type="parTrans" cxnId="{0AC75264-8EBB-43FD-840A-2E7047C3D0F1}">
      <dgm:prSet/>
      <dgm:spPr/>
      <dgm:t>
        <a:bodyPr/>
        <a:lstStyle/>
        <a:p>
          <a:endParaRPr lang="en-US"/>
        </a:p>
      </dgm:t>
    </dgm:pt>
    <dgm:pt modelId="{52436645-4E3F-4770-8308-4283AC57CE48}" type="sibTrans" cxnId="{0AC75264-8EBB-43FD-840A-2E7047C3D0F1}">
      <dgm:prSet/>
      <dgm:spPr/>
      <dgm:t>
        <a:bodyPr/>
        <a:lstStyle/>
        <a:p>
          <a:endParaRPr lang="en-US"/>
        </a:p>
      </dgm:t>
    </dgm:pt>
    <dgm:pt modelId="{3C80865D-7EF3-48DD-BFD7-8F06333AF559}">
      <dgm:prSet/>
      <dgm:spPr/>
      <dgm:t>
        <a:bodyPr/>
        <a:lstStyle/>
        <a:p>
          <a:r>
            <a:rPr lang="en-US" smtClean="0"/>
            <a:t>Parents</a:t>
          </a:r>
          <a:endParaRPr lang="en-US" dirty="0" smtClean="0"/>
        </a:p>
      </dgm:t>
    </dgm:pt>
    <dgm:pt modelId="{F38AE085-FD36-4EBB-9585-380C9C2173D9}" type="parTrans" cxnId="{A2B174AD-9F8F-44A4-8160-13B7C973242B}">
      <dgm:prSet/>
      <dgm:spPr/>
      <dgm:t>
        <a:bodyPr/>
        <a:lstStyle/>
        <a:p>
          <a:endParaRPr lang="en-US"/>
        </a:p>
      </dgm:t>
    </dgm:pt>
    <dgm:pt modelId="{77420B95-A5AC-4963-8B04-FDCD51501E07}" type="sibTrans" cxnId="{A2B174AD-9F8F-44A4-8160-13B7C973242B}">
      <dgm:prSet/>
      <dgm:spPr/>
      <dgm:t>
        <a:bodyPr/>
        <a:lstStyle/>
        <a:p>
          <a:endParaRPr lang="en-US"/>
        </a:p>
      </dgm:t>
    </dgm:pt>
    <dgm:pt modelId="{0DEA0F0D-BD7A-489B-88E9-9ADD949D128D}">
      <dgm:prSet/>
      <dgm:spPr>
        <a:solidFill>
          <a:schemeClr val="accent6"/>
        </a:solidFill>
      </dgm:spPr>
      <dgm:t>
        <a:bodyPr/>
        <a:lstStyle/>
        <a:p>
          <a:r>
            <a:rPr lang="en-US" dirty="0" smtClean="0"/>
            <a:t>NOT youth</a:t>
          </a:r>
          <a:endParaRPr lang="en-US" dirty="0"/>
        </a:p>
      </dgm:t>
    </dgm:pt>
    <dgm:pt modelId="{98414535-A348-47BC-AC03-C587F7E162C3}" type="parTrans" cxnId="{6222BF71-3382-4494-B6FC-8BCED38DFDF7}">
      <dgm:prSet/>
      <dgm:spPr/>
      <dgm:t>
        <a:bodyPr/>
        <a:lstStyle/>
        <a:p>
          <a:endParaRPr lang="en-US"/>
        </a:p>
      </dgm:t>
    </dgm:pt>
    <dgm:pt modelId="{C9616A7C-4F60-4273-9356-C9449D838EE1}" type="sibTrans" cxnId="{6222BF71-3382-4494-B6FC-8BCED38DFDF7}">
      <dgm:prSet/>
      <dgm:spPr/>
      <dgm:t>
        <a:bodyPr/>
        <a:lstStyle/>
        <a:p>
          <a:endParaRPr lang="en-US"/>
        </a:p>
      </dgm:t>
    </dgm:pt>
    <dgm:pt modelId="{42C8FA67-E9DF-47B9-AF58-EEBC3B25AA9A}" type="pres">
      <dgm:prSet presAssocID="{8C5BEC88-AAF0-40F0-BAFD-2880CAA88E4E}" presName="diagram" presStyleCnt="0">
        <dgm:presLayoutVars>
          <dgm:dir/>
          <dgm:resizeHandles val="exact"/>
        </dgm:presLayoutVars>
      </dgm:prSet>
      <dgm:spPr/>
      <dgm:t>
        <a:bodyPr/>
        <a:lstStyle/>
        <a:p>
          <a:endParaRPr lang="en-US"/>
        </a:p>
      </dgm:t>
    </dgm:pt>
    <dgm:pt modelId="{634117BD-4F14-41A9-B54F-A9BF4A59B319}" type="pres">
      <dgm:prSet presAssocID="{B8B5961B-DEDF-4E26-A12B-1A512CA36DB0}" presName="node" presStyleLbl="node1" presStyleIdx="0" presStyleCnt="5">
        <dgm:presLayoutVars>
          <dgm:bulletEnabled val="1"/>
        </dgm:presLayoutVars>
      </dgm:prSet>
      <dgm:spPr/>
      <dgm:t>
        <a:bodyPr/>
        <a:lstStyle/>
        <a:p>
          <a:endParaRPr lang="en-US"/>
        </a:p>
      </dgm:t>
    </dgm:pt>
    <dgm:pt modelId="{7F8D94B3-17C1-4D34-8B0A-EE48924E2ACD}" type="pres">
      <dgm:prSet presAssocID="{E1BF9BF5-3A24-4F48-9716-D5BA586C4760}" presName="sibTrans" presStyleCnt="0"/>
      <dgm:spPr/>
    </dgm:pt>
    <dgm:pt modelId="{E3F59452-7C53-433C-83DA-D8A7DCCAF94C}" type="pres">
      <dgm:prSet presAssocID="{3FBA726F-B463-459D-AB99-5B26D60886F6}" presName="node" presStyleLbl="node1" presStyleIdx="1" presStyleCnt="5">
        <dgm:presLayoutVars>
          <dgm:bulletEnabled val="1"/>
        </dgm:presLayoutVars>
      </dgm:prSet>
      <dgm:spPr/>
      <dgm:t>
        <a:bodyPr/>
        <a:lstStyle/>
        <a:p>
          <a:endParaRPr lang="en-US"/>
        </a:p>
      </dgm:t>
    </dgm:pt>
    <dgm:pt modelId="{54F036F0-2909-477B-8022-91200CAF645D}" type="pres">
      <dgm:prSet presAssocID="{F3FFC6F1-0E0F-4C24-92FC-B64CEDCD30F4}" presName="sibTrans" presStyleCnt="0"/>
      <dgm:spPr/>
    </dgm:pt>
    <dgm:pt modelId="{61E72F77-2EC8-4150-87FA-D62489B32CC6}" type="pres">
      <dgm:prSet presAssocID="{8065258E-C483-4C73-A13D-AC595A55C584}" presName="node" presStyleLbl="node1" presStyleIdx="2" presStyleCnt="5">
        <dgm:presLayoutVars>
          <dgm:bulletEnabled val="1"/>
        </dgm:presLayoutVars>
      </dgm:prSet>
      <dgm:spPr/>
      <dgm:t>
        <a:bodyPr/>
        <a:lstStyle/>
        <a:p>
          <a:endParaRPr lang="en-US"/>
        </a:p>
      </dgm:t>
    </dgm:pt>
    <dgm:pt modelId="{4B820FEE-C1FA-4531-A6CD-C6D734003831}" type="pres">
      <dgm:prSet presAssocID="{52436645-4E3F-4770-8308-4283AC57CE48}" presName="sibTrans" presStyleCnt="0"/>
      <dgm:spPr/>
    </dgm:pt>
    <dgm:pt modelId="{36F83B91-876D-4203-8A9E-F98C26527A22}" type="pres">
      <dgm:prSet presAssocID="{3C80865D-7EF3-48DD-BFD7-8F06333AF559}" presName="node" presStyleLbl="node1" presStyleIdx="3" presStyleCnt="5">
        <dgm:presLayoutVars>
          <dgm:bulletEnabled val="1"/>
        </dgm:presLayoutVars>
      </dgm:prSet>
      <dgm:spPr/>
      <dgm:t>
        <a:bodyPr/>
        <a:lstStyle/>
        <a:p>
          <a:endParaRPr lang="en-US"/>
        </a:p>
      </dgm:t>
    </dgm:pt>
    <dgm:pt modelId="{3BCA0D91-A4AB-4369-9C60-FE9614D610F7}" type="pres">
      <dgm:prSet presAssocID="{77420B95-A5AC-4963-8B04-FDCD51501E07}" presName="sibTrans" presStyleCnt="0"/>
      <dgm:spPr/>
    </dgm:pt>
    <dgm:pt modelId="{C8A8C9C7-72F8-4CA9-8DE4-3B6AC593FD6D}" type="pres">
      <dgm:prSet presAssocID="{0DEA0F0D-BD7A-489B-88E9-9ADD949D128D}" presName="node" presStyleLbl="node1" presStyleIdx="4" presStyleCnt="5">
        <dgm:presLayoutVars>
          <dgm:bulletEnabled val="1"/>
        </dgm:presLayoutVars>
      </dgm:prSet>
      <dgm:spPr/>
      <dgm:t>
        <a:bodyPr/>
        <a:lstStyle/>
        <a:p>
          <a:endParaRPr lang="en-US"/>
        </a:p>
      </dgm:t>
    </dgm:pt>
  </dgm:ptLst>
  <dgm:cxnLst>
    <dgm:cxn modelId="{83B30C12-A44A-4CE8-AD54-98CD884D11C8}" type="presOf" srcId="{3FBA726F-B463-459D-AB99-5B26D60886F6}" destId="{E3F59452-7C53-433C-83DA-D8A7DCCAF94C}" srcOrd="0" destOrd="0" presId="urn:microsoft.com/office/officeart/2005/8/layout/default"/>
    <dgm:cxn modelId="{3D88B058-FB1B-4451-9A56-E043E5C6BC20}" type="presOf" srcId="{B8B5961B-DEDF-4E26-A12B-1A512CA36DB0}" destId="{634117BD-4F14-41A9-B54F-A9BF4A59B319}" srcOrd="0" destOrd="0" presId="urn:microsoft.com/office/officeart/2005/8/layout/default"/>
    <dgm:cxn modelId="{0AC75264-8EBB-43FD-840A-2E7047C3D0F1}" srcId="{8C5BEC88-AAF0-40F0-BAFD-2880CAA88E4E}" destId="{8065258E-C483-4C73-A13D-AC595A55C584}" srcOrd="2" destOrd="0" parTransId="{17F2BE50-6509-4979-B44C-287A264F0CA4}" sibTransId="{52436645-4E3F-4770-8308-4283AC57CE48}"/>
    <dgm:cxn modelId="{96AAFD89-4424-4B29-82F8-2B3BEBFCC3D3}" type="presOf" srcId="{8065258E-C483-4C73-A13D-AC595A55C584}" destId="{61E72F77-2EC8-4150-87FA-D62489B32CC6}" srcOrd="0" destOrd="0" presId="urn:microsoft.com/office/officeart/2005/8/layout/default"/>
    <dgm:cxn modelId="{4EBC176A-EC3F-485D-B5CA-3869879236AD}" type="presOf" srcId="{3C80865D-7EF3-48DD-BFD7-8F06333AF559}" destId="{36F83B91-876D-4203-8A9E-F98C26527A22}" srcOrd="0" destOrd="0" presId="urn:microsoft.com/office/officeart/2005/8/layout/default"/>
    <dgm:cxn modelId="{CCE95C58-8C1D-4A0F-A5C6-6C4F726524BA}" srcId="{8C5BEC88-AAF0-40F0-BAFD-2880CAA88E4E}" destId="{3FBA726F-B463-459D-AB99-5B26D60886F6}" srcOrd="1" destOrd="0" parTransId="{2F90E972-CE52-41A3-8584-D1B61F3B1C8F}" sibTransId="{F3FFC6F1-0E0F-4C24-92FC-B64CEDCD30F4}"/>
    <dgm:cxn modelId="{9115AA3E-1A25-47C5-B398-816629CBB205}" type="presOf" srcId="{8C5BEC88-AAF0-40F0-BAFD-2880CAA88E4E}" destId="{42C8FA67-E9DF-47B9-AF58-EEBC3B25AA9A}" srcOrd="0" destOrd="0" presId="urn:microsoft.com/office/officeart/2005/8/layout/default"/>
    <dgm:cxn modelId="{1CEB4EC5-39B5-424F-9CD5-C1C5B8E4130B}" srcId="{8C5BEC88-AAF0-40F0-BAFD-2880CAA88E4E}" destId="{B8B5961B-DEDF-4E26-A12B-1A512CA36DB0}" srcOrd="0" destOrd="0" parTransId="{FE86B4F6-FE98-43F7-95F4-FBCB0F89C642}" sibTransId="{E1BF9BF5-3A24-4F48-9716-D5BA586C4760}"/>
    <dgm:cxn modelId="{6222BF71-3382-4494-B6FC-8BCED38DFDF7}" srcId="{8C5BEC88-AAF0-40F0-BAFD-2880CAA88E4E}" destId="{0DEA0F0D-BD7A-489B-88E9-9ADD949D128D}" srcOrd="4" destOrd="0" parTransId="{98414535-A348-47BC-AC03-C587F7E162C3}" sibTransId="{C9616A7C-4F60-4273-9356-C9449D838EE1}"/>
    <dgm:cxn modelId="{4A21E9EB-FAEF-490C-932D-7DC0DCC783AD}" type="presOf" srcId="{0DEA0F0D-BD7A-489B-88E9-9ADD949D128D}" destId="{C8A8C9C7-72F8-4CA9-8DE4-3B6AC593FD6D}" srcOrd="0" destOrd="0" presId="urn:microsoft.com/office/officeart/2005/8/layout/default"/>
    <dgm:cxn modelId="{A2B174AD-9F8F-44A4-8160-13B7C973242B}" srcId="{8C5BEC88-AAF0-40F0-BAFD-2880CAA88E4E}" destId="{3C80865D-7EF3-48DD-BFD7-8F06333AF559}" srcOrd="3" destOrd="0" parTransId="{F38AE085-FD36-4EBB-9585-380C9C2173D9}" sibTransId="{77420B95-A5AC-4963-8B04-FDCD51501E07}"/>
    <dgm:cxn modelId="{1663C78F-4FBC-493C-9A9C-634299991FEA}" type="presParOf" srcId="{42C8FA67-E9DF-47B9-AF58-EEBC3B25AA9A}" destId="{634117BD-4F14-41A9-B54F-A9BF4A59B319}" srcOrd="0" destOrd="0" presId="urn:microsoft.com/office/officeart/2005/8/layout/default"/>
    <dgm:cxn modelId="{B1858E59-C682-410D-898C-BBCECB2697F9}" type="presParOf" srcId="{42C8FA67-E9DF-47B9-AF58-EEBC3B25AA9A}" destId="{7F8D94B3-17C1-4D34-8B0A-EE48924E2ACD}" srcOrd="1" destOrd="0" presId="urn:microsoft.com/office/officeart/2005/8/layout/default"/>
    <dgm:cxn modelId="{6E0B4F76-3263-440C-B1DA-BA5C8942DE5F}" type="presParOf" srcId="{42C8FA67-E9DF-47B9-AF58-EEBC3B25AA9A}" destId="{E3F59452-7C53-433C-83DA-D8A7DCCAF94C}" srcOrd="2" destOrd="0" presId="urn:microsoft.com/office/officeart/2005/8/layout/default"/>
    <dgm:cxn modelId="{B978151C-6B58-4590-BB34-CE3C11876567}" type="presParOf" srcId="{42C8FA67-E9DF-47B9-AF58-EEBC3B25AA9A}" destId="{54F036F0-2909-477B-8022-91200CAF645D}" srcOrd="3" destOrd="0" presId="urn:microsoft.com/office/officeart/2005/8/layout/default"/>
    <dgm:cxn modelId="{49B02CD8-A8A4-42C6-B7CA-451EA8A9BB9D}" type="presParOf" srcId="{42C8FA67-E9DF-47B9-AF58-EEBC3B25AA9A}" destId="{61E72F77-2EC8-4150-87FA-D62489B32CC6}" srcOrd="4" destOrd="0" presId="urn:microsoft.com/office/officeart/2005/8/layout/default"/>
    <dgm:cxn modelId="{5D572CED-18F8-48F7-826C-221D6DF9E6B1}" type="presParOf" srcId="{42C8FA67-E9DF-47B9-AF58-EEBC3B25AA9A}" destId="{4B820FEE-C1FA-4531-A6CD-C6D734003831}" srcOrd="5" destOrd="0" presId="urn:microsoft.com/office/officeart/2005/8/layout/default"/>
    <dgm:cxn modelId="{B7FCCFD0-8E63-4C2B-B667-E0CEB25193BB}" type="presParOf" srcId="{42C8FA67-E9DF-47B9-AF58-EEBC3B25AA9A}" destId="{36F83B91-876D-4203-8A9E-F98C26527A22}" srcOrd="6" destOrd="0" presId="urn:microsoft.com/office/officeart/2005/8/layout/default"/>
    <dgm:cxn modelId="{EEF84817-BF47-4400-982E-F1333DF88F91}" type="presParOf" srcId="{42C8FA67-E9DF-47B9-AF58-EEBC3B25AA9A}" destId="{3BCA0D91-A4AB-4369-9C60-FE9614D610F7}" srcOrd="7" destOrd="0" presId="urn:microsoft.com/office/officeart/2005/8/layout/default"/>
    <dgm:cxn modelId="{7E6C107F-BE28-462C-BFC2-80EE9DDC515F}" type="presParOf" srcId="{42C8FA67-E9DF-47B9-AF58-EEBC3B25AA9A}" destId="{C8A8C9C7-72F8-4CA9-8DE4-3B6AC593FD6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93C343-49AD-4E05-8BC9-5A3611D20F7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22FBEDE-07C3-49C0-882A-2F757BE9A2BE}">
      <dgm:prSet phldrT="[Text]" custT="1"/>
      <dgm:spPr/>
      <dgm:t>
        <a:bodyPr/>
        <a:lstStyle/>
        <a:p>
          <a:r>
            <a:rPr lang="en-US" sz="2800" dirty="0" smtClean="0"/>
            <a:t>High concentration of nicotine</a:t>
          </a:r>
          <a:endParaRPr lang="en-US" sz="2800" dirty="0"/>
        </a:p>
      </dgm:t>
    </dgm:pt>
    <dgm:pt modelId="{9C69866D-C8E1-40F0-B523-DE1CE0F97390}" type="parTrans" cxnId="{1C7E1389-24BD-47AC-BD4A-50ABCAA2BF36}">
      <dgm:prSet/>
      <dgm:spPr/>
      <dgm:t>
        <a:bodyPr/>
        <a:lstStyle/>
        <a:p>
          <a:endParaRPr lang="en-US" sz="2000"/>
        </a:p>
      </dgm:t>
    </dgm:pt>
    <dgm:pt modelId="{290965D1-CE30-4308-B3DE-A726344CD0C6}" type="sibTrans" cxnId="{1C7E1389-24BD-47AC-BD4A-50ABCAA2BF36}">
      <dgm:prSet/>
      <dgm:spPr/>
      <dgm:t>
        <a:bodyPr/>
        <a:lstStyle/>
        <a:p>
          <a:endParaRPr lang="en-US" sz="2000"/>
        </a:p>
      </dgm:t>
    </dgm:pt>
    <dgm:pt modelId="{E3437350-0307-4DF7-B6B9-97442EAD3FEB}">
      <dgm:prSet phldrT="[Text]" custT="1"/>
      <dgm:spPr/>
      <dgm:t>
        <a:bodyPr/>
        <a:lstStyle/>
        <a:p>
          <a:r>
            <a:rPr lang="en-US" sz="2800" dirty="0" smtClean="0"/>
            <a:t>Nicotine salt technology allows for quicker absorption into the lungs and brain</a:t>
          </a:r>
          <a:endParaRPr lang="en-US" sz="2800" dirty="0"/>
        </a:p>
      </dgm:t>
    </dgm:pt>
    <dgm:pt modelId="{1162C9D6-688A-47FB-8BD4-06C0A0F05413}" type="parTrans" cxnId="{9903260F-E0E8-450D-97F0-8466E5A17206}">
      <dgm:prSet/>
      <dgm:spPr/>
      <dgm:t>
        <a:bodyPr/>
        <a:lstStyle/>
        <a:p>
          <a:endParaRPr lang="en-US" sz="2000"/>
        </a:p>
      </dgm:t>
    </dgm:pt>
    <dgm:pt modelId="{83FFC596-A225-4D51-AE7E-7F87C2E47E43}" type="sibTrans" cxnId="{9903260F-E0E8-450D-97F0-8466E5A17206}">
      <dgm:prSet/>
      <dgm:spPr/>
      <dgm:t>
        <a:bodyPr/>
        <a:lstStyle/>
        <a:p>
          <a:endParaRPr lang="en-US" sz="2000"/>
        </a:p>
      </dgm:t>
    </dgm:pt>
    <dgm:pt modelId="{2D076C67-F066-43F9-8B4A-8C3841C69C96}">
      <dgm:prSet phldrT="[Text]" custT="1"/>
      <dgm:spPr/>
      <dgm:t>
        <a:bodyPr/>
        <a:lstStyle/>
        <a:p>
          <a:r>
            <a:rPr lang="en-US" sz="2800" dirty="0" smtClean="0"/>
            <a:t>Fruit and other flavors</a:t>
          </a:r>
          <a:endParaRPr lang="en-US" sz="2800" dirty="0"/>
        </a:p>
      </dgm:t>
    </dgm:pt>
    <dgm:pt modelId="{6B33B73D-62C8-48A1-B1C7-B3AC13DD65FA}" type="parTrans" cxnId="{6C066410-C266-466D-B3CA-7AACF753C159}">
      <dgm:prSet/>
      <dgm:spPr/>
      <dgm:t>
        <a:bodyPr/>
        <a:lstStyle/>
        <a:p>
          <a:endParaRPr lang="en-US" sz="2000"/>
        </a:p>
      </dgm:t>
    </dgm:pt>
    <dgm:pt modelId="{BD490C7B-A04A-44F7-A95C-A18F3500C751}" type="sibTrans" cxnId="{6C066410-C266-466D-B3CA-7AACF753C159}">
      <dgm:prSet/>
      <dgm:spPr/>
      <dgm:t>
        <a:bodyPr/>
        <a:lstStyle/>
        <a:p>
          <a:endParaRPr lang="en-US" sz="2000"/>
        </a:p>
      </dgm:t>
    </dgm:pt>
    <dgm:pt modelId="{77CD0DD0-48A4-4B9C-9F32-FAE45558BD9C}" type="pres">
      <dgm:prSet presAssocID="{A293C343-49AD-4E05-8BC9-5A3611D20F76}" presName="linear" presStyleCnt="0">
        <dgm:presLayoutVars>
          <dgm:animLvl val="lvl"/>
          <dgm:resizeHandles val="exact"/>
        </dgm:presLayoutVars>
      </dgm:prSet>
      <dgm:spPr/>
      <dgm:t>
        <a:bodyPr/>
        <a:lstStyle/>
        <a:p>
          <a:endParaRPr lang="en-US"/>
        </a:p>
      </dgm:t>
    </dgm:pt>
    <dgm:pt modelId="{E5C4C33C-9DBE-4D80-8F17-77071F54BBEF}" type="pres">
      <dgm:prSet presAssocID="{522FBEDE-07C3-49C0-882A-2F757BE9A2BE}" presName="parentText" presStyleLbl="node1" presStyleIdx="0" presStyleCnt="3" custLinFactY="-10835" custLinFactNeighborY="-100000">
        <dgm:presLayoutVars>
          <dgm:chMax val="0"/>
          <dgm:bulletEnabled val="1"/>
        </dgm:presLayoutVars>
      </dgm:prSet>
      <dgm:spPr/>
      <dgm:t>
        <a:bodyPr/>
        <a:lstStyle/>
        <a:p>
          <a:endParaRPr lang="en-US"/>
        </a:p>
      </dgm:t>
    </dgm:pt>
    <dgm:pt modelId="{B0FCA0B8-C66C-40FB-890A-848780C3B884}" type="pres">
      <dgm:prSet presAssocID="{290965D1-CE30-4308-B3DE-A726344CD0C6}" presName="spacer" presStyleCnt="0"/>
      <dgm:spPr/>
    </dgm:pt>
    <dgm:pt modelId="{D076EAD5-D565-4BAA-BB15-F2415A72A9DA}" type="pres">
      <dgm:prSet presAssocID="{E3437350-0307-4DF7-B6B9-97442EAD3FEB}" presName="parentText" presStyleLbl="node1" presStyleIdx="1" presStyleCnt="3">
        <dgm:presLayoutVars>
          <dgm:chMax val="0"/>
          <dgm:bulletEnabled val="1"/>
        </dgm:presLayoutVars>
      </dgm:prSet>
      <dgm:spPr/>
      <dgm:t>
        <a:bodyPr/>
        <a:lstStyle/>
        <a:p>
          <a:endParaRPr lang="en-US"/>
        </a:p>
      </dgm:t>
    </dgm:pt>
    <dgm:pt modelId="{257E6B0C-E521-4499-8BF4-14AC2345F580}" type="pres">
      <dgm:prSet presAssocID="{83FFC596-A225-4D51-AE7E-7F87C2E47E43}" presName="spacer" presStyleCnt="0"/>
      <dgm:spPr/>
    </dgm:pt>
    <dgm:pt modelId="{81763FD8-778B-4CDF-B455-9C364ED4F706}" type="pres">
      <dgm:prSet presAssocID="{2D076C67-F066-43F9-8B4A-8C3841C69C96}" presName="parentText" presStyleLbl="node1" presStyleIdx="2" presStyleCnt="3" custLinFactY="15473" custLinFactNeighborX="447" custLinFactNeighborY="100000">
        <dgm:presLayoutVars>
          <dgm:chMax val="0"/>
          <dgm:bulletEnabled val="1"/>
        </dgm:presLayoutVars>
      </dgm:prSet>
      <dgm:spPr/>
      <dgm:t>
        <a:bodyPr/>
        <a:lstStyle/>
        <a:p>
          <a:endParaRPr lang="en-US"/>
        </a:p>
      </dgm:t>
    </dgm:pt>
  </dgm:ptLst>
  <dgm:cxnLst>
    <dgm:cxn modelId="{9903260F-E0E8-450D-97F0-8466E5A17206}" srcId="{A293C343-49AD-4E05-8BC9-5A3611D20F76}" destId="{E3437350-0307-4DF7-B6B9-97442EAD3FEB}" srcOrd="1" destOrd="0" parTransId="{1162C9D6-688A-47FB-8BD4-06C0A0F05413}" sibTransId="{83FFC596-A225-4D51-AE7E-7F87C2E47E43}"/>
    <dgm:cxn modelId="{DA811251-685A-4045-B8BC-B8DBBADE41EF}" type="presOf" srcId="{2D076C67-F066-43F9-8B4A-8C3841C69C96}" destId="{81763FD8-778B-4CDF-B455-9C364ED4F706}" srcOrd="0" destOrd="0" presId="urn:microsoft.com/office/officeart/2005/8/layout/vList2"/>
    <dgm:cxn modelId="{183DA804-1EAC-45F1-BF4F-86DCED509C56}" type="presOf" srcId="{522FBEDE-07C3-49C0-882A-2F757BE9A2BE}" destId="{E5C4C33C-9DBE-4D80-8F17-77071F54BBEF}" srcOrd="0" destOrd="0" presId="urn:microsoft.com/office/officeart/2005/8/layout/vList2"/>
    <dgm:cxn modelId="{1C7E1389-24BD-47AC-BD4A-50ABCAA2BF36}" srcId="{A293C343-49AD-4E05-8BC9-5A3611D20F76}" destId="{522FBEDE-07C3-49C0-882A-2F757BE9A2BE}" srcOrd="0" destOrd="0" parTransId="{9C69866D-C8E1-40F0-B523-DE1CE0F97390}" sibTransId="{290965D1-CE30-4308-B3DE-A726344CD0C6}"/>
    <dgm:cxn modelId="{611B01D9-3387-49F4-AD64-DBCA504FDD41}" type="presOf" srcId="{E3437350-0307-4DF7-B6B9-97442EAD3FEB}" destId="{D076EAD5-D565-4BAA-BB15-F2415A72A9DA}" srcOrd="0" destOrd="0" presId="urn:microsoft.com/office/officeart/2005/8/layout/vList2"/>
    <dgm:cxn modelId="{02A233DF-AF74-4B39-805B-CE8D67A20752}" type="presOf" srcId="{A293C343-49AD-4E05-8BC9-5A3611D20F76}" destId="{77CD0DD0-48A4-4B9C-9F32-FAE45558BD9C}" srcOrd="0" destOrd="0" presId="urn:microsoft.com/office/officeart/2005/8/layout/vList2"/>
    <dgm:cxn modelId="{6C066410-C266-466D-B3CA-7AACF753C159}" srcId="{A293C343-49AD-4E05-8BC9-5A3611D20F76}" destId="{2D076C67-F066-43F9-8B4A-8C3841C69C96}" srcOrd="2" destOrd="0" parTransId="{6B33B73D-62C8-48A1-B1C7-B3AC13DD65FA}" sibTransId="{BD490C7B-A04A-44F7-A95C-A18F3500C751}"/>
    <dgm:cxn modelId="{DD663DCD-0688-4CD3-9CA9-8D3596D2C493}" type="presParOf" srcId="{77CD0DD0-48A4-4B9C-9F32-FAE45558BD9C}" destId="{E5C4C33C-9DBE-4D80-8F17-77071F54BBEF}" srcOrd="0" destOrd="0" presId="urn:microsoft.com/office/officeart/2005/8/layout/vList2"/>
    <dgm:cxn modelId="{28D3E941-6D2C-445F-AEF9-3A1A8B9E9993}" type="presParOf" srcId="{77CD0DD0-48A4-4B9C-9F32-FAE45558BD9C}" destId="{B0FCA0B8-C66C-40FB-890A-848780C3B884}" srcOrd="1" destOrd="0" presId="urn:microsoft.com/office/officeart/2005/8/layout/vList2"/>
    <dgm:cxn modelId="{5471089E-E367-4C64-A74F-D947906FE890}" type="presParOf" srcId="{77CD0DD0-48A4-4B9C-9F32-FAE45558BD9C}" destId="{D076EAD5-D565-4BAA-BB15-F2415A72A9DA}" srcOrd="2" destOrd="0" presId="urn:microsoft.com/office/officeart/2005/8/layout/vList2"/>
    <dgm:cxn modelId="{22C5BA42-0ECA-49BF-90C9-CF565EC2D0A8}" type="presParOf" srcId="{77CD0DD0-48A4-4B9C-9F32-FAE45558BD9C}" destId="{257E6B0C-E521-4499-8BF4-14AC2345F580}" srcOrd="3" destOrd="0" presId="urn:microsoft.com/office/officeart/2005/8/layout/vList2"/>
    <dgm:cxn modelId="{6DE8CA00-6AD5-4435-BEA7-4E96EAB1E65C}" type="presParOf" srcId="{77CD0DD0-48A4-4B9C-9F32-FAE45558BD9C}" destId="{81763FD8-778B-4CDF-B455-9C364ED4F706}"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CF350F-55D8-4886-A76D-17729A56FBAD}"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en-US"/>
        </a:p>
      </dgm:t>
    </dgm:pt>
    <dgm:pt modelId="{2A299E63-82B7-45FD-B6C6-1551A6E20A5E}">
      <dgm:prSet custT="1"/>
      <dgm:spPr>
        <a:solidFill>
          <a:schemeClr val="tx1"/>
        </a:solidFill>
      </dgm:spPr>
      <dgm:t>
        <a:bodyPr/>
        <a:lstStyle/>
        <a:p>
          <a:r>
            <a:rPr lang="en-US" sz="3200" dirty="0" smtClean="0"/>
            <a:t>Flavors and packaging</a:t>
          </a:r>
          <a:endParaRPr lang="en-US" sz="3200" dirty="0"/>
        </a:p>
      </dgm:t>
    </dgm:pt>
    <dgm:pt modelId="{34267CAF-0398-4182-8FAA-746299CF8C13}" type="parTrans" cxnId="{BD8FD63C-0FF0-4A20-90C8-047E7D41F102}">
      <dgm:prSet/>
      <dgm:spPr/>
      <dgm:t>
        <a:bodyPr/>
        <a:lstStyle/>
        <a:p>
          <a:endParaRPr lang="en-US"/>
        </a:p>
      </dgm:t>
    </dgm:pt>
    <dgm:pt modelId="{013CD279-ACEB-487C-8C10-BBCBB89AF6C3}" type="sibTrans" cxnId="{BD8FD63C-0FF0-4A20-90C8-047E7D41F102}">
      <dgm:prSet/>
      <dgm:spPr/>
      <dgm:t>
        <a:bodyPr/>
        <a:lstStyle/>
        <a:p>
          <a:endParaRPr lang="en-US"/>
        </a:p>
      </dgm:t>
    </dgm:pt>
    <dgm:pt modelId="{B09FDD98-DE07-4B79-B77B-41CADAEBEF17}">
      <dgm:prSet custT="1"/>
      <dgm:spPr>
        <a:solidFill>
          <a:schemeClr val="tx1"/>
        </a:solidFill>
      </dgm:spPr>
      <dgm:t>
        <a:bodyPr/>
        <a:lstStyle/>
        <a:p>
          <a:r>
            <a:rPr lang="en-US" sz="3200" dirty="0" smtClean="0"/>
            <a:t>Tips to talk to your kids</a:t>
          </a:r>
          <a:endParaRPr lang="en-US" sz="3200" dirty="0"/>
        </a:p>
      </dgm:t>
    </dgm:pt>
    <dgm:pt modelId="{AE183FFF-E4A7-4FAD-9D37-463BC9909BEB}" type="parTrans" cxnId="{04539796-80AA-4044-A011-1B7A6437487A}">
      <dgm:prSet/>
      <dgm:spPr/>
      <dgm:t>
        <a:bodyPr/>
        <a:lstStyle/>
        <a:p>
          <a:endParaRPr lang="en-US"/>
        </a:p>
      </dgm:t>
    </dgm:pt>
    <dgm:pt modelId="{F5B75922-3B8A-4BBA-ACDB-C412C652D6EA}" type="sibTrans" cxnId="{04539796-80AA-4044-A011-1B7A6437487A}">
      <dgm:prSet/>
      <dgm:spPr/>
      <dgm:t>
        <a:bodyPr/>
        <a:lstStyle/>
        <a:p>
          <a:endParaRPr lang="en-US"/>
        </a:p>
      </dgm:t>
    </dgm:pt>
    <dgm:pt modelId="{9B298512-3018-4C09-A765-2F826DECC85B}">
      <dgm:prSet phldrT="[Text]" custT="1"/>
      <dgm:spPr>
        <a:solidFill>
          <a:schemeClr val="tx1"/>
        </a:solidFill>
        <a:ln>
          <a:solidFill>
            <a:srgbClr val="FFFF00"/>
          </a:solidFill>
        </a:ln>
      </dgm:spPr>
      <dgm:t>
        <a:bodyPr/>
        <a:lstStyle/>
        <a:p>
          <a:pPr algn="l"/>
          <a:r>
            <a:rPr lang="en-US" sz="3200" dirty="0" smtClean="0"/>
            <a:t>Types of e-cigarettes and risks</a:t>
          </a:r>
          <a:endParaRPr lang="en-US" sz="3200" dirty="0"/>
        </a:p>
      </dgm:t>
    </dgm:pt>
    <dgm:pt modelId="{A453A76C-E866-4CF0-88D8-805A44BE0D81}" type="sibTrans" cxnId="{AA45B212-39D2-4F72-B41B-183C6A996716}">
      <dgm:prSet/>
      <dgm:spPr/>
      <dgm:t>
        <a:bodyPr/>
        <a:lstStyle/>
        <a:p>
          <a:endParaRPr lang="en-US"/>
        </a:p>
      </dgm:t>
    </dgm:pt>
    <dgm:pt modelId="{8C1DE73C-7D7E-48BE-9633-5DDD38CFC9B9}" type="parTrans" cxnId="{AA45B212-39D2-4F72-B41B-183C6A996716}">
      <dgm:prSet/>
      <dgm:spPr/>
      <dgm:t>
        <a:bodyPr/>
        <a:lstStyle/>
        <a:p>
          <a:endParaRPr lang="en-US"/>
        </a:p>
      </dgm:t>
    </dgm:pt>
    <dgm:pt modelId="{0DF53945-FD08-42E0-B36C-E2F9FB983BC6}" type="pres">
      <dgm:prSet presAssocID="{5DCF350F-55D8-4886-A76D-17729A56FBAD}" presName="linear" presStyleCnt="0">
        <dgm:presLayoutVars>
          <dgm:animLvl val="lvl"/>
          <dgm:resizeHandles val="exact"/>
        </dgm:presLayoutVars>
      </dgm:prSet>
      <dgm:spPr/>
      <dgm:t>
        <a:bodyPr/>
        <a:lstStyle/>
        <a:p>
          <a:endParaRPr lang="en-US"/>
        </a:p>
      </dgm:t>
    </dgm:pt>
    <dgm:pt modelId="{926382E4-8559-4A9D-982D-22BB1E101675}" type="pres">
      <dgm:prSet presAssocID="{9B298512-3018-4C09-A765-2F826DECC85B}" presName="parentText" presStyleLbl="node1" presStyleIdx="0" presStyleCnt="3">
        <dgm:presLayoutVars>
          <dgm:chMax val="0"/>
          <dgm:bulletEnabled val="1"/>
        </dgm:presLayoutVars>
      </dgm:prSet>
      <dgm:spPr/>
      <dgm:t>
        <a:bodyPr/>
        <a:lstStyle/>
        <a:p>
          <a:endParaRPr lang="en-US"/>
        </a:p>
      </dgm:t>
    </dgm:pt>
    <dgm:pt modelId="{AF1356F6-CB84-4AA9-BC95-3CA5C37DA557}" type="pres">
      <dgm:prSet presAssocID="{A453A76C-E866-4CF0-88D8-805A44BE0D81}" presName="spacer" presStyleCnt="0"/>
      <dgm:spPr/>
      <dgm:t>
        <a:bodyPr/>
        <a:lstStyle/>
        <a:p>
          <a:endParaRPr lang="en-US"/>
        </a:p>
      </dgm:t>
    </dgm:pt>
    <dgm:pt modelId="{5DD0D54F-64A8-47A0-AB22-4E2641D49987}" type="pres">
      <dgm:prSet presAssocID="{2A299E63-82B7-45FD-B6C6-1551A6E20A5E}" presName="parentText" presStyleLbl="node1" presStyleIdx="1" presStyleCnt="3">
        <dgm:presLayoutVars>
          <dgm:chMax val="0"/>
          <dgm:bulletEnabled val="1"/>
        </dgm:presLayoutVars>
      </dgm:prSet>
      <dgm:spPr/>
      <dgm:t>
        <a:bodyPr/>
        <a:lstStyle/>
        <a:p>
          <a:endParaRPr lang="en-US"/>
        </a:p>
      </dgm:t>
    </dgm:pt>
    <dgm:pt modelId="{AB6B8DF7-97D9-4EBD-900D-ED696BF42A32}" type="pres">
      <dgm:prSet presAssocID="{013CD279-ACEB-487C-8C10-BBCBB89AF6C3}" presName="spacer" presStyleCnt="0"/>
      <dgm:spPr/>
      <dgm:t>
        <a:bodyPr/>
        <a:lstStyle/>
        <a:p>
          <a:endParaRPr lang="en-US"/>
        </a:p>
      </dgm:t>
    </dgm:pt>
    <dgm:pt modelId="{F119503B-3870-4421-8352-AFAD90CC39A8}" type="pres">
      <dgm:prSet presAssocID="{B09FDD98-DE07-4B79-B77B-41CADAEBEF17}" presName="parentText" presStyleLbl="node1" presStyleIdx="2" presStyleCnt="3">
        <dgm:presLayoutVars>
          <dgm:chMax val="0"/>
          <dgm:bulletEnabled val="1"/>
        </dgm:presLayoutVars>
      </dgm:prSet>
      <dgm:spPr/>
      <dgm:t>
        <a:bodyPr/>
        <a:lstStyle/>
        <a:p>
          <a:endParaRPr lang="en-US"/>
        </a:p>
      </dgm:t>
    </dgm:pt>
  </dgm:ptLst>
  <dgm:cxnLst>
    <dgm:cxn modelId="{23C07448-3BCC-4B2E-8829-A682C0BFEC64}" type="presOf" srcId="{5DCF350F-55D8-4886-A76D-17729A56FBAD}" destId="{0DF53945-FD08-42E0-B36C-E2F9FB983BC6}" srcOrd="0" destOrd="0" presId="urn:microsoft.com/office/officeart/2005/8/layout/vList2"/>
    <dgm:cxn modelId="{04539796-80AA-4044-A011-1B7A6437487A}" srcId="{5DCF350F-55D8-4886-A76D-17729A56FBAD}" destId="{B09FDD98-DE07-4B79-B77B-41CADAEBEF17}" srcOrd="2" destOrd="0" parTransId="{AE183FFF-E4A7-4FAD-9D37-463BC9909BEB}" sibTransId="{F5B75922-3B8A-4BBA-ACDB-C412C652D6EA}"/>
    <dgm:cxn modelId="{DBAD2805-FD4F-4F4E-8F94-F0298B2073DA}" type="presOf" srcId="{9B298512-3018-4C09-A765-2F826DECC85B}" destId="{926382E4-8559-4A9D-982D-22BB1E101675}" srcOrd="0" destOrd="0" presId="urn:microsoft.com/office/officeart/2005/8/layout/vList2"/>
    <dgm:cxn modelId="{EC50ABB4-FD82-4004-84FE-0A5361828D62}" type="presOf" srcId="{B09FDD98-DE07-4B79-B77B-41CADAEBEF17}" destId="{F119503B-3870-4421-8352-AFAD90CC39A8}" srcOrd="0" destOrd="0" presId="urn:microsoft.com/office/officeart/2005/8/layout/vList2"/>
    <dgm:cxn modelId="{AA45B212-39D2-4F72-B41B-183C6A996716}" srcId="{5DCF350F-55D8-4886-A76D-17729A56FBAD}" destId="{9B298512-3018-4C09-A765-2F826DECC85B}" srcOrd="0" destOrd="0" parTransId="{8C1DE73C-7D7E-48BE-9633-5DDD38CFC9B9}" sibTransId="{A453A76C-E866-4CF0-88D8-805A44BE0D81}"/>
    <dgm:cxn modelId="{BD8FD63C-0FF0-4A20-90C8-047E7D41F102}" srcId="{5DCF350F-55D8-4886-A76D-17729A56FBAD}" destId="{2A299E63-82B7-45FD-B6C6-1551A6E20A5E}" srcOrd="1" destOrd="0" parTransId="{34267CAF-0398-4182-8FAA-746299CF8C13}" sibTransId="{013CD279-ACEB-487C-8C10-BBCBB89AF6C3}"/>
    <dgm:cxn modelId="{9379FDE5-7DE2-40C0-8523-C99ACA357DE3}" type="presOf" srcId="{2A299E63-82B7-45FD-B6C6-1551A6E20A5E}" destId="{5DD0D54F-64A8-47A0-AB22-4E2641D49987}" srcOrd="0" destOrd="0" presId="urn:microsoft.com/office/officeart/2005/8/layout/vList2"/>
    <dgm:cxn modelId="{98EDAFE2-D89C-4741-855B-42889C2E2731}" type="presParOf" srcId="{0DF53945-FD08-42E0-B36C-E2F9FB983BC6}" destId="{926382E4-8559-4A9D-982D-22BB1E101675}" srcOrd="0" destOrd="0" presId="urn:microsoft.com/office/officeart/2005/8/layout/vList2"/>
    <dgm:cxn modelId="{CB6FCFB5-4955-4F1D-A430-697F94058FFF}" type="presParOf" srcId="{0DF53945-FD08-42E0-B36C-E2F9FB983BC6}" destId="{AF1356F6-CB84-4AA9-BC95-3CA5C37DA557}" srcOrd="1" destOrd="0" presId="urn:microsoft.com/office/officeart/2005/8/layout/vList2"/>
    <dgm:cxn modelId="{81DA7425-9B33-4372-BCC5-992D899BC002}" type="presParOf" srcId="{0DF53945-FD08-42E0-B36C-E2F9FB983BC6}" destId="{5DD0D54F-64A8-47A0-AB22-4E2641D49987}" srcOrd="2" destOrd="0" presId="urn:microsoft.com/office/officeart/2005/8/layout/vList2"/>
    <dgm:cxn modelId="{A2C61FFD-7614-405A-855B-C59DEEF8C244}" type="presParOf" srcId="{0DF53945-FD08-42E0-B36C-E2F9FB983BC6}" destId="{AB6B8DF7-97D9-4EBD-900D-ED696BF42A32}" srcOrd="3" destOrd="0" presId="urn:microsoft.com/office/officeart/2005/8/layout/vList2"/>
    <dgm:cxn modelId="{6FBA08FD-AB59-4F1C-A495-21DAD449100F}" type="presParOf" srcId="{0DF53945-FD08-42E0-B36C-E2F9FB983BC6}" destId="{F119503B-3870-4421-8352-AFAD90CC39A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548C27-63C3-44F6-8B1E-258C6DF8FD3E}" type="doc">
      <dgm:prSet loTypeId="urn:microsoft.com/office/officeart/2005/8/layout/default" loCatId="list" qsTypeId="urn:microsoft.com/office/officeart/2005/8/quickstyle/simple1" qsCatId="simple" csTypeId="urn:microsoft.com/office/officeart/2005/8/colors/accent5_2" csCatId="accent5" phldr="1"/>
      <dgm:spPr/>
      <dgm:t>
        <a:bodyPr/>
        <a:lstStyle/>
        <a:p>
          <a:endParaRPr lang="en-US"/>
        </a:p>
      </dgm:t>
    </dgm:pt>
    <dgm:pt modelId="{C691EBB7-F840-42B3-973D-9101358BB32D}">
      <dgm:prSet phldrT="[Text]"/>
      <dgm:spPr>
        <a:solidFill>
          <a:schemeClr val="tx1"/>
        </a:solidFill>
      </dgm:spPr>
      <dgm:t>
        <a:bodyPr/>
        <a:lstStyle/>
        <a:p>
          <a:r>
            <a:rPr lang="en-US" b="1" dirty="0" smtClean="0"/>
            <a:t>Learn more at tobaccoischanging.com</a:t>
          </a:r>
          <a:endParaRPr lang="en-US" b="1" dirty="0"/>
        </a:p>
      </dgm:t>
    </dgm:pt>
    <dgm:pt modelId="{03FB1756-9372-496A-BE4B-F8CD0A837AB5}" type="parTrans" cxnId="{D29DC01B-0F55-4A61-A012-E0C64C04926D}">
      <dgm:prSet/>
      <dgm:spPr/>
      <dgm:t>
        <a:bodyPr/>
        <a:lstStyle/>
        <a:p>
          <a:endParaRPr lang="en-US"/>
        </a:p>
      </dgm:t>
    </dgm:pt>
    <dgm:pt modelId="{165E46B6-4CCB-42C1-916A-D154B4EC534D}" type="sibTrans" cxnId="{D29DC01B-0F55-4A61-A012-E0C64C04926D}">
      <dgm:prSet/>
      <dgm:spPr/>
      <dgm:t>
        <a:bodyPr/>
        <a:lstStyle/>
        <a:p>
          <a:endParaRPr lang="en-US"/>
        </a:p>
      </dgm:t>
    </dgm:pt>
    <dgm:pt modelId="{F5715EAE-7008-448C-85D8-BA6C2EEA55C7}" type="pres">
      <dgm:prSet presAssocID="{F7548C27-63C3-44F6-8B1E-258C6DF8FD3E}" presName="diagram" presStyleCnt="0">
        <dgm:presLayoutVars>
          <dgm:dir/>
          <dgm:resizeHandles val="exact"/>
        </dgm:presLayoutVars>
      </dgm:prSet>
      <dgm:spPr/>
      <dgm:t>
        <a:bodyPr/>
        <a:lstStyle/>
        <a:p>
          <a:endParaRPr lang="en-US"/>
        </a:p>
      </dgm:t>
    </dgm:pt>
    <dgm:pt modelId="{64CEC696-F0EB-48C2-AF94-03CBF9E22CDB}" type="pres">
      <dgm:prSet presAssocID="{C691EBB7-F840-42B3-973D-9101358BB32D}" presName="node" presStyleLbl="node1" presStyleIdx="0" presStyleCnt="1">
        <dgm:presLayoutVars>
          <dgm:bulletEnabled val="1"/>
        </dgm:presLayoutVars>
      </dgm:prSet>
      <dgm:spPr/>
      <dgm:t>
        <a:bodyPr/>
        <a:lstStyle/>
        <a:p>
          <a:endParaRPr lang="en-US"/>
        </a:p>
      </dgm:t>
    </dgm:pt>
  </dgm:ptLst>
  <dgm:cxnLst>
    <dgm:cxn modelId="{B360BE74-AAC1-446D-9AF5-A84F0E03EB3D}" type="presOf" srcId="{F7548C27-63C3-44F6-8B1E-258C6DF8FD3E}" destId="{F5715EAE-7008-448C-85D8-BA6C2EEA55C7}" srcOrd="0" destOrd="0" presId="urn:microsoft.com/office/officeart/2005/8/layout/default"/>
    <dgm:cxn modelId="{E2F251BA-5A62-4491-84FA-BD317B865630}" type="presOf" srcId="{C691EBB7-F840-42B3-973D-9101358BB32D}" destId="{64CEC696-F0EB-48C2-AF94-03CBF9E22CDB}" srcOrd="0" destOrd="0" presId="urn:microsoft.com/office/officeart/2005/8/layout/default"/>
    <dgm:cxn modelId="{D29DC01B-0F55-4A61-A012-E0C64C04926D}" srcId="{F7548C27-63C3-44F6-8B1E-258C6DF8FD3E}" destId="{C691EBB7-F840-42B3-973D-9101358BB32D}" srcOrd="0" destOrd="0" parTransId="{03FB1756-9372-496A-BE4B-F8CD0A837AB5}" sibTransId="{165E46B6-4CCB-42C1-916A-D154B4EC534D}"/>
    <dgm:cxn modelId="{CFBA28E0-1CD0-47DF-A2AF-2D7B724DDB93}" type="presParOf" srcId="{F5715EAE-7008-448C-85D8-BA6C2EEA55C7}" destId="{64CEC696-F0EB-48C2-AF94-03CBF9E22CDB}" srcOrd="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CF350F-55D8-4886-A76D-17729A56FBAD}"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9B298512-3018-4C09-A765-2F826DECC85B}">
      <dgm:prSet phldrT="[Text]" custT="1"/>
      <dgm:spPr/>
      <dgm:t>
        <a:bodyPr/>
        <a:lstStyle/>
        <a:p>
          <a:r>
            <a:rPr lang="en-US" sz="2800" dirty="0" smtClean="0"/>
            <a:t>Learn about the different types of e-cigarettes and the risk they pose for youth.</a:t>
          </a:r>
          <a:endParaRPr lang="en-US" sz="2800" dirty="0"/>
        </a:p>
      </dgm:t>
    </dgm:pt>
    <dgm:pt modelId="{8C1DE73C-7D7E-48BE-9633-5DDD38CFC9B9}" type="parTrans" cxnId="{AA45B212-39D2-4F72-B41B-183C6A996716}">
      <dgm:prSet/>
      <dgm:spPr/>
      <dgm:t>
        <a:bodyPr/>
        <a:lstStyle/>
        <a:p>
          <a:endParaRPr lang="en-US"/>
        </a:p>
      </dgm:t>
    </dgm:pt>
    <dgm:pt modelId="{A453A76C-E866-4CF0-88D8-805A44BE0D81}" type="sibTrans" cxnId="{AA45B212-39D2-4F72-B41B-183C6A996716}">
      <dgm:prSet/>
      <dgm:spPr/>
      <dgm:t>
        <a:bodyPr/>
        <a:lstStyle/>
        <a:p>
          <a:endParaRPr lang="en-US"/>
        </a:p>
      </dgm:t>
    </dgm:pt>
    <dgm:pt modelId="{D3A59083-ACD8-44AA-95F7-C2FF150A50D2}">
      <dgm:prSet custT="1"/>
      <dgm:spPr/>
      <dgm:t>
        <a:bodyPr/>
        <a:lstStyle/>
        <a:p>
          <a:r>
            <a:rPr lang="en-US" sz="2800" dirty="0" smtClean="0"/>
            <a:t>Change curriculum to be inclusive of e-cigarettes and other tobacco products. </a:t>
          </a:r>
        </a:p>
      </dgm:t>
    </dgm:pt>
    <dgm:pt modelId="{727D6FB4-9E4D-4B51-A786-AC0EE9A36025}" type="parTrans" cxnId="{44F248E0-F399-457E-AC79-D543E2F912D8}">
      <dgm:prSet/>
      <dgm:spPr/>
      <dgm:t>
        <a:bodyPr/>
        <a:lstStyle/>
        <a:p>
          <a:endParaRPr lang="en-US"/>
        </a:p>
      </dgm:t>
    </dgm:pt>
    <dgm:pt modelId="{D96C1CF8-BB7A-463A-8BEC-0BFDAA734541}" type="sibTrans" cxnId="{44F248E0-F399-457E-AC79-D543E2F912D8}">
      <dgm:prSet/>
      <dgm:spPr/>
      <dgm:t>
        <a:bodyPr/>
        <a:lstStyle/>
        <a:p>
          <a:endParaRPr lang="en-US"/>
        </a:p>
      </dgm:t>
    </dgm:pt>
    <dgm:pt modelId="{FDF542E5-7E8F-423B-AD0F-4F507E10B77A}">
      <dgm:prSet custT="1"/>
      <dgm:spPr/>
      <dgm:t>
        <a:bodyPr/>
        <a:lstStyle/>
        <a:p>
          <a:r>
            <a:rPr lang="en-US" sz="2800" dirty="0" smtClean="0"/>
            <a:t>Develop, implement, and enforce comprehensive tobacco-free school policies. </a:t>
          </a:r>
        </a:p>
      </dgm:t>
    </dgm:pt>
    <dgm:pt modelId="{79365408-D62E-45BC-8DF0-4A50C48B80BC}" type="parTrans" cxnId="{84A0F274-589D-441F-961C-980AC078718D}">
      <dgm:prSet/>
      <dgm:spPr/>
      <dgm:t>
        <a:bodyPr/>
        <a:lstStyle/>
        <a:p>
          <a:endParaRPr lang="en-US"/>
        </a:p>
      </dgm:t>
    </dgm:pt>
    <dgm:pt modelId="{098D5B8B-55D5-4A32-AA42-3CBE2AE8DF73}" type="sibTrans" cxnId="{84A0F274-589D-441F-961C-980AC078718D}">
      <dgm:prSet/>
      <dgm:spPr/>
      <dgm:t>
        <a:bodyPr/>
        <a:lstStyle/>
        <a:p>
          <a:endParaRPr lang="en-US"/>
        </a:p>
      </dgm:t>
    </dgm:pt>
    <dgm:pt modelId="{0DF53945-FD08-42E0-B36C-E2F9FB983BC6}" type="pres">
      <dgm:prSet presAssocID="{5DCF350F-55D8-4886-A76D-17729A56FBAD}" presName="linear" presStyleCnt="0">
        <dgm:presLayoutVars>
          <dgm:animLvl val="lvl"/>
          <dgm:resizeHandles val="exact"/>
        </dgm:presLayoutVars>
      </dgm:prSet>
      <dgm:spPr/>
      <dgm:t>
        <a:bodyPr/>
        <a:lstStyle/>
        <a:p>
          <a:endParaRPr lang="en-US"/>
        </a:p>
      </dgm:t>
    </dgm:pt>
    <dgm:pt modelId="{926382E4-8559-4A9D-982D-22BB1E101675}" type="pres">
      <dgm:prSet presAssocID="{9B298512-3018-4C09-A765-2F826DECC85B}" presName="parentText" presStyleLbl="node1" presStyleIdx="0" presStyleCnt="3">
        <dgm:presLayoutVars>
          <dgm:chMax val="0"/>
          <dgm:bulletEnabled val="1"/>
        </dgm:presLayoutVars>
      </dgm:prSet>
      <dgm:spPr/>
      <dgm:t>
        <a:bodyPr/>
        <a:lstStyle/>
        <a:p>
          <a:endParaRPr lang="en-US"/>
        </a:p>
      </dgm:t>
    </dgm:pt>
    <dgm:pt modelId="{AF1356F6-CB84-4AA9-BC95-3CA5C37DA557}" type="pres">
      <dgm:prSet presAssocID="{A453A76C-E866-4CF0-88D8-805A44BE0D81}" presName="spacer" presStyleCnt="0"/>
      <dgm:spPr/>
      <dgm:t>
        <a:bodyPr/>
        <a:lstStyle/>
        <a:p>
          <a:endParaRPr lang="en-US"/>
        </a:p>
      </dgm:t>
    </dgm:pt>
    <dgm:pt modelId="{8531C205-9827-4316-9378-764C5F215300}" type="pres">
      <dgm:prSet presAssocID="{D3A59083-ACD8-44AA-95F7-C2FF150A50D2}" presName="parentText" presStyleLbl="node1" presStyleIdx="1" presStyleCnt="3">
        <dgm:presLayoutVars>
          <dgm:chMax val="0"/>
          <dgm:bulletEnabled val="1"/>
        </dgm:presLayoutVars>
      </dgm:prSet>
      <dgm:spPr/>
      <dgm:t>
        <a:bodyPr/>
        <a:lstStyle/>
        <a:p>
          <a:endParaRPr lang="en-US"/>
        </a:p>
      </dgm:t>
    </dgm:pt>
    <dgm:pt modelId="{B9E9E013-F57A-45B8-A56E-AF8E6A2E5974}" type="pres">
      <dgm:prSet presAssocID="{D96C1CF8-BB7A-463A-8BEC-0BFDAA734541}" presName="spacer" presStyleCnt="0"/>
      <dgm:spPr/>
      <dgm:t>
        <a:bodyPr/>
        <a:lstStyle/>
        <a:p>
          <a:endParaRPr lang="en-US"/>
        </a:p>
      </dgm:t>
    </dgm:pt>
    <dgm:pt modelId="{EB001E41-0961-4922-9982-CB92CB23895A}" type="pres">
      <dgm:prSet presAssocID="{FDF542E5-7E8F-423B-AD0F-4F507E10B77A}" presName="parentText" presStyleLbl="node1" presStyleIdx="2" presStyleCnt="3">
        <dgm:presLayoutVars>
          <dgm:chMax val="0"/>
          <dgm:bulletEnabled val="1"/>
        </dgm:presLayoutVars>
      </dgm:prSet>
      <dgm:spPr/>
      <dgm:t>
        <a:bodyPr/>
        <a:lstStyle/>
        <a:p>
          <a:endParaRPr lang="en-US"/>
        </a:p>
      </dgm:t>
    </dgm:pt>
  </dgm:ptLst>
  <dgm:cxnLst>
    <dgm:cxn modelId="{23C07448-3BCC-4B2E-8829-A682C0BFEC64}" type="presOf" srcId="{5DCF350F-55D8-4886-A76D-17729A56FBAD}" destId="{0DF53945-FD08-42E0-B36C-E2F9FB983BC6}" srcOrd="0" destOrd="0" presId="urn:microsoft.com/office/officeart/2005/8/layout/vList2"/>
    <dgm:cxn modelId="{84A0F274-589D-441F-961C-980AC078718D}" srcId="{5DCF350F-55D8-4886-A76D-17729A56FBAD}" destId="{FDF542E5-7E8F-423B-AD0F-4F507E10B77A}" srcOrd="2" destOrd="0" parTransId="{79365408-D62E-45BC-8DF0-4A50C48B80BC}" sibTransId="{098D5B8B-55D5-4A32-AA42-3CBE2AE8DF73}"/>
    <dgm:cxn modelId="{DBAD2805-FD4F-4F4E-8F94-F0298B2073DA}" type="presOf" srcId="{9B298512-3018-4C09-A765-2F826DECC85B}" destId="{926382E4-8559-4A9D-982D-22BB1E101675}" srcOrd="0" destOrd="0" presId="urn:microsoft.com/office/officeart/2005/8/layout/vList2"/>
    <dgm:cxn modelId="{AA45B212-39D2-4F72-B41B-183C6A996716}" srcId="{5DCF350F-55D8-4886-A76D-17729A56FBAD}" destId="{9B298512-3018-4C09-A765-2F826DECC85B}" srcOrd="0" destOrd="0" parTransId="{8C1DE73C-7D7E-48BE-9633-5DDD38CFC9B9}" sibTransId="{A453A76C-E866-4CF0-88D8-805A44BE0D81}"/>
    <dgm:cxn modelId="{1EFB4B11-06F8-494B-8209-CA0A4FCECD4C}" type="presOf" srcId="{FDF542E5-7E8F-423B-AD0F-4F507E10B77A}" destId="{EB001E41-0961-4922-9982-CB92CB23895A}" srcOrd="0" destOrd="0" presId="urn:microsoft.com/office/officeart/2005/8/layout/vList2"/>
    <dgm:cxn modelId="{2A74006F-39CE-4DD4-960A-0B2986F31A66}" type="presOf" srcId="{D3A59083-ACD8-44AA-95F7-C2FF150A50D2}" destId="{8531C205-9827-4316-9378-764C5F215300}" srcOrd="0" destOrd="0" presId="urn:microsoft.com/office/officeart/2005/8/layout/vList2"/>
    <dgm:cxn modelId="{44F248E0-F399-457E-AC79-D543E2F912D8}" srcId="{5DCF350F-55D8-4886-A76D-17729A56FBAD}" destId="{D3A59083-ACD8-44AA-95F7-C2FF150A50D2}" srcOrd="1" destOrd="0" parTransId="{727D6FB4-9E4D-4B51-A786-AC0EE9A36025}" sibTransId="{D96C1CF8-BB7A-463A-8BEC-0BFDAA734541}"/>
    <dgm:cxn modelId="{98EDAFE2-D89C-4741-855B-42889C2E2731}" type="presParOf" srcId="{0DF53945-FD08-42E0-B36C-E2F9FB983BC6}" destId="{926382E4-8559-4A9D-982D-22BB1E101675}" srcOrd="0" destOrd="0" presId="urn:microsoft.com/office/officeart/2005/8/layout/vList2"/>
    <dgm:cxn modelId="{CB6FCFB5-4955-4F1D-A430-697F94058FFF}" type="presParOf" srcId="{0DF53945-FD08-42E0-B36C-E2F9FB983BC6}" destId="{AF1356F6-CB84-4AA9-BC95-3CA5C37DA557}" srcOrd="1" destOrd="0" presId="urn:microsoft.com/office/officeart/2005/8/layout/vList2"/>
    <dgm:cxn modelId="{517B0515-0001-432F-A415-7001C4F375AB}" type="presParOf" srcId="{0DF53945-FD08-42E0-B36C-E2F9FB983BC6}" destId="{8531C205-9827-4316-9378-764C5F215300}" srcOrd="2" destOrd="0" presId="urn:microsoft.com/office/officeart/2005/8/layout/vList2"/>
    <dgm:cxn modelId="{5014B26C-DDCF-4832-A49F-006FD8284F00}" type="presParOf" srcId="{0DF53945-FD08-42E0-B36C-E2F9FB983BC6}" destId="{B9E9E013-F57A-45B8-A56E-AF8E6A2E5974}" srcOrd="3" destOrd="0" presId="urn:microsoft.com/office/officeart/2005/8/layout/vList2"/>
    <dgm:cxn modelId="{72A8EA7E-254A-4A64-8E67-0954B1BC1F29}" type="presParOf" srcId="{0DF53945-FD08-42E0-B36C-E2F9FB983BC6}" destId="{EB001E41-0961-4922-9982-CB92CB23895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548C27-63C3-44F6-8B1E-258C6DF8FD3E}"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en-US"/>
        </a:p>
      </dgm:t>
    </dgm:pt>
    <dgm:pt modelId="{C691EBB7-F840-42B3-973D-9101358BB32D}">
      <dgm:prSet phldrT="[Text]"/>
      <dgm:spPr/>
      <dgm:t>
        <a:bodyPr/>
        <a:lstStyle/>
        <a:p>
          <a:r>
            <a:rPr lang="en-US" dirty="0" smtClean="0"/>
            <a:t>Contact your local coalition (Insert URL, Logo, etc.)</a:t>
          </a:r>
          <a:endParaRPr lang="en-US" b="1" dirty="0"/>
        </a:p>
      </dgm:t>
    </dgm:pt>
    <dgm:pt modelId="{03FB1756-9372-496A-BE4B-F8CD0A837AB5}" type="parTrans" cxnId="{D29DC01B-0F55-4A61-A012-E0C64C04926D}">
      <dgm:prSet/>
      <dgm:spPr/>
      <dgm:t>
        <a:bodyPr/>
        <a:lstStyle/>
        <a:p>
          <a:endParaRPr lang="en-US"/>
        </a:p>
      </dgm:t>
    </dgm:pt>
    <dgm:pt modelId="{165E46B6-4CCB-42C1-916A-D154B4EC534D}" type="sibTrans" cxnId="{D29DC01B-0F55-4A61-A012-E0C64C04926D}">
      <dgm:prSet/>
      <dgm:spPr/>
      <dgm:t>
        <a:bodyPr/>
        <a:lstStyle/>
        <a:p>
          <a:endParaRPr lang="en-US"/>
        </a:p>
      </dgm:t>
    </dgm:pt>
    <dgm:pt modelId="{F5715EAE-7008-448C-85D8-BA6C2EEA55C7}" type="pres">
      <dgm:prSet presAssocID="{F7548C27-63C3-44F6-8B1E-258C6DF8FD3E}" presName="diagram" presStyleCnt="0">
        <dgm:presLayoutVars>
          <dgm:dir/>
          <dgm:resizeHandles val="exact"/>
        </dgm:presLayoutVars>
      </dgm:prSet>
      <dgm:spPr/>
      <dgm:t>
        <a:bodyPr/>
        <a:lstStyle/>
        <a:p>
          <a:endParaRPr lang="en-US"/>
        </a:p>
      </dgm:t>
    </dgm:pt>
    <dgm:pt modelId="{64CEC696-F0EB-48C2-AF94-03CBF9E22CDB}" type="pres">
      <dgm:prSet presAssocID="{C691EBB7-F840-42B3-973D-9101358BB32D}" presName="node" presStyleLbl="node1" presStyleIdx="0" presStyleCnt="1">
        <dgm:presLayoutVars>
          <dgm:bulletEnabled val="1"/>
        </dgm:presLayoutVars>
      </dgm:prSet>
      <dgm:spPr/>
      <dgm:t>
        <a:bodyPr/>
        <a:lstStyle/>
        <a:p>
          <a:endParaRPr lang="en-US"/>
        </a:p>
      </dgm:t>
    </dgm:pt>
  </dgm:ptLst>
  <dgm:cxnLst>
    <dgm:cxn modelId="{B360BE74-AAC1-446D-9AF5-A84F0E03EB3D}" type="presOf" srcId="{F7548C27-63C3-44F6-8B1E-258C6DF8FD3E}" destId="{F5715EAE-7008-448C-85D8-BA6C2EEA55C7}" srcOrd="0" destOrd="0" presId="urn:microsoft.com/office/officeart/2005/8/layout/default"/>
    <dgm:cxn modelId="{E2F251BA-5A62-4491-84FA-BD317B865630}" type="presOf" srcId="{C691EBB7-F840-42B3-973D-9101358BB32D}" destId="{64CEC696-F0EB-48C2-AF94-03CBF9E22CDB}" srcOrd="0" destOrd="0" presId="urn:microsoft.com/office/officeart/2005/8/layout/default"/>
    <dgm:cxn modelId="{D29DC01B-0F55-4A61-A012-E0C64C04926D}" srcId="{F7548C27-63C3-44F6-8B1E-258C6DF8FD3E}" destId="{C691EBB7-F840-42B3-973D-9101358BB32D}" srcOrd="0" destOrd="0" parTransId="{03FB1756-9372-496A-BE4B-F8CD0A837AB5}" sibTransId="{165E46B6-4CCB-42C1-916A-D154B4EC534D}"/>
    <dgm:cxn modelId="{CFBA28E0-1CD0-47DF-A2AF-2D7B724DDB93}" type="presParOf" srcId="{F5715EAE-7008-448C-85D8-BA6C2EEA55C7}" destId="{64CEC696-F0EB-48C2-AF94-03CBF9E22CDB}" srcOrd="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117BD-4F14-41A9-B54F-A9BF4A59B319}">
      <dsp:nvSpPr>
        <dsp:cNvPr id="0" name=""/>
        <dsp:cNvSpPr/>
      </dsp:nvSpPr>
      <dsp:spPr>
        <a:xfrm>
          <a:off x="0"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smtClean="0"/>
            <a:t>Public health professionals</a:t>
          </a:r>
          <a:endParaRPr lang="en-US" sz="4300" kern="1200"/>
        </a:p>
      </dsp:txBody>
      <dsp:txXfrm>
        <a:off x="0" y="39687"/>
        <a:ext cx="3286125" cy="1971675"/>
      </dsp:txXfrm>
    </dsp:sp>
    <dsp:sp modelId="{E3F59452-7C53-433C-83DA-D8A7DCCAF94C}">
      <dsp:nvSpPr>
        <dsp:cNvPr id="0" name=""/>
        <dsp:cNvSpPr/>
      </dsp:nvSpPr>
      <dsp:spPr>
        <a:xfrm>
          <a:off x="3614737"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smtClean="0"/>
            <a:t>Health providers</a:t>
          </a:r>
          <a:endParaRPr lang="en-US" sz="4300" kern="1200" dirty="0" smtClean="0"/>
        </a:p>
      </dsp:txBody>
      <dsp:txXfrm>
        <a:off x="3614737" y="39687"/>
        <a:ext cx="3286125" cy="1971675"/>
      </dsp:txXfrm>
    </dsp:sp>
    <dsp:sp modelId="{61E72F77-2EC8-4150-87FA-D62489B32CC6}">
      <dsp:nvSpPr>
        <dsp:cNvPr id="0" name=""/>
        <dsp:cNvSpPr/>
      </dsp:nvSpPr>
      <dsp:spPr>
        <a:xfrm>
          <a:off x="7229475"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smtClean="0"/>
            <a:t>School staff </a:t>
          </a:r>
          <a:endParaRPr lang="en-US" sz="4300" kern="1200" dirty="0" smtClean="0"/>
        </a:p>
      </dsp:txBody>
      <dsp:txXfrm>
        <a:off x="7229475" y="39687"/>
        <a:ext cx="3286125" cy="1971675"/>
      </dsp:txXfrm>
    </dsp:sp>
    <dsp:sp modelId="{36F83B91-876D-4203-8A9E-F98C26527A22}">
      <dsp:nvSpPr>
        <dsp:cNvPr id="0" name=""/>
        <dsp:cNvSpPr/>
      </dsp:nvSpPr>
      <dsp:spPr>
        <a:xfrm>
          <a:off x="1807368"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smtClean="0"/>
            <a:t>Parents</a:t>
          </a:r>
          <a:endParaRPr lang="en-US" sz="4300" kern="1200" dirty="0" smtClean="0"/>
        </a:p>
      </dsp:txBody>
      <dsp:txXfrm>
        <a:off x="1807368" y="2339975"/>
        <a:ext cx="3286125" cy="1971675"/>
      </dsp:txXfrm>
    </dsp:sp>
    <dsp:sp modelId="{C8A8C9C7-72F8-4CA9-8DE4-3B6AC593FD6D}">
      <dsp:nvSpPr>
        <dsp:cNvPr id="0" name=""/>
        <dsp:cNvSpPr/>
      </dsp:nvSpPr>
      <dsp:spPr>
        <a:xfrm>
          <a:off x="5422106" y="2339975"/>
          <a:ext cx="3286125" cy="1971675"/>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smtClean="0"/>
            <a:t>NOT youth</a:t>
          </a:r>
          <a:endParaRPr lang="en-US" sz="4300" kern="1200" dirty="0"/>
        </a:p>
      </dsp:txBody>
      <dsp:txXfrm>
        <a:off x="5422106" y="2339975"/>
        <a:ext cx="3286125" cy="197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91D62A-F208-4675-A07E-73D360152594}" type="datetimeFigureOut">
              <a:rPr lang="en-US" smtClean="0"/>
              <a:t>12/17/2018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70B1A9-8BF7-4320-A107-B07D4D5EF311}" type="slidenum">
              <a:rPr lang="en-US" smtClean="0"/>
              <a:t>‹#›</a:t>
            </a:fld>
            <a:endParaRPr lang="en-US"/>
          </a:p>
        </p:txBody>
      </p:sp>
    </p:spTree>
    <p:extLst>
      <p:ext uri="{BB962C8B-B14F-4D97-AF65-F5344CB8AC3E}">
        <p14:creationId xmlns:p14="http://schemas.microsoft.com/office/powerpoint/2010/main" val="1913045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slides are plain – feel free to add the</a:t>
            </a:r>
            <a:r>
              <a:rPr lang="en-US" baseline="0" dirty="0" smtClean="0"/>
              <a:t> content to your branded templates and add your logo.</a:t>
            </a:r>
            <a:endParaRPr lang="en-US" dirty="0"/>
          </a:p>
        </p:txBody>
      </p:sp>
      <p:sp>
        <p:nvSpPr>
          <p:cNvPr id="4" name="Slide Number Placeholder 3"/>
          <p:cNvSpPr>
            <a:spLocks noGrp="1"/>
          </p:cNvSpPr>
          <p:nvPr>
            <p:ph type="sldNum" sz="quarter" idx="10"/>
          </p:nvPr>
        </p:nvSpPr>
        <p:spPr/>
        <p:txBody>
          <a:bodyPr/>
          <a:lstStyle/>
          <a:p>
            <a:fld id="{0370B1A9-8BF7-4320-A107-B07D4D5EF311}" type="slidenum">
              <a:rPr lang="en-US" smtClean="0"/>
              <a:t>2</a:t>
            </a:fld>
            <a:endParaRPr lang="en-US"/>
          </a:p>
        </p:txBody>
      </p:sp>
    </p:spTree>
    <p:extLst>
      <p:ext uri="{BB962C8B-B14F-4D97-AF65-F5344CB8AC3E}">
        <p14:creationId xmlns:p14="http://schemas.microsoft.com/office/powerpoint/2010/main" val="3006266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come in all shapes and sizes, and a specific product called JUUL looks like a USB or flash drive. These products are easily hidden, emit limited odor, and the aerosol dissipates quickly. </a:t>
            </a:r>
          </a:p>
          <a:p>
            <a:endParaRPr lang="en-US" dirty="0" smtClean="0"/>
          </a:p>
          <a:p>
            <a:r>
              <a:rPr lang="en-US" dirty="0" smtClean="0"/>
              <a:t>E-cigarettes are also available in fruit and candy flavors; flavored tobacco products appeal to youth. </a:t>
            </a:r>
          </a:p>
          <a:p>
            <a:endParaRPr lang="en-US" dirty="0" smtClean="0"/>
          </a:p>
          <a:p>
            <a:r>
              <a:rPr lang="en-US" dirty="0" smtClean="0"/>
              <a:t>JUUL pods, which come in fruit and other flavors, and we know flavored tobacco</a:t>
            </a:r>
            <a:r>
              <a:rPr lang="en-US" baseline="0" dirty="0" smtClean="0"/>
              <a:t> products appeal to youth. They also </a:t>
            </a:r>
            <a:r>
              <a:rPr lang="en-US" dirty="0" smtClean="0"/>
              <a:t>contain the same amount of nicotine as a pack of cigarettes. T</a:t>
            </a:r>
            <a:r>
              <a:rPr lang="en-US" baseline="0" dirty="0" smtClean="0"/>
              <a:t>hese new products use nicotine salts, which goes more directly to the brain.</a:t>
            </a:r>
          </a:p>
          <a:p>
            <a:endParaRPr lang="en-US" baseline="0" dirty="0" smtClean="0"/>
          </a:p>
          <a:p>
            <a:r>
              <a:rPr lang="en-US" baseline="0" dirty="0" smtClean="0"/>
              <a:t>JUUL pods have 59 mg/ml of nicotine at 5% strength. This is the highest level of nicotine on the e-cigarette market. In fact, unlike your average e-cigarette, JUUL devices deliver nicotine at levels that mimic cigarettes.</a:t>
            </a:r>
          </a:p>
          <a:p>
            <a:endParaRPr lang="en-US" baseline="0" dirty="0" smtClean="0"/>
          </a:p>
          <a:p>
            <a:r>
              <a:rPr lang="en-US" baseline="0" dirty="0" smtClean="0"/>
              <a:t>Sales of JUUL grew more than seven-fold from 2016-2017 and was the most commonly sold e-cigarette in the US in 2017.</a:t>
            </a:r>
          </a:p>
        </p:txBody>
      </p:sp>
      <p:sp>
        <p:nvSpPr>
          <p:cNvPr id="4" name="Slide Number Placeholder 3"/>
          <p:cNvSpPr>
            <a:spLocks noGrp="1"/>
          </p:cNvSpPr>
          <p:nvPr>
            <p:ph type="sldNum" sz="quarter" idx="10"/>
          </p:nvPr>
        </p:nvSpPr>
        <p:spPr/>
        <p:txBody>
          <a:bodyPr/>
          <a:lstStyle/>
          <a:p>
            <a:fld id="{F9F08466-AEA7-4FC0-9459-6A32F61DA297}" type="slidenum">
              <a:rPr lang="en-US" smtClean="0"/>
              <a:pPr/>
              <a:t>12</a:t>
            </a:fld>
            <a:endParaRPr lang="en-US" dirty="0"/>
          </a:p>
        </p:txBody>
      </p:sp>
    </p:spTree>
    <p:extLst>
      <p:ext uri="{BB962C8B-B14F-4D97-AF65-F5344CB8AC3E}">
        <p14:creationId xmlns:p14="http://schemas.microsoft.com/office/powerpoint/2010/main" val="3178704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Suorin</a:t>
            </a:r>
            <a:r>
              <a:rPr lang="en-US" dirty="0" smtClean="0"/>
              <a:t> (pronounced</a:t>
            </a:r>
            <a:r>
              <a:rPr lang="en-US" baseline="0" dirty="0" smtClean="0"/>
              <a:t> Sore-in) is an e-cigarette that’s quickly gaining in popularity, especially among youth. </a:t>
            </a:r>
          </a:p>
          <a:p>
            <a:endParaRPr lang="en-US" baseline="0" dirty="0" smtClean="0"/>
          </a:p>
          <a:p>
            <a:r>
              <a:rPr lang="en-US" baseline="0" dirty="0" err="1" smtClean="0"/>
              <a:t>Suorin’s</a:t>
            </a:r>
            <a:r>
              <a:rPr lang="en-US" baseline="0" dirty="0" smtClean="0"/>
              <a:t> most popular devices include the Drop and the Air (both pictured). </a:t>
            </a:r>
          </a:p>
          <a:p>
            <a:endParaRPr lang="en-US" baseline="0" dirty="0" smtClean="0"/>
          </a:p>
          <a:p>
            <a:r>
              <a:rPr lang="en-US" baseline="0" dirty="0" smtClean="0"/>
              <a:t>Both the Drop and the Air are smaller than a credit card and can easily be concealed in the palm of the hand, making it difficult to detect.</a:t>
            </a:r>
          </a:p>
          <a:p>
            <a:endParaRPr lang="en-US" baseline="0" dirty="0" smtClean="0"/>
          </a:p>
          <a:p>
            <a:r>
              <a:rPr lang="en-US" baseline="0" dirty="0" smtClean="0"/>
              <a:t>What makes the </a:t>
            </a:r>
            <a:r>
              <a:rPr lang="en-US" baseline="0" dirty="0" err="1" smtClean="0"/>
              <a:t>Suorin</a:t>
            </a:r>
            <a:r>
              <a:rPr lang="en-US" baseline="0" dirty="0" smtClean="0"/>
              <a:t> Drop and Air different than e-cigarettes like JUUL, is these products are an open pod system. Open pod systems are sold without nicotine e-liquid. This allows the user to fill and refill the device with any e-liquid available to them. </a:t>
            </a:r>
            <a:endParaRPr lang="en-US" dirty="0"/>
          </a:p>
        </p:txBody>
      </p:sp>
      <p:sp>
        <p:nvSpPr>
          <p:cNvPr id="4" name="Slide Number Placeholder 3"/>
          <p:cNvSpPr>
            <a:spLocks noGrp="1"/>
          </p:cNvSpPr>
          <p:nvPr>
            <p:ph type="sldNum" sz="quarter" idx="10"/>
          </p:nvPr>
        </p:nvSpPr>
        <p:spPr/>
        <p:txBody>
          <a:bodyPr/>
          <a:lstStyle/>
          <a:p>
            <a:fld id="{0370B1A9-8BF7-4320-A107-B07D4D5EF311}" type="slidenum">
              <a:rPr lang="en-US" smtClean="0"/>
              <a:t>13</a:t>
            </a:fld>
            <a:endParaRPr lang="en-US"/>
          </a:p>
        </p:txBody>
      </p:sp>
    </p:spTree>
    <p:extLst>
      <p:ext uri="{BB962C8B-B14F-4D97-AF65-F5344CB8AC3E}">
        <p14:creationId xmlns:p14="http://schemas.microsoft.com/office/powerpoint/2010/main" val="10387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88% of Wisconsin high school students say</a:t>
            </a:r>
            <a:r>
              <a:rPr lang="en-US" baseline="0" dirty="0" smtClean="0"/>
              <a:t> they wouldn’t try an e-cigarette if it wasn’t flavored like mint, candy, fruit, or chocolate.</a:t>
            </a:r>
          </a:p>
          <a:p>
            <a:pPr marL="171450" indent="-171450">
              <a:buFont typeface="Arial" panose="020B0604020202020204" pitchFamily="34" charset="0"/>
              <a:buChar char="•"/>
            </a:pPr>
            <a:r>
              <a:rPr lang="en-US" baseline="0" dirty="0" smtClean="0"/>
              <a:t>8 out of 10 kids who’ve used tobacco tried a flavored product first. </a:t>
            </a:r>
          </a:p>
          <a:p>
            <a:pPr marL="171450" indent="-171450">
              <a:buFont typeface="Arial" panose="020B0604020202020204" pitchFamily="34" charset="0"/>
              <a:buChar char="•"/>
            </a:pPr>
            <a:r>
              <a:rPr lang="en-US" baseline="0" dirty="0" smtClean="0"/>
              <a:t>More than 15,500 unique e-cigarette flavors are available online. (</a:t>
            </a:r>
            <a:r>
              <a:rPr lang="en-US" sz="800" kern="1200" dirty="0" smtClean="0">
                <a:solidFill>
                  <a:schemeClr val="tx1"/>
                </a:solidFill>
                <a:effectLst/>
                <a:latin typeface="+mn-lt"/>
                <a:ea typeface="+mn-ea"/>
                <a:cs typeface="+mn-cs"/>
              </a:rPr>
              <a:t>Zhu, S-H, et al., “Evolution of Electronic Cigarette Brands from 2013-2014 to 2016-2017: Analysis of Brand Websites,” Journal of Medical Internet Research, 20(3), published online March 12, 2018.</a:t>
            </a:r>
            <a:r>
              <a:rPr lang="en-US" sz="800" baseline="0" dirty="0" smtClean="0"/>
              <a:t>)</a:t>
            </a:r>
          </a:p>
          <a:p>
            <a:pPr marL="171450" indent="-171450">
              <a:buFont typeface="Arial" panose="020B0604020202020204" pitchFamily="34" charset="0"/>
              <a:buChar char="•"/>
            </a:pPr>
            <a:r>
              <a:rPr lang="en-US" baseline="0" dirty="0" smtClean="0"/>
              <a:t>Personalize by discussing some of the craziest flavors you’ve seen and asking that question of your audience. </a:t>
            </a:r>
          </a:p>
          <a:p>
            <a:pPr marL="171450" indent="-171450">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370B1A9-8BF7-4320-A107-B07D4D5EF311}" type="slidenum">
              <a:rPr lang="en-US" smtClean="0"/>
              <a:t>14</a:t>
            </a:fld>
            <a:endParaRPr lang="en-US"/>
          </a:p>
        </p:txBody>
      </p:sp>
    </p:spTree>
    <p:extLst>
      <p:ext uri="{BB962C8B-B14F-4D97-AF65-F5344CB8AC3E}">
        <p14:creationId xmlns:p14="http://schemas.microsoft.com/office/powerpoint/2010/main" val="2734964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smtClean="0"/>
              <a:t>Learn about the different types of e-cigarettes and the risk they pose for youth.</a:t>
            </a:r>
          </a:p>
          <a:p>
            <a:pPr marL="171450" lvl="0" indent="-171450">
              <a:buFont typeface="Arial" panose="020B0604020202020204" pitchFamily="34" charset="0"/>
              <a:buChar char="•"/>
            </a:pPr>
            <a:r>
              <a:rPr lang="en-US" dirty="0" smtClean="0"/>
              <a:t>Learn more about issues like the flavoring and packaging of e-cigarettes and other tobacco products.</a:t>
            </a:r>
          </a:p>
          <a:p>
            <a:pPr marL="171450" lvl="0" indent="-171450">
              <a:buFont typeface="Arial" panose="020B0604020202020204" pitchFamily="34" charset="0"/>
              <a:buChar char="•"/>
            </a:pPr>
            <a:r>
              <a:rPr lang="en-US" dirty="0" smtClean="0"/>
              <a:t>Gets tips to talk to your kids about the risks of  e-cigarettes and other tobacco products. </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15</a:t>
            </a:fld>
            <a:endParaRPr lang="en-US" dirty="0"/>
          </a:p>
        </p:txBody>
      </p:sp>
    </p:spTree>
    <p:extLst>
      <p:ext uri="{BB962C8B-B14F-4D97-AF65-F5344CB8AC3E}">
        <p14:creationId xmlns:p14="http://schemas.microsoft.com/office/powerpoint/2010/main" val="807833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5" indent="-181225">
              <a:buFont typeface="Arial" panose="020B0604020202020204" pitchFamily="34" charset="0"/>
              <a:buChar char="•"/>
            </a:pPr>
            <a:r>
              <a:rPr lang="en-US" dirty="0" smtClean="0"/>
              <a:t>Learn about the different types of e-cigarettes the risk they pose for youth.</a:t>
            </a:r>
          </a:p>
          <a:p>
            <a:pPr marL="181225" indent="-181225">
              <a:buFont typeface="Arial" panose="020B0604020202020204" pitchFamily="34" charset="0"/>
              <a:buChar char="•"/>
            </a:pPr>
            <a:r>
              <a:rPr lang="en-US" dirty="0" smtClean="0"/>
              <a:t>Change curriculum to be inclusive of e-cigarettes and other tobacco products. </a:t>
            </a:r>
          </a:p>
          <a:p>
            <a:pPr marL="181225" indent="-181225">
              <a:buFont typeface="Arial" panose="020B0604020202020204" pitchFamily="34" charset="0"/>
              <a:buChar char="•"/>
            </a:pPr>
            <a:r>
              <a:rPr lang="en-US" dirty="0" smtClean="0"/>
              <a:t>Develop, implement, and enforce comprehensive tobacco-free school policies. </a:t>
            </a:r>
          </a:p>
        </p:txBody>
      </p:sp>
      <p:sp>
        <p:nvSpPr>
          <p:cNvPr id="4" name="Slide Number Placeholder 3"/>
          <p:cNvSpPr>
            <a:spLocks noGrp="1"/>
          </p:cNvSpPr>
          <p:nvPr>
            <p:ph type="sldNum" sz="quarter" idx="10"/>
          </p:nvPr>
        </p:nvSpPr>
        <p:spPr/>
        <p:txBody>
          <a:bodyPr/>
          <a:lstStyle/>
          <a:p>
            <a:fld id="{F9F08466-AEA7-4FC0-9459-6A32F61DA297}" type="slidenum">
              <a:rPr lang="en-US" smtClean="0"/>
              <a:pPr/>
              <a:t>16</a:t>
            </a:fld>
            <a:endParaRPr lang="en-US" dirty="0"/>
          </a:p>
        </p:txBody>
      </p:sp>
    </p:spTree>
    <p:extLst>
      <p:ext uri="{BB962C8B-B14F-4D97-AF65-F5344CB8AC3E}">
        <p14:creationId xmlns:p14="http://schemas.microsoft.com/office/powerpoint/2010/main" val="3131728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Encourage the audience to follow up with you for more information</a:t>
            </a:r>
            <a:r>
              <a:rPr lang="en-US" baseline="0" dirty="0" smtClean="0"/>
              <a:t> or to </a:t>
            </a:r>
            <a:r>
              <a:rPr lang="en-US" baseline="0" smtClean="0"/>
              <a:t>get involved.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17</a:t>
            </a:fld>
            <a:endParaRPr lang="en-US" dirty="0"/>
          </a:p>
        </p:txBody>
      </p:sp>
    </p:spTree>
    <p:extLst>
      <p:ext uri="{BB962C8B-B14F-4D97-AF65-F5344CB8AC3E}">
        <p14:creationId xmlns:p14="http://schemas.microsoft.com/office/powerpoint/2010/main" val="1288942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476387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E-cigarettes are battery-powered devices that allow users to inhale, or vape, aerosolized liquid (e-juice). E-cigarettes, “vapes”, vape or hookah pens, e-pipes, and other vaping products like JUUL (pictured third from the right) recently surpassed conventional cigarettes as the most commonly used tobacco product among youth so it is critical that public health officials and the general public understand the potential risks of using them.</a:t>
            </a:r>
          </a:p>
          <a:p>
            <a:endParaRPr lang="en-US" dirty="0" smtClean="0"/>
          </a:p>
          <a:p>
            <a:r>
              <a:rPr lang="en-US" dirty="0" smtClean="0"/>
              <a:t>And just to note, e-cigarettes are</a:t>
            </a:r>
            <a:r>
              <a:rPr lang="en-US" baseline="0" dirty="0" smtClean="0"/>
              <a:t> not FDA approved for tobacco cessation, despite any claims that they might help a person quit.</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5</a:t>
            </a:fld>
            <a:endParaRPr lang="en-US" dirty="0"/>
          </a:p>
        </p:txBody>
      </p:sp>
    </p:spTree>
    <p:extLst>
      <p:ext uri="{BB962C8B-B14F-4D97-AF65-F5344CB8AC3E}">
        <p14:creationId xmlns:p14="http://schemas.microsoft.com/office/powerpoint/2010/main" val="417716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Youth e-cigarette use is a public health threat. The FDA has called</a:t>
            </a:r>
            <a:r>
              <a:rPr lang="en-US" b="1" baseline="0" dirty="0" smtClean="0"/>
              <a:t> it an epidemic.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Since 2014, e-cigarettes use has increased by 68 percent among Wisconsin high school students</a:t>
            </a:r>
            <a:r>
              <a:rPr lang="en-US" dirty="0" smtClean="0"/>
              <a:t>. </a:t>
            </a:r>
          </a:p>
          <a:p>
            <a:endParaRPr lang="en-US" dirty="0" smtClean="0"/>
          </a:p>
          <a:p>
            <a:r>
              <a:rPr lang="en-US" dirty="0" smtClean="0"/>
              <a:t>Additionally, Nearly half </a:t>
            </a:r>
            <a:r>
              <a:rPr lang="en-US" baseline="0" dirty="0" smtClean="0"/>
              <a:t>of e-cigarette users in Wisconsin also smoke cigarettes. </a:t>
            </a:r>
            <a:endParaRPr lang="en-US" dirty="0" smtClean="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149291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is concerning as</a:t>
            </a:r>
            <a:r>
              <a:rPr lang="en-US" baseline="0" dirty="0" smtClean="0"/>
              <a:t> nearly all e-cigarettes contain nicotine, which we know is highly addictive. Nicotine exposure </a:t>
            </a:r>
            <a:r>
              <a:rPr lang="en-US" dirty="0" smtClean="0"/>
              <a:t>can also harm the developing adolescent brain. Because the brain is still developing until about age 25, youth and young adult exposure to nicotine can lead to addiction and disrupt attention and learning. No amount of nicotine is safe for youth.</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582025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NeueHaasGroteskText Std" panose="020B0504020202020204" pitchFamily="34" charset="0"/>
                <a:ea typeface="+mn-ea"/>
                <a:cs typeface="+mn-cs"/>
              </a:rPr>
              <a:t>Nicotine primes the adolescent brain for addiction.</a:t>
            </a:r>
          </a:p>
          <a:p>
            <a:r>
              <a:rPr lang="en-US" sz="1200" kern="1200" dirty="0" smtClean="0">
                <a:solidFill>
                  <a:schemeClr val="tx1"/>
                </a:solidFill>
                <a:effectLst/>
                <a:latin typeface="NeueHaasGroteskText Std" panose="020B0504020202020204" pitchFamily="34" charset="0"/>
                <a:ea typeface="+mn-ea"/>
                <a:cs typeface="+mn-cs"/>
              </a:rPr>
              <a:t>Because their brains are still developing, adolescents can become addicted to nicotine more easily than adults. Nicotine</a:t>
            </a:r>
            <a:r>
              <a:rPr lang="en-US" sz="1200" kern="1200" baseline="0" dirty="0" smtClean="0">
                <a:solidFill>
                  <a:schemeClr val="tx1"/>
                </a:solidFill>
                <a:effectLst/>
                <a:latin typeface="NeueHaasGroteskText Std" panose="020B0504020202020204" pitchFamily="34" charset="0"/>
                <a:ea typeface="+mn-ea"/>
                <a:cs typeface="+mn-cs"/>
              </a:rPr>
              <a:t> can change brain chemistry, making youth more susceptible to addiction. And the earlier the exposure, the greater the risk.</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8</a:t>
            </a:fld>
            <a:endParaRPr lang="en-US" dirty="0"/>
          </a:p>
        </p:txBody>
      </p:sp>
    </p:spTree>
    <p:extLst>
      <p:ext uri="{BB962C8B-B14F-4D97-AF65-F5344CB8AC3E}">
        <p14:creationId xmlns:p14="http://schemas.microsoft.com/office/powerpoint/2010/main" val="3738186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Nicotine is a highly addictive drug. Studies show that symptoms of nicotine addiction can appear among youth within only a few days or weeks after smoking initiation.</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9</a:t>
            </a:fld>
            <a:endParaRPr lang="en-US" dirty="0"/>
          </a:p>
        </p:txBody>
      </p:sp>
    </p:spTree>
    <p:extLst>
      <p:ext uri="{BB962C8B-B14F-4D97-AF65-F5344CB8AC3E}">
        <p14:creationId xmlns:p14="http://schemas.microsoft.com/office/powerpoint/2010/main" val="310459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NeueHaasGroteskText Std" panose="020B0504020202020204" pitchFamily="34" charset="0"/>
                <a:ea typeface="+mn-ea"/>
                <a:cs typeface="+mn-cs"/>
              </a:rPr>
              <a:t>Youth exposed to nicotine are more likely to use other substances. </a:t>
            </a:r>
          </a:p>
          <a:p>
            <a:r>
              <a:rPr lang="en-US" sz="1200" kern="1200" dirty="0" smtClean="0">
                <a:solidFill>
                  <a:schemeClr val="tx1"/>
                </a:solidFill>
                <a:effectLst/>
                <a:latin typeface="NeueHaasGroteskText Std" panose="020B0504020202020204" pitchFamily="34" charset="0"/>
                <a:ea typeface="+mn-ea"/>
                <a:cs typeface="+mn-cs"/>
              </a:rPr>
              <a:t>Receptors in the brain are stimulated by exposure to nicotine, which triggers a rewarding effect on the brain. These receptors respond to and enhance the effects of nicotine and other drugs. The more adolescents are exposed to nicotine, the greater the sense of enjoyment because the effects of nicotine and other drugs are made stronger by repeated exposure. This effect increases the likelihood that youth will develop a dependence on those drugs.</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10</a:t>
            </a:fld>
            <a:endParaRPr lang="en-US" dirty="0"/>
          </a:p>
        </p:txBody>
      </p:sp>
    </p:spTree>
    <p:extLst>
      <p:ext uri="{BB962C8B-B14F-4D97-AF65-F5344CB8AC3E}">
        <p14:creationId xmlns:p14="http://schemas.microsoft.com/office/powerpoint/2010/main" val="1158731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dirty="0" smtClean="0"/>
              <a:t>Recent evidence suggests that, compared to youth who have never used them, youth who have tried e-cigarettes are twice as likely to start smoking in the future.</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11</a:t>
            </a:fld>
            <a:endParaRPr lang="en-US" dirty="0"/>
          </a:p>
        </p:txBody>
      </p:sp>
    </p:spTree>
    <p:extLst>
      <p:ext uri="{BB962C8B-B14F-4D97-AF65-F5344CB8AC3E}">
        <p14:creationId xmlns:p14="http://schemas.microsoft.com/office/powerpoint/2010/main" val="418249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DBCC24-3D69-421F-9BFB-DF8CEA9CA947}" type="datetimeFigureOut">
              <a:rPr lang="en-US" smtClean="0"/>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CE55E-2B81-42B9-8F72-5FF1B00B4A7C}" type="slidenum">
              <a:rPr lang="en-US" smtClean="0"/>
              <a:t>‹#›</a:t>
            </a:fld>
            <a:endParaRPr lang="en-US"/>
          </a:p>
        </p:txBody>
      </p:sp>
    </p:spTree>
    <p:extLst>
      <p:ext uri="{BB962C8B-B14F-4D97-AF65-F5344CB8AC3E}">
        <p14:creationId xmlns:p14="http://schemas.microsoft.com/office/powerpoint/2010/main" val="3634147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DBCC24-3D69-421F-9BFB-DF8CEA9CA947}" type="datetimeFigureOut">
              <a:rPr lang="en-US" smtClean="0"/>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CE55E-2B81-42B9-8F72-5FF1B00B4A7C}" type="slidenum">
              <a:rPr lang="en-US" smtClean="0"/>
              <a:t>‹#›</a:t>
            </a:fld>
            <a:endParaRPr lang="en-US"/>
          </a:p>
        </p:txBody>
      </p:sp>
    </p:spTree>
    <p:extLst>
      <p:ext uri="{BB962C8B-B14F-4D97-AF65-F5344CB8AC3E}">
        <p14:creationId xmlns:p14="http://schemas.microsoft.com/office/powerpoint/2010/main" val="100504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DBCC24-3D69-421F-9BFB-DF8CEA9CA947}" type="datetimeFigureOut">
              <a:rPr lang="en-US" smtClean="0"/>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CE55E-2B81-42B9-8F72-5FF1B00B4A7C}" type="slidenum">
              <a:rPr lang="en-US" smtClean="0"/>
              <a:t>‹#›</a:t>
            </a:fld>
            <a:endParaRPr lang="en-US"/>
          </a:p>
        </p:txBody>
      </p:sp>
    </p:spTree>
    <p:extLst>
      <p:ext uri="{BB962C8B-B14F-4D97-AF65-F5344CB8AC3E}">
        <p14:creationId xmlns:p14="http://schemas.microsoft.com/office/powerpoint/2010/main" val="1702493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12/17/2018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106384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12/17/2018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361068537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66C283A4-7960-4BFD-B3A5-A2CC5BB2A473}" type="datetime1">
              <a:rPr lang="en-US" smtClean="0"/>
              <a:t>12/17/2018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602137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DBCC24-3D69-421F-9BFB-DF8CEA9CA947}" type="datetimeFigureOut">
              <a:rPr lang="en-US" smtClean="0"/>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CE55E-2B81-42B9-8F72-5FF1B00B4A7C}" type="slidenum">
              <a:rPr lang="en-US" smtClean="0"/>
              <a:t>‹#›</a:t>
            </a:fld>
            <a:endParaRPr lang="en-US"/>
          </a:p>
        </p:txBody>
      </p:sp>
    </p:spTree>
    <p:extLst>
      <p:ext uri="{BB962C8B-B14F-4D97-AF65-F5344CB8AC3E}">
        <p14:creationId xmlns:p14="http://schemas.microsoft.com/office/powerpoint/2010/main" val="1571754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2DBCC24-3D69-421F-9BFB-DF8CEA9CA947}" type="datetimeFigureOut">
              <a:rPr lang="en-US" smtClean="0"/>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CE55E-2B81-42B9-8F72-5FF1B00B4A7C}" type="slidenum">
              <a:rPr lang="en-US" smtClean="0"/>
              <a:t>‹#›</a:t>
            </a:fld>
            <a:endParaRPr lang="en-US"/>
          </a:p>
        </p:txBody>
      </p:sp>
    </p:spTree>
    <p:extLst>
      <p:ext uri="{BB962C8B-B14F-4D97-AF65-F5344CB8AC3E}">
        <p14:creationId xmlns:p14="http://schemas.microsoft.com/office/powerpoint/2010/main" val="2599981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DBCC24-3D69-421F-9BFB-DF8CEA9CA947}" type="datetimeFigureOut">
              <a:rPr lang="en-US" smtClean="0"/>
              <a:t>12/17/2018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8CE55E-2B81-42B9-8F72-5FF1B00B4A7C}" type="slidenum">
              <a:rPr lang="en-US" smtClean="0"/>
              <a:t>‹#›</a:t>
            </a:fld>
            <a:endParaRPr lang="en-US"/>
          </a:p>
        </p:txBody>
      </p:sp>
    </p:spTree>
    <p:extLst>
      <p:ext uri="{BB962C8B-B14F-4D97-AF65-F5344CB8AC3E}">
        <p14:creationId xmlns:p14="http://schemas.microsoft.com/office/powerpoint/2010/main" val="43926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DBCC24-3D69-421F-9BFB-DF8CEA9CA947}" type="datetimeFigureOut">
              <a:rPr lang="en-US" smtClean="0"/>
              <a:t>12/17/2018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8CE55E-2B81-42B9-8F72-5FF1B00B4A7C}" type="slidenum">
              <a:rPr lang="en-US" smtClean="0"/>
              <a:t>‹#›</a:t>
            </a:fld>
            <a:endParaRPr lang="en-US"/>
          </a:p>
        </p:txBody>
      </p:sp>
    </p:spTree>
    <p:extLst>
      <p:ext uri="{BB962C8B-B14F-4D97-AF65-F5344CB8AC3E}">
        <p14:creationId xmlns:p14="http://schemas.microsoft.com/office/powerpoint/2010/main" val="1662763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DBCC24-3D69-421F-9BFB-DF8CEA9CA947}" type="datetimeFigureOut">
              <a:rPr lang="en-US" smtClean="0"/>
              <a:t>12/17/2018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8CE55E-2B81-42B9-8F72-5FF1B00B4A7C}" type="slidenum">
              <a:rPr lang="en-US" smtClean="0"/>
              <a:t>‹#›</a:t>
            </a:fld>
            <a:endParaRPr lang="en-US"/>
          </a:p>
        </p:txBody>
      </p:sp>
    </p:spTree>
    <p:extLst>
      <p:ext uri="{BB962C8B-B14F-4D97-AF65-F5344CB8AC3E}">
        <p14:creationId xmlns:p14="http://schemas.microsoft.com/office/powerpoint/2010/main" val="4275943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DBCC24-3D69-421F-9BFB-DF8CEA9CA947}" type="datetimeFigureOut">
              <a:rPr lang="en-US" smtClean="0"/>
              <a:t>12/17/2018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8CE55E-2B81-42B9-8F72-5FF1B00B4A7C}" type="slidenum">
              <a:rPr lang="en-US" smtClean="0"/>
              <a:t>‹#›</a:t>
            </a:fld>
            <a:endParaRPr lang="en-US"/>
          </a:p>
        </p:txBody>
      </p:sp>
    </p:spTree>
    <p:extLst>
      <p:ext uri="{BB962C8B-B14F-4D97-AF65-F5344CB8AC3E}">
        <p14:creationId xmlns:p14="http://schemas.microsoft.com/office/powerpoint/2010/main" val="3462753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2DBCC24-3D69-421F-9BFB-DF8CEA9CA947}" type="datetimeFigureOut">
              <a:rPr lang="en-US" smtClean="0"/>
              <a:t>12/17/2018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8CE55E-2B81-42B9-8F72-5FF1B00B4A7C}" type="slidenum">
              <a:rPr lang="en-US" smtClean="0"/>
              <a:t>‹#›</a:t>
            </a:fld>
            <a:endParaRPr lang="en-US"/>
          </a:p>
        </p:txBody>
      </p:sp>
    </p:spTree>
    <p:extLst>
      <p:ext uri="{BB962C8B-B14F-4D97-AF65-F5344CB8AC3E}">
        <p14:creationId xmlns:p14="http://schemas.microsoft.com/office/powerpoint/2010/main" val="2423778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2DBCC24-3D69-421F-9BFB-DF8CEA9CA947}" type="datetimeFigureOut">
              <a:rPr lang="en-US" smtClean="0"/>
              <a:t>12/17/2018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8CE55E-2B81-42B9-8F72-5FF1B00B4A7C}" type="slidenum">
              <a:rPr lang="en-US" smtClean="0"/>
              <a:t>‹#›</a:t>
            </a:fld>
            <a:endParaRPr lang="en-US"/>
          </a:p>
        </p:txBody>
      </p:sp>
    </p:spTree>
    <p:extLst>
      <p:ext uri="{BB962C8B-B14F-4D97-AF65-F5344CB8AC3E}">
        <p14:creationId xmlns:p14="http://schemas.microsoft.com/office/powerpoint/2010/main" val="223563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DBCC24-3D69-421F-9BFB-DF8CEA9CA947}" type="datetimeFigureOut">
              <a:rPr lang="en-US" smtClean="0"/>
              <a:t>12/17/2018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8CE55E-2B81-42B9-8F72-5FF1B00B4A7C}" type="slidenum">
              <a:rPr lang="en-US" smtClean="0"/>
              <a:t>‹#›</a:t>
            </a:fld>
            <a:endParaRPr lang="en-US"/>
          </a:p>
        </p:txBody>
      </p:sp>
    </p:spTree>
    <p:extLst>
      <p:ext uri="{BB962C8B-B14F-4D97-AF65-F5344CB8AC3E}">
        <p14:creationId xmlns:p14="http://schemas.microsoft.com/office/powerpoint/2010/main" val="1471742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vecteezy.com/"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pn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18.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www.vecteezy.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www.vecteezy.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your target audience </a:t>
            </a:r>
            <a:br>
              <a:rPr lang="en-US" dirty="0" smtClean="0"/>
            </a:br>
            <a:r>
              <a:rPr lang="en-US" sz="2800" dirty="0" smtClean="0"/>
              <a:t>(delete this slide before presenting)</a:t>
            </a:r>
            <a:endParaRPr lang="en-US" dirty="0"/>
          </a:p>
        </p:txBody>
      </p:sp>
      <p:graphicFrame>
        <p:nvGraphicFramePr>
          <p:cNvPr id="8" name="Content Placeholder 7"/>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7046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Increased risk of addiction to tobacco, drugs and alcohol.</a:t>
            </a:r>
            <a:endParaRPr lang="en-US" dirty="0"/>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91986" y="2802056"/>
            <a:ext cx="9208027" cy="2398476"/>
          </a:xfrm>
        </p:spPr>
      </p:pic>
      <p:sp>
        <p:nvSpPr>
          <p:cNvPr id="2" name="TextBox 1"/>
          <p:cNvSpPr txBox="1"/>
          <p:nvPr/>
        </p:nvSpPr>
        <p:spPr>
          <a:xfrm>
            <a:off x="0" y="6550223"/>
            <a:ext cx="9121967" cy="307777"/>
          </a:xfrm>
          <a:prstGeom prst="rect">
            <a:avLst/>
          </a:prstGeom>
          <a:noFill/>
        </p:spPr>
        <p:txBody>
          <a:bodyPr wrap="square" rtlCol="0">
            <a:spAutoFit/>
          </a:bodyPr>
          <a:lstStyle/>
          <a:p>
            <a:r>
              <a:rPr lang="en-US" sz="1400" dirty="0" smtClean="0">
                <a:hlinkClick r:id="rId4"/>
              </a:rPr>
              <a:t>Vector </a:t>
            </a:r>
            <a:r>
              <a:rPr lang="en-US" sz="1400" dirty="0">
                <a:hlinkClick r:id="rId4"/>
              </a:rPr>
              <a:t>illustration credit: </a:t>
            </a:r>
            <a:r>
              <a:rPr lang="en-US" sz="1400" dirty="0" err="1" smtClean="0">
                <a:hlinkClick r:id="rId4"/>
              </a:rPr>
              <a:t>Vecteezy</a:t>
            </a:r>
            <a:endParaRPr lang="en-US" sz="1400" dirty="0"/>
          </a:p>
        </p:txBody>
      </p:sp>
    </p:spTree>
    <p:extLst>
      <p:ext uri="{BB962C8B-B14F-4D97-AF65-F5344CB8AC3E}">
        <p14:creationId xmlns:p14="http://schemas.microsoft.com/office/powerpoint/2010/main" val="2478750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Kids who vape are…</a:t>
            </a:r>
            <a:endParaRPr lang="en-US" dirty="0"/>
          </a:p>
        </p:txBody>
      </p:sp>
      <p:sp>
        <p:nvSpPr>
          <p:cNvPr id="8" name="Content Placeholder 7"/>
          <p:cNvSpPr>
            <a:spLocks noGrp="1"/>
          </p:cNvSpPr>
          <p:nvPr>
            <p:ph sz="half" idx="1"/>
          </p:nvPr>
        </p:nvSpPr>
        <p:spPr/>
        <p:txBody>
          <a:bodyPr anchor="ctr">
            <a:normAutofit/>
          </a:bodyPr>
          <a:lstStyle/>
          <a:p>
            <a:pPr marL="0" indent="0" algn="r">
              <a:buNone/>
            </a:pPr>
            <a:r>
              <a:rPr lang="en-US" sz="28700" b="1" dirty="0" smtClean="0">
                <a:solidFill>
                  <a:schemeClr val="accent2"/>
                </a:solidFill>
              </a:rPr>
              <a:t>2x</a:t>
            </a:r>
            <a:endParaRPr lang="en-US" sz="28700" b="1" dirty="0">
              <a:solidFill>
                <a:schemeClr val="accent2"/>
              </a:solidFill>
            </a:endParaRPr>
          </a:p>
        </p:txBody>
      </p:sp>
      <p:sp>
        <p:nvSpPr>
          <p:cNvPr id="9" name="Content Placeholder 8"/>
          <p:cNvSpPr>
            <a:spLocks noGrp="1"/>
          </p:cNvSpPr>
          <p:nvPr>
            <p:ph sz="half" idx="2"/>
          </p:nvPr>
        </p:nvSpPr>
        <p:spPr/>
        <p:txBody>
          <a:bodyPr anchor="ctr">
            <a:normAutofit/>
          </a:bodyPr>
          <a:lstStyle/>
          <a:p>
            <a:pPr marL="0" indent="0">
              <a:buNone/>
            </a:pPr>
            <a:r>
              <a:rPr lang="en-US" sz="8000" b="1" dirty="0" smtClean="0"/>
              <a:t>more likely to smoke</a:t>
            </a:r>
            <a:endParaRPr lang="en-US" sz="8000" b="1" dirty="0"/>
          </a:p>
        </p:txBody>
      </p:sp>
      <p:sp>
        <p:nvSpPr>
          <p:cNvPr id="5" name="TextBox 4"/>
          <p:cNvSpPr txBox="1"/>
          <p:nvPr/>
        </p:nvSpPr>
        <p:spPr>
          <a:xfrm>
            <a:off x="0" y="6550223"/>
            <a:ext cx="2882096" cy="307777"/>
          </a:xfrm>
          <a:prstGeom prst="rect">
            <a:avLst/>
          </a:prstGeom>
          <a:noFill/>
        </p:spPr>
        <p:txBody>
          <a:bodyPr wrap="square" rtlCol="0">
            <a:spAutoFit/>
          </a:bodyPr>
          <a:lstStyle/>
          <a:p>
            <a:r>
              <a:rPr lang="en-US" sz="1400" dirty="0" smtClean="0"/>
              <a:t>Watkins et al., 2018, </a:t>
            </a:r>
            <a:r>
              <a:rPr lang="en-US" sz="1400" i="1" dirty="0" smtClean="0"/>
              <a:t>JAMA</a:t>
            </a:r>
            <a:endParaRPr lang="en-US" sz="1400" dirty="0"/>
          </a:p>
        </p:txBody>
      </p:sp>
    </p:spTree>
    <p:extLst>
      <p:ext uri="{BB962C8B-B14F-4D97-AF65-F5344CB8AC3E}">
        <p14:creationId xmlns:p14="http://schemas.microsoft.com/office/powerpoint/2010/main" val="2827546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technologies reveal new risks.</a:t>
            </a:r>
            <a:endParaRPr lang="en-US" dirty="0"/>
          </a:p>
        </p:txBody>
      </p:sp>
      <p:pic>
        <p:nvPicPr>
          <p:cNvPr id="3" name="Content Placeholder 2"/>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tretch/>
        </p:blipFill>
        <p:spPr>
          <a:xfrm>
            <a:off x="838200" y="2513747"/>
            <a:ext cx="4422584" cy="2947004"/>
          </a:xfrm>
        </p:spPr>
      </p:pic>
      <p:graphicFrame>
        <p:nvGraphicFramePr>
          <p:cNvPr id="10" name="Content Placeholder 7"/>
          <p:cNvGraphicFramePr>
            <a:graphicFrameLocks noGrp="1"/>
          </p:cNvGraphicFramePr>
          <p:nvPr>
            <p:ph sz="half" idx="2"/>
            <p:extLst>
              <p:ext uri="{D42A27DB-BD31-4B8C-83A1-F6EECF244321}">
                <p14:modId xmlns:p14="http://schemas.microsoft.com/office/powerpoint/2010/main" val="3461652091"/>
              </p:ext>
            </p:extLst>
          </p:nvPr>
        </p:nvGraphicFramePr>
        <p:xfrm>
          <a:off x="8033656" y="1388533"/>
          <a:ext cx="3785811" cy="50461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p:cNvPicPr>
            <a:picLocks noChangeAspect="1"/>
          </p:cNvPicPr>
          <p:nvPr/>
        </p:nvPicPr>
        <p:blipFill rotWithShape="1">
          <a:blip r:embed="rId9" cstate="print">
            <a:extLst>
              <a:ext uri="{28A0092B-C50C-407E-A947-70E740481C1C}">
                <a14:useLocalDpi xmlns:a14="http://schemas.microsoft.com/office/drawing/2010/main" val="0"/>
              </a:ext>
            </a:extLst>
          </a:blip>
          <a:srcRect r="13070"/>
          <a:stretch/>
        </p:blipFill>
        <p:spPr>
          <a:xfrm>
            <a:off x="4955615" y="2964984"/>
            <a:ext cx="2665961" cy="2044529"/>
          </a:xfrm>
          <a:prstGeom prst="rect">
            <a:avLst/>
          </a:prstGeom>
        </p:spPr>
      </p:pic>
    </p:spTree>
    <p:extLst>
      <p:ext uri="{BB962C8B-B14F-4D97-AF65-F5344CB8AC3E}">
        <p14:creationId xmlns:p14="http://schemas.microsoft.com/office/powerpoint/2010/main" val="1369344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2059"/>
            <a:ext cx="10515600" cy="1325563"/>
          </a:xfrm>
        </p:spPr>
        <p:txBody>
          <a:bodyPr/>
          <a:lstStyle/>
          <a:p>
            <a:r>
              <a:rPr lang="en-US" dirty="0"/>
              <a:t>New technologies reveal new risks.</a:t>
            </a:r>
          </a:p>
        </p:txBody>
      </p:sp>
      <p:sp>
        <p:nvSpPr>
          <p:cNvPr id="6" name="Flowchart: Alternate Process 5"/>
          <p:cNvSpPr/>
          <p:nvPr/>
        </p:nvSpPr>
        <p:spPr>
          <a:xfrm>
            <a:off x="6265333" y="1823287"/>
            <a:ext cx="4856323" cy="1371600"/>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t>Popular open-pod system </a:t>
            </a:r>
            <a:br>
              <a:rPr lang="en-US" sz="2800" dirty="0" smtClean="0"/>
            </a:br>
            <a:r>
              <a:rPr lang="en-US" sz="2800" dirty="0" smtClean="0"/>
              <a:t>e-cigarette. </a:t>
            </a:r>
            <a:endParaRPr lang="en-US" sz="2800" dirty="0"/>
          </a:p>
        </p:txBody>
      </p:sp>
      <p:sp>
        <p:nvSpPr>
          <p:cNvPr id="7" name="Content Placeholder 6"/>
          <p:cNvSpPr>
            <a:spLocks noGrp="1"/>
          </p:cNvSpPr>
          <p:nvPr>
            <p:ph sz="half" idx="2"/>
          </p:nvPr>
        </p:nvSpPr>
        <p:spPr>
          <a:xfrm>
            <a:off x="6273800" y="3390191"/>
            <a:ext cx="4855464" cy="1371600"/>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lang="en-US" dirty="0"/>
              <a:t>Users buy device and add any e-liquid.</a:t>
            </a:r>
          </a:p>
        </p:txBody>
      </p:sp>
      <p:pic>
        <p:nvPicPr>
          <p:cNvPr id="8" name="Picture 7" descr="Screen Shot 2018-06-11 at 11.29.2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284" y="3039136"/>
            <a:ext cx="1940118" cy="3048000"/>
          </a:xfrm>
          <a:prstGeom prst="rect">
            <a:avLst/>
          </a:prstGeom>
        </p:spPr>
      </p:pic>
      <p:pic>
        <p:nvPicPr>
          <p:cNvPr id="9" name="Picture 8" descr="Screen Shot 2018-06-11 at 11.29.0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6484" y="3039136"/>
            <a:ext cx="2288732" cy="3048000"/>
          </a:xfrm>
          <a:prstGeom prst="rect">
            <a:avLst/>
          </a:prstGeom>
        </p:spPr>
      </p:pic>
      <p:sp>
        <p:nvSpPr>
          <p:cNvPr id="10" name="TextBox 9"/>
          <p:cNvSpPr txBox="1"/>
          <p:nvPr/>
        </p:nvSpPr>
        <p:spPr>
          <a:xfrm>
            <a:off x="1137684" y="2768006"/>
            <a:ext cx="1676400" cy="523220"/>
          </a:xfrm>
          <a:prstGeom prst="rect">
            <a:avLst/>
          </a:prstGeom>
          <a:noFill/>
        </p:spPr>
        <p:txBody>
          <a:bodyPr wrap="square" rtlCol="0">
            <a:spAutoFit/>
          </a:bodyPr>
          <a:lstStyle/>
          <a:p>
            <a:pPr algn="ctr"/>
            <a:r>
              <a:rPr lang="en-US" sz="2800" dirty="0" smtClean="0">
                <a:latin typeface="+mj-lt"/>
              </a:rPr>
              <a:t>Drop</a:t>
            </a:r>
            <a:endParaRPr lang="en-US" sz="2800" dirty="0">
              <a:latin typeface="+mj-lt"/>
            </a:endParaRPr>
          </a:p>
        </p:txBody>
      </p:sp>
      <p:sp>
        <p:nvSpPr>
          <p:cNvPr id="11" name="TextBox 10"/>
          <p:cNvSpPr txBox="1"/>
          <p:nvPr/>
        </p:nvSpPr>
        <p:spPr>
          <a:xfrm>
            <a:off x="3271284" y="2768006"/>
            <a:ext cx="1676400" cy="523220"/>
          </a:xfrm>
          <a:prstGeom prst="rect">
            <a:avLst/>
          </a:prstGeom>
          <a:noFill/>
        </p:spPr>
        <p:txBody>
          <a:bodyPr wrap="square" rtlCol="0">
            <a:spAutoFit/>
          </a:bodyPr>
          <a:lstStyle/>
          <a:p>
            <a:pPr algn="ctr"/>
            <a:r>
              <a:rPr lang="en-US" sz="2800" dirty="0" smtClean="0">
                <a:latin typeface="+mj-lt"/>
              </a:rPr>
              <a:t>Air</a:t>
            </a:r>
            <a:endParaRPr lang="en-US" dirty="0">
              <a:latin typeface="+mj-lt"/>
            </a:endParaRPr>
          </a:p>
        </p:txBody>
      </p:sp>
      <p:sp>
        <p:nvSpPr>
          <p:cNvPr id="12" name="TextBox 11"/>
          <p:cNvSpPr txBox="1"/>
          <p:nvPr/>
        </p:nvSpPr>
        <p:spPr>
          <a:xfrm>
            <a:off x="2262964" y="1865818"/>
            <a:ext cx="1676400" cy="707886"/>
          </a:xfrm>
          <a:prstGeom prst="rect">
            <a:avLst/>
          </a:prstGeom>
          <a:noFill/>
        </p:spPr>
        <p:txBody>
          <a:bodyPr wrap="square" rtlCol="0">
            <a:spAutoFit/>
          </a:bodyPr>
          <a:lstStyle/>
          <a:p>
            <a:pPr algn="ctr"/>
            <a:r>
              <a:rPr lang="en-US" sz="4000" dirty="0" err="1" smtClean="0">
                <a:latin typeface="+mj-lt"/>
              </a:rPr>
              <a:t>Suorin</a:t>
            </a:r>
            <a:endParaRPr lang="en-US" sz="4000" dirty="0">
              <a:latin typeface="+mj-lt"/>
            </a:endParaRPr>
          </a:p>
        </p:txBody>
      </p:sp>
      <p:sp>
        <p:nvSpPr>
          <p:cNvPr id="13" name="Content Placeholder 6"/>
          <p:cNvSpPr>
            <a:spLocks noGrp="1"/>
          </p:cNvSpPr>
          <p:nvPr>
            <p:ph sz="half" idx="2"/>
          </p:nvPr>
        </p:nvSpPr>
        <p:spPr>
          <a:xfrm>
            <a:off x="6265333" y="4946087"/>
            <a:ext cx="4856323" cy="1371600"/>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buNone/>
            </a:pPr>
            <a:r>
              <a:rPr lang="en-US" dirty="0" smtClean="0"/>
              <a:t>Discrete and easy to use (smaller than a credit card)</a:t>
            </a:r>
            <a:endParaRPr lang="en-US" dirty="0"/>
          </a:p>
        </p:txBody>
      </p:sp>
    </p:spTree>
    <p:extLst>
      <p:ext uri="{BB962C8B-B14F-4D97-AF65-F5344CB8AC3E}">
        <p14:creationId xmlns:p14="http://schemas.microsoft.com/office/powerpoint/2010/main" val="3572195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537" y="300037"/>
            <a:ext cx="10515600" cy="1325563"/>
          </a:xfrm>
        </p:spPr>
        <p:txBody>
          <a:bodyPr/>
          <a:lstStyle/>
          <a:p>
            <a:r>
              <a:rPr lang="en-US" dirty="0" smtClean="0"/>
              <a:t>Flavors attract new users</a:t>
            </a:r>
            <a:endParaRPr lang="en-US" dirty="0"/>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65543" y="2375184"/>
            <a:ext cx="1394228" cy="3904488"/>
          </a:xfr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2509283" y="2388353"/>
            <a:ext cx="1406931" cy="3949280"/>
          </a:xfr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2238" y="2254102"/>
            <a:ext cx="1408907" cy="395020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21338" y="1731925"/>
            <a:ext cx="1519657" cy="4480560"/>
          </a:xfrm>
          <a:prstGeom prst="rect">
            <a:avLst/>
          </a:prstGeom>
        </p:spPr>
      </p:pic>
      <p:sp>
        <p:nvSpPr>
          <p:cNvPr id="4" name="TextBox 3"/>
          <p:cNvSpPr txBox="1"/>
          <p:nvPr/>
        </p:nvSpPr>
        <p:spPr>
          <a:xfrm>
            <a:off x="8161867" y="1422400"/>
            <a:ext cx="3708400" cy="4862870"/>
          </a:xfrm>
          <a:prstGeom prst="rect">
            <a:avLst/>
          </a:prstGeom>
          <a:noFill/>
        </p:spPr>
        <p:txBody>
          <a:bodyPr wrap="square" rtlCol="0">
            <a:spAutoFit/>
          </a:bodyPr>
          <a:lstStyle/>
          <a:p>
            <a:r>
              <a:rPr lang="en-US" sz="9600" b="1" dirty="0" smtClean="0">
                <a:solidFill>
                  <a:schemeClr val="accent2"/>
                </a:solidFill>
              </a:rPr>
              <a:t>88%</a:t>
            </a:r>
            <a:endParaRPr lang="en-US" sz="9600" b="1" dirty="0">
              <a:solidFill>
                <a:schemeClr val="accent2"/>
              </a:solidFill>
            </a:endParaRPr>
          </a:p>
          <a:p>
            <a:r>
              <a:rPr lang="en-US" sz="2800" b="1" dirty="0" smtClean="0"/>
              <a:t>of Wisconsin high school students say they wouldn’t try an e-cigarette if it didn’t come in flavors like mint, candy, fruit, or chocolate. </a:t>
            </a:r>
            <a:endParaRPr lang="en-US" sz="2800" b="1" dirty="0"/>
          </a:p>
          <a:p>
            <a:endParaRPr lang="en-US" dirty="0"/>
          </a:p>
        </p:txBody>
      </p:sp>
    </p:spTree>
    <p:extLst>
      <p:ext uri="{BB962C8B-B14F-4D97-AF65-F5344CB8AC3E}">
        <p14:creationId xmlns:p14="http://schemas.microsoft.com/office/powerpoint/2010/main" val="649176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sz="half" idx="1"/>
            <p:extLst>
              <p:ext uri="{D42A27DB-BD31-4B8C-83A1-F6EECF244321}">
                <p14:modId xmlns:p14="http://schemas.microsoft.com/office/powerpoint/2010/main" val="2379084022"/>
              </p:ext>
            </p:extLst>
          </p:nvPr>
        </p:nvGraphicFramePr>
        <p:xfrm>
          <a:off x="318977" y="1991195"/>
          <a:ext cx="5700823" cy="4483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Content Placeholder 8"/>
          <p:cNvGraphicFramePr>
            <a:graphicFrameLocks noGrp="1"/>
          </p:cNvGraphicFramePr>
          <p:nvPr>
            <p:ph sz="half" idx="2"/>
            <p:extLst>
              <p:ext uri="{D42A27DB-BD31-4B8C-83A1-F6EECF244321}">
                <p14:modId xmlns:p14="http://schemas.microsoft.com/office/powerpoint/2010/main" val="4206256679"/>
              </p:ext>
            </p:extLst>
          </p:nvPr>
        </p:nvGraphicFramePr>
        <p:xfrm>
          <a:off x="6172200" y="2059542"/>
          <a:ext cx="5181600" cy="43513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26" name="Picture 1" descr="Tobacco is Changing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6731" y="492125"/>
            <a:ext cx="9558867" cy="120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6068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for School Staff</a:t>
            </a:r>
            <a:endParaRPr lang="en-US" dirty="0"/>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val="1286499517"/>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Content Placeholder 8"/>
          <p:cNvGraphicFramePr>
            <a:graphicFrameLocks noGrp="1"/>
          </p:cNvGraphicFramePr>
          <p:nvPr>
            <p:ph sz="half" idx="2"/>
            <p:extLst>
              <p:ext uri="{D42A27DB-BD31-4B8C-83A1-F6EECF244321}">
                <p14:modId xmlns:p14="http://schemas.microsoft.com/office/powerpoint/2010/main" val="3652931905"/>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48745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838200" y="722811"/>
            <a:ext cx="10515600" cy="5431927"/>
          </a:xfrm>
        </p:spPr>
        <p:txBody>
          <a:bodyPr anchor="ctr">
            <a:normAutofit/>
          </a:bodyPr>
          <a:lstStyle/>
          <a:p>
            <a:pPr marL="0" indent="0" algn="ctr">
              <a:buNone/>
            </a:pPr>
            <a:r>
              <a:rPr lang="en-US" sz="6000" b="1" dirty="0" smtClean="0">
                <a:solidFill>
                  <a:schemeClr val="accent1"/>
                </a:solidFill>
              </a:rPr>
              <a:t>Insert your </a:t>
            </a:r>
            <a:r>
              <a:rPr lang="en-US" sz="6000" b="1" smtClean="0">
                <a:solidFill>
                  <a:schemeClr val="accent1"/>
                </a:solidFill>
              </a:rPr>
              <a:t>contact information</a:t>
            </a:r>
            <a:endParaRPr lang="en-US" sz="6000" b="1" dirty="0">
              <a:solidFill>
                <a:schemeClr val="accent1"/>
              </a:solidFill>
            </a:endParaRPr>
          </a:p>
        </p:txBody>
      </p:sp>
    </p:spTree>
    <p:extLst>
      <p:ext uri="{BB962C8B-B14F-4D97-AF65-F5344CB8AC3E}">
        <p14:creationId xmlns:p14="http://schemas.microsoft.com/office/powerpoint/2010/main" val="2315610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 as your own</a:t>
            </a:r>
            <a:br>
              <a:rPr lang="en-US" dirty="0" smtClean="0"/>
            </a:br>
            <a:r>
              <a:rPr lang="en-US" sz="2800" dirty="0"/>
              <a:t>(delete this slide before presenting)</a:t>
            </a:r>
          </a:p>
        </p:txBody>
      </p:sp>
      <p:pic>
        <p:nvPicPr>
          <p:cNvPr id="4" name="Content Placeholder 3"/>
          <p:cNvPicPr>
            <a:picLocks noGrp="1" noChangeAspect="1"/>
          </p:cNvPicPr>
          <p:nvPr>
            <p:ph sz="half" idx="1"/>
          </p:nvPr>
        </p:nvPicPr>
        <p:blipFill>
          <a:blip r:embed="rId3"/>
          <a:stretch>
            <a:fillRect/>
          </a:stretch>
        </p:blipFill>
        <p:spPr>
          <a:xfrm>
            <a:off x="838200" y="2543969"/>
            <a:ext cx="5181600" cy="2914650"/>
          </a:xfrm>
          <a:prstGeom prst="rect">
            <a:avLst/>
          </a:prstGeom>
          <a:ln>
            <a:solidFill>
              <a:schemeClr val="accent1"/>
            </a:solidFill>
          </a:ln>
        </p:spPr>
      </p:pic>
      <p:pic>
        <p:nvPicPr>
          <p:cNvPr id="6" name="Content Placeholder 5"/>
          <p:cNvPicPr>
            <a:picLocks noGrp="1" noChangeAspect="1"/>
          </p:cNvPicPr>
          <p:nvPr>
            <p:ph sz="half" idx="2"/>
          </p:nvPr>
        </p:nvPicPr>
        <p:blipFill>
          <a:blip r:embed="rId4"/>
          <a:stretch>
            <a:fillRect/>
          </a:stretch>
        </p:blipFill>
        <p:spPr>
          <a:xfrm>
            <a:off x="6172200" y="2543969"/>
            <a:ext cx="5181600" cy="2914650"/>
          </a:xfrm>
          <a:prstGeom prst="rect">
            <a:avLst/>
          </a:prstGeom>
          <a:ln>
            <a:solidFill>
              <a:schemeClr val="accent1"/>
            </a:solidFill>
          </a:ln>
        </p:spPr>
      </p:pic>
    </p:spTree>
    <p:extLst>
      <p:ext uri="{BB962C8B-B14F-4D97-AF65-F5344CB8AC3E}">
        <p14:creationId xmlns:p14="http://schemas.microsoft.com/office/powerpoint/2010/main" val="2078483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are provided</a:t>
            </a:r>
            <a:br>
              <a:rPr lang="en-US" dirty="0" smtClean="0"/>
            </a:br>
            <a:r>
              <a:rPr lang="en-US" sz="2800" dirty="0"/>
              <a:t>(delete this slide before presenting)</a:t>
            </a:r>
          </a:p>
        </p:txBody>
      </p:sp>
      <p:pic>
        <p:nvPicPr>
          <p:cNvPr id="8" name="Content Placeholder 7"/>
          <p:cNvPicPr>
            <a:picLocks noGrp="1" noChangeAspect="1"/>
          </p:cNvPicPr>
          <p:nvPr>
            <p:ph idx="1"/>
          </p:nvPr>
        </p:nvPicPr>
        <p:blipFill>
          <a:blip r:embed="rId2"/>
          <a:stretch>
            <a:fillRect/>
          </a:stretch>
        </p:blipFill>
        <p:spPr>
          <a:xfrm>
            <a:off x="2062315" y="1825625"/>
            <a:ext cx="8067370" cy="4351338"/>
          </a:xfrm>
          <a:prstGeom prst="rect">
            <a:avLst/>
          </a:prstGeom>
        </p:spPr>
      </p:pic>
      <p:sp>
        <p:nvSpPr>
          <p:cNvPr id="4" name="Oval 3"/>
          <p:cNvSpPr/>
          <p:nvPr/>
        </p:nvSpPr>
        <p:spPr>
          <a:xfrm>
            <a:off x="3556000" y="4775200"/>
            <a:ext cx="6262255" cy="1644072"/>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8197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Youth E-cigarette Use – A New Generation at Risk</a:t>
            </a:r>
            <a:endParaRPr lang="en-US" dirty="0"/>
          </a:p>
        </p:txBody>
      </p:sp>
    </p:spTree>
    <p:extLst>
      <p:ext uri="{BB962C8B-B14F-4D97-AF65-F5344CB8AC3E}">
        <p14:creationId xmlns:p14="http://schemas.microsoft.com/office/powerpoint/2010/main" val="371058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38" y="343860"/>
            <a:ext cx="11483162" cy="1325563"/>
          </a:xfrm>
        </p:spPr>
        <p:txBody>
          <a:bodyPr/>
          <a:lstStyle/>
          <a:p>
            <a:r>
              <a:rPr lang="en-US" dirty="0" smtClean="0"/>
              <a:t>E-cigarettes or vapes come in all shapes and sizes.</a:t>
            </a:r>
            <a:endParaRPr lang="en-US" dirty="0"/>
          </a:p>
        </p:txBody>
      </p:sp>
      <p:pic>
        <p:nvPicPr>
          <p:cNvPr id="11"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2423" y="1573619"/>
            <a:ext cx="11932368" cy="5132629"/>
          </a:xfrm>
          <a:prstGeom prst="rect">
            <a:avLst/>
          </a:prstGeom>
        </p:spPr>
      </p:pic>
    </p:spTree>
    <p:extLst>
      <p:ext uri="{BB962C8B-B14F-4D97-AF65-F5344CB8AC3E}">
        <p14:creationId xmlns:p14="http://schemas.microsoft.com/office/powerpoint/2010/main" val="993922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youth </a:t>
            </a:r>
            <a:r>
              <a:rPr lang="en-US" i="1" dirty="0" smtClean="0"/>
              <a:t>epidemic</a:t>
            </a:r>
            <a:r>
              <a:rPr lang="en-US" dirty="0" smtClean="0"/>
              <a:t>.</a:t>
            </a:r>
            <a:endParaRPr lang="en-US" dirty="0"/>
          </a:p>
        </p:txBody>
      </p:sp>
      <p:sp>
        <p:nvSpPr>
          <p:cNvPr id="7" name="Content Placeholder 6"/>
          <p:cNvSpPr>
            <a:spLocks noGrp="1"/>
          </p:cNvSpPr>
          <p:nvPr>
            <p:ph sz="half" idx="1"/>
          </p:nvPr>
        </p:nvSpPr>
        <p:spPr>
          <a:xfrm>
            <a:off x="397934" y="1842559"/>
            <a:ext cx="5181600" cy="4351338"/>
          </a:xfrm>
        </p:spPr>
        <p:txBody>
          <a:bodyPr anchor="ctr">
            <a:normAutofit/>
          </a:bodyPr>
          <a:lstStyle/>
          <a:p>
            <a:pPr marL="0" indent="0">
              <a:buNone/>
            </a:pPr>
            <a:r>
              <a:rPr lang="en-US" sz="4800" b="1" dirty="0" smtClean="0"/>
              <a:t>A </a:t>
            </a:r>
            <a:r>
              <a:rPr lang="en-US" sz="6600" b="1" dirty="0" smtClean="0">
                <a:solidFill>
                  <a:schemeClr val="accent2"/>
                </a:solidFill>
              </a:rPr>
              <a:t>68 percent </a:t>
            </a:r>
            <a:r>
              <a:rPr lang="en-US" sz="4800" b="1" dirty="0" smtClean="0"/>
              <a:t>increase between 2014 and 2016</a:t>
            </a:r>
            <a:endParaRPr lang="en-US" sz="4800" b="1" dirty="0"/>
          </a:p>
        </p:txBody>
      </p:sp>
      <p:sp>
        <p:nvSpPr>
          <p:cNvPr id="3" name="TextBox 2"/>
          <p:cNvSpPr txBox="1"/>
          <p:nvPr/>
        </p:nvSpPr>
        <p:spPr>
          <a:xfrm>
            <a:off x="0" y="6550898"/>
            <a:ext cx="4040777" cy="307777"/>
          </a:xfrm>
          <a:prstGeom prst="rect">
            <a:avLst/>
          </a:prstGeom>
          <a:noFill/>
        </p:spPr>
        <p:txBody>
          <a:bodyPr wrap="square" rtlCol="0">
            <a:spAutoFit/>
          </a:bodyPr>
          <a:lstStyle/>
          <a:p>
            <a:r>
              <a:rPr lang="en-US" sz="1400" dirty="0" smtClean="0"/>
              <a:t>Wisconsin Youth Tobacco Survey</a:t>
            </a:r>
            <a:endParaRPr lang="en-US" sz="1400"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23467" y="2196572"/>
            <a:ext cx="6196709" cy="3679296"/>
          </a:xfrm>
        </p:spPr>
      </p:pic>
    </p:spTree>
    <p:extLst>
      <p:ext uri="{BB962C8B-B14F-4D97-AF65-F5344CB8AC3E}">
        <p14:creationId xmlns:p14="http://schemas.microsoft.com/office/powerpoint/2010/main" val="603418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34165" y="322595"/>
            <a:ext cx="11353800" cy="1325563"/>
          </a:xfrm>
        </p:spPr>
        <p:txBody>
          <a:bodyPr/>
          <a:lstStyle/>
          <a:p>
            <a:pPr lvl="0"/>
            <a:r>
              <a:rPr lang="en-US" dirty="0"/>
              <a:t>Nicotine harms brain development as teens grow.</a:t>
            </a:r>
          </a:p>
        </p:txBody>
      </p:sp>
      <p:pic>
        <p:nvPicPr>
          <p:cNvPr id="12" name="Content Placeholder 11"/>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184143" y="2583971"/>
            <a:ext cx="4489713" cy="2834646"/>
          </a:xfrm>
        </p:spPr>
      </p:pic>
      <p:sp>
        <p:nvSpPr>
          <p:cNvPr id="9" name="Content Placeholder 8"/>
          <p:cNvSpPr>
            <a:spLocks noGrp="1"/>
          </p:cNvSpPr>
          <p:nvPr>
            <p:ph sz="half" idx="2"/>
          </p:nvPr>
        </p:nvSpPr>
        <p:spPr/>
        <p:txBody>
          <a:bodyPr anchor="ctr">
            <a:normAutofit/>
          </a:bodyPr>
          <a:lstStyle/>
          <a:p>
            <a:pPr marL="0" indent="0">
              <a:buNone/>
            </a:pPr>
            <a:r>
              <a:rPr lang="en-US" sz="3600" b="1" dirty="0" smtClean="0"/>
              <a:t>Youth nicotine exposure has negative implications for </a:t>
            </a:r>
            <a:r>
              <a:rPr lang="en-US" sz="3600" b="1" dirty="0" smtClean="0">
                <a:solidFill>
                  <a:schemeClr val="accent2"/>
                </a:solidFill>
              </a:rPr>
              <a:t>learning, memory, and attention span.</a:t>
            </a:r>
            <a:endParaRPr lang="en-US" sz="3600" b="1" dirty="0">
              <a:solidFill>
                <a:schemeClr val="accent2"/>
              </a:solidFill>
            </a:endParaRPr>
          </a:p>
        </p:txBody>
      </p:sp>
      <p:sp>
        <p:nvSpPr>
          <p:cNvPr id="5" name="TextBox 4"/>
          <p:cNvSpPr txBox="1"/>
          <p:nvPr/>
        </p:nvSpPr>
        <p:spPr>
          <a:xfrm>
            <a:off x="0" y="6550223"/>
            <a:ext cx="9121967" cy="307777"/>
          </a:xfrm>
          <a:prstGeom prst="rect">
            <a:avLst/>
          </a:prstGeom>
          <a:noFill/>
        </p:spPr>
        <p:txBody>
          <a:bodyPr wrap="square" rtlCol="0">
            <a:spAutoFit/>
          </a:bodyPr>
          <a:lstStyle/>
          <a:p>
            <a:r>
              <a:rPr lang="en-US" sz="1400" dirty="0" smtClean="0">
                <a:hlinkClick r:id="rId4"/>
              </a:rPr>
              <a:t>Vector </a:t>
            </a:r>
            <a:r>
              <a:rPr lang="en-US" sz="1400" dirty="0">
                <a:hlinkClick r:id="rId4"/>
              </a:rPr>
              <a:t>illustration credit: </a:t>
            </a:r>
            <a:r>
              <a:rPr lang="en-US" sz="1400" dirty="0" err="1" smtClean="0">
                <a:hlinkClick r:id="rId4"/>
              </a:rPr>
              <a:t>Vecteezy</a:t>
            </a:r>
            <a:endParaRPr lang="en-US" sz="1400" dirty="0"/>
          </a:p>
        </p:txBody>
      </p:sp>
    </p:spTree>
    <p:extLst>
      <p:ext uri="{BB962C8B-B14F-4D97-AF65-F5344CB8AC3E}">
        <p14:creationId xmlns:p14="http://schemas.microsoft.com/office/powerpoint/2010/main" val="4233691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brain learns addiction.</a:t>
            </a:r>
            <a:endParaRPr lang="en-US" dirty="0"/>
          </a:p>
        </p:txBody>
      </p:sp>
      <p:sp>
        <p:nvSpPr>
          <p:cNvPr id="8" name="Content Placeholder 7"/>
          <p:cNvSpPr>
            <a:spLocks noGrp="1"/>
          </p:cNvSpPr>
          <p:nvPr>
            <p:ph sz="half" idx="1"/>
          </p:nvPr>
        </p:nvSpPr>
        <p:spPr/>
        <p:txBody>
          <a:bodyPr anchor="ctr">
            <a:normAutofit/>
          </a:bodyPr>
          <a:lstStyle/>
          <a:p>
            <a:pPr marL="0" indent="0">
              <a:buNone/>
            </a:pPr>
            <a:r>
              <a:rPr lang="en-US" sz="3200" b="1" dirty="0" smtClean="0"/>
              <a:t>Nicotine can change brain chemistry, making youth more susceptible to addiction. </a:t>
            </a:r>
          </a:p>
          <a:p>
            <a:pPr marL="0" indent="0">
              <a:spcBef>
                <a:spcPts val="500"/>
              </a:spcBef>
              <a:buNone/>
            </a:pPr>
            <a:r>
              <a:rPr lang="en-US" sz="4000" b="1" dirty="0" smtClean="0">
                <a:solidFill>
                  <a:schemeClr val="accent2"/>
                </a:solidFill>
              </a:rPr>
              <a:t>The earlier the exposure, </a:t>
            </a:r>
            <a:br>
              <a:rPr lang="en-US" sz="4000" b="1" dirty="0" smtClean="0">
                <a:solidFill>
                  <a:schemeClr val="accent2"/>
                </a:solidFill>
              </a:rPr>
            </a:br>
            <a:r>
              <a:rPr lang="en-US" sz="4000" b="1" dirty="0" smtClean="0">
                <a:solidFill>
                  <a:schemeClr val="accent2"/>
                </a:solidFill>
              </a:rPr>
              <a:t>the greater the risk.</a:t>
            </a:r>
            <a:endParaRPr lang="en-US" sz="4000" b="1" dirty="0"/>
          </a:p>
        </p:txBody>
      </p:sp>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403888" y="1825625"/>
            <a:ext cx="4718223" cy="4351338"/>
          </a:xfrm>
        </p:spPr>
      </p:pic>
      <p:sp>
        <p:nvSpPr>
          <p:cNvPr id="5" name="TextBox 4"/>
          <p:cNvSpPr txBox="1"/>
          <p:nvPr/>
        </p:nvSpPr>
        <p:spPr>
          <a:xfrm>
            <a:off x="0" y="6550223"/>
            <a:ext cx="9121967" cy="307777"/>
          </a:xfrm>
          <a:prstGeom prst="rect">
            <a:avLst/>
          </a:prstGeom>
          <a:noFill/>
        </p:spPr>
        <p:txBody>
          <a:bodyPr wrap="square" rtlCol="0">
            <a:spAutoFit/>
          </a:bodyPr>
          <a:lstStyle/>
          <a:p>
            <a:r>
              <a:rPr lang="en-US" sz="1400" dirty="0" smtClean="0">
                <a:hlinkClick r:id="rId4"/>
              </a:rPr>
              <a:t>Vector </a:t>
            </a:r>
            <a:r>
              <a:rPr lang="en-US" sz="1400" dirty="0">
                <a:hlinkClick r:id="rId4"/>
              </a:rPr>
              <a:t>illustration credit: </a:t>
            </a:r>
            <a:r>
              <a:rPr lang="en-US" sz="1400" dirty="0" err="1" smtClean="0">
                <a:hlinkClick r:id="rId4"/>
              </a:rPr>
              <a:t>Vecteezy</a:t>
            </a:r>
            <a:endParaRPr lang="en-US" sz="1400" dirty="0"/>
          </a:p>
        </p:txBody>
      </p:sp>
    </p:spTree>
    <p:extLst>
      <p:ext uri="{BB962C8B-B14F-4D97-AF65-F5344CB8AC3E}">
        <p14:creationId xmlns:p14="http://schemas.microsoft.com/office/powerpoint/2010/main" val="3996609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Nicotine addiction can happen quickly.</a:t>
            </a:r>
            <a:endParaRPr lang="en-US" dirty="0"/>
          </a:p>
        </p:txBody>
      </p:sp>
      <p:pic>
        <p:nvPicPr>
          <p:cNvPr id="10" name="Content Placeholder 9" descr="Calendar PNG Transparent Images | PNG All"/>
          <p:cNvPicPr>
            <a:picLocks noGrp="1" noChangeAspect="1"/>
          </p:cNvPicPr>
          <p:nvPr>
            <p:ph sz="half" idx="1"/>
          </p:nvPr>
        </p:nvPicPr>
        <p:blipFill>
          <a:blip r:embed="rId3"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1253331" y="1825625"/>
            <a:ext cx="4351338" cy="4351338"/>
          </a:xfrm>
        </p:spPr>
      </p:pic>
      <p:sp>
        <p:nvSpPr>
          <p:cNvPr id="9" name="Content Placeholder 8"/>
          <p:cNvSpPr>
            <a:spLocks noGrp="1"/>
          </p:cNvSpPr>
          <p:nvPr>
            <p:ph sz="half" idx="2"/>
          </p:nvPr>
        </p:nvSpPr>
        <p:spPr/>
        <p:txBody>
          <a:bodyPr anchor="ctr">
            <a:normAutofit/>
          </a:bodyPr>
          <a:lstStyle/>
          <a:p>
            <a:pPr marL="0" indent="0">
              <a:buNone/>
            </a:pPr>
            <a:r>
              <a:rPr lang="en-US" sz="3600" b="1" dirty="0" smtClean="0"/>
              <a:t>Symptoms </a:t>
            </a:r>
            <a:r>
              <a:rPr lang="en-US" sz="3600" b="1" dirty="0"/>
              <a:t>of nicotine addiction can appear among youth within only </a:t>
            </a:r>
            <a:r>
              <a:rPr lang="en-US" sz="4400" b="1" dirty="0">
                <a:solidFill>
                  <a:schemeClr val="accent2"/>
                </a:solidFill>
              </a:rPr>
              <a:t>a few days or weeks </a:t>
            </a:r>
            <a:r>
              <a:rPr lang="en-US" sz="3600" b="1" dirty="0" smtClean="0">
                <a:solidFill>
                  <a:schemeClr val="accent2"/>
                </a:solidFill>
              </a:rPr>
              <a:t/>
            </a:r>
            <a:br>
              <a:rPr lang="en-US" sz="3600" b="1" dirty="0" smtClean="0">
                <a:solidFill>
                  <a:schemeClr val="accent2"/>
                </a:solidFill>
              </a:rPr>
            </a:br>
            <a:r>
              <a:rPr lang="en-US" sz="3600" b="1" dirty="0" smtClean="0"/>
              <a:t>after </a:t>
            </a:r>
            <a:r>
              <a:rPr lang="en-US" sz="3600" b="1" dirty="0"/>
              <a:t>smoking initiation.</a:t>
            </a:r>
          </a:p>
        </p:txBody>
      </p:sp>
      <p:sp>
        <p:nvSpPr>
          <p:cNvPr id="6" name="TextBox 5"/>
          <p:cNvSpPr txBox="1"/>
          <p:nvPr/>
        </p:nvSpPr>
        <p:spPr>
          <a:xfrm>
            <a:off x="0" y="6550223"/>
            <a:ext cx="12192000" cy="307777"/>
          </a:xfrm>
          <a:prstGeom prst="rect">
            <a:avLst/>
          </a:prstGeom>
          <a:noFill/>
        </p:spPr>
        <p:txBody>
          <a:bodyPr wrap="square" rtlCol="0">
            <a:spAutoFit/>
          </a:bodyPr>
          <a:lstStyle/>
          <a:p>
            <a:r>
              <a:rPr lang="en-US" sz="1400" dirty="0" err="1" smtClean="0"/>
              <a:t>DiFranza</a:t>
            </a:r>
            <a:r>
              <a:rPr lang="en-US" sz="1400" dirty="0" smtClean="0"/>
              <a:t> </a:t>
            </a:r>
            <a:r>
              <a:rPr lang="en-US" sz="1400" dirty="0"/>
              <a:t>et al., </a:t>
            </a:r>
            <a:r>
              <a:rPr lang="en-US" sz="1400" dirty="0" smtClean="0"/>
              <a:t>2000, </a:t>
            </a:r>
            <a:r>
              <a:rPr lang="en-US" sz="1400" i="1" dirty="0" smtClean="0"/>
              <a:t>Tobacco Control</a:t>
            </a:r>
            <a:r>
              <a:rPr lang="en-US" sz="1400" dirty="0" smtClean="0"/>
              <a:t>; Surgeon General’s Report, 1988, 2014</a:t>
            </a:r>
            <a:endParaRPr lang="en-US" sz="1400" dirty="0"/>
          </a:p>
        </p:txBody>
      </p:sp>
    </p:spTree>
    <p:extLst>
      <p:ext uri="{BB962C8B-B14F-4D97-AF65-F5344CB8AC3E}">
        <p14:creationId xmlns:p14="http://schemas.microsoft.com/office/powerpoint/2010/main" val="18292592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Know your target audience  (delete this slide before presenting)&amp;quot;&quot;/&gt;&lt;property id=&quot;20307&quot; value=&quot;271&quot;/&gt;&lt;/object&gt;&lt;object type=&quot;3&quot; unique_id=&quot;10004&quot;&gt;&lt;property id=&quot;20148&quot; value=&quot;5&quot;/&gt;&lt;property id=&quot;20300&quot; value=&quot;Slide 2 - &amp;quot;Brand as your own (delete this slide before presenting)&amp;quot;&quot;/&gt;&lt;property id=&quot;20307&quot; value=&quot;272&quot;/&gt;&lt;/object&gt;&lt;object type=&quot;3&quot; unique_id=&quot;10005&quot;&gt;&lt;property id=&quot;20148&quot; value=&quot;5&quot;/&gt;&lt;property id=&quot;20300&quot; value=&quot;Slide 3 - &amp;quot;Notes are provided (delete this slide before presenting)&amp;quot;&quot;/&gt;&lt;property id=&quot;20307&quot; value=&quot;273&quot;/&gt;&lt;/object&gt;&lt;object type=&quot;3&quot; unique_id=&quot;10007&quot;&gt;&lt;property id=&quot;20148&quot; value=&quot;5&quot;/&gt;&lt;property id=&quot;20300&quot; value=&quot;Slide 4 - &amp;quot;Youth E-cigarette Use – A New Generation at Risk&amp;quot;&quot;/&gt;&lt;property id=&quot;20307&quot; value=&quot;256&quot;/&gt;&lt;/object&gt;&lt;object type=&quot;3&quot; unique_id=&quot;10008&quot;&gt;&lt;property id=&quot;20148&quot; value=&quot;5&quot;/&gt;&lt;property id=&quot;20300&quot; value=&quot;Slide 5 - &amp;quot;E-cigarettes or vapes come in all shapes and sizes.&amp;quot;&quot;/&gt;&lt;property id=&quot;20307&quot; value=&quot;257&quot;/&gt;&lt;/object&gt;&lt;object type=&quot;3&quot; unique_id=&quot;10009&quot;&gt;&lt;property id=&quot;20148&quot; value=&quot;5&quot;/&gt;&lt;property id=&quot;20300&quot; value=&quot;Slide 6 - &amp;quot;A youth epidemic.&amp;quot;&quot;/&gt;&lt;property id=&quot;20307&quot; value=&quot;258&quot;/&gt;&lt;/object&gt;&lt;object type=&quot;3&quot; unique_id=&quot;10010&quot;&gt;&lt;property id=&quot;20148&quot; value=&quot;5&quot;/&gt;&lt;property id=&quot;20300&quot; value=&quot;Slide 7 - &amp;quot;Nicotine harms brain development as teens grow.&amp;quot;&quot;/&gt;&lt;property id=&quot;20307&quot; value=&quot;260&quot;/&gt;&lt;/object&gt;&lt;object type=&quot;3&quot; unique_id=&quot;10011&quot;&gt;&lt;property id=&quot;20148&quot; value=&quot;5&quot;/&gt;&lt;property id=&quot;20300&quot; value=&quot;Slide 8 - &amp;quot;The brain learns addiction.&amp;quot;&quot;/&gt;&lt;property id=&quot;20307&quot; value=&quot;261&quot;/&gt;&lt;/object&gt;&lt;object type=&quot;3&quot; unique_id=&quot;10012&quot;&gt;&lt;property id=&quot;20148&quot; value=&quot;5&quot;/&gt;&lt;property id=&quot;20300&quot; value=&quot;Slide 9 - &amp;quot;Nicotine addiction can happen quickly.&amp;quot;&quot;/&gt;&lt;property id=&quot;20307&quot; value=&quot;262&quot;/&gt;&lt;/object&gt;&lt;object type=&quot;3&quot; unique_id=&quot;10013&quot;&gt;&lt;property id=&quot;20148&quot; value=&quot;5&quot;/&gt;&lt;property id=&quot;20300&quot; value=&quot;Slide 10 - &amp;quot;Increased risk of addiction to tobacco, drugs and alcohol.&amp;quot;&quot;/&gt;&lt;property id=&quot;20307&quot; value=&quot;263&quot;/&gt;&lt;/object&gt;&lt;object type=&quot;3&quot; unique_id=&quot;10014&quot;&gt;&lt;property id=&quot;20148&quot; value=&quot;5&quot;/&gt;&lt;property id=&quot;20300&quot; value=&quot;Slide 11 - &amp;quot;Kids who vape are&amp;quot;&quot;/&gt;&lt;property id=&quot;20307&quot; value=&quot;264&quot;/&gt;&lt;/object&gt;&lt;object type=&quot;3&quot; unique_id=&quot;10015&quot;&gt;&lt;property id=&quot;20148&quot; value=&quot;5&quot;/&gt;&lt;property id=&quot;20300&quot; value=&quot;Slide 12 - &amp;quot;New technologies reveal new risks.&amp;quot;&quot;/&gt;&lt;property id=&quot;20307&quot; value=&quot;266&quot;/&gt;&lt;/object&gt;&lt;object type=&quot;3&quot; unique_id=&quot;10016&quot;&gt;&lt;property id=&quot;20148&quot; value=&quot;5&quot;/&gt;&lt;property id=&quot;20300&quot; value=&quot;Slide 13 - &amp;quot;New technologies reveal new risks.&amp;quot;&quot;/&gt;&lt;property id=&quot;20307&quot; value=&quot;275&quot;/&gt;&lt;/object&gt;&lt;object type=&quot;3&quot; unique_id=&quot;10017&quot;&gt;&lt;property id=&quot;20148&quot; value=&quot;5&quot;/&gt;&lt;property id=&quot;20300&quot; value=&quot;Slide 14 - &amp;quot;Flavors attract new users&amp;quot;&quot;/&gt;&lt;property id=&quot;20307&quot; value=&quot;276&quot;/&gt;&lt;/object&gt;&lt;object type=&quot;3&quot; unique_id=&quot;10018&quot;&gt;&lt;property id=&quot;20148&quot; value=&quot;5&quot;/&gt;&lt;property id=&quot;20300&quot; value=&quot;Slide 15&quot;/&gt;&lt;property id=&quot;20307&quot; value=&quot;267&quot;/&gt;&lt;/object&gt;&lt;object type=&quot;3&quot; unique_id=&quot;10019&quot;&gt;&lt;property id=&quot;20148&quot; value=&quot;5&quot;/&gt;&lt;property id=&quot;20300&quot; value=&quot;Slide 16 - &amp;quot;Recommendations for School Staff&amp;quot;&quot;/&gt;&lt;property id=&quot;20307&quot; value=&quot;268&quot;/&gt;&lt;/object&gt;&lt;object type=&quot;3&quot; unique_id=&quot;10021&quot;&gt;&lt;property id=&quot;20148&quot; value=&quot;5&quot;/&gt;&lt;property id=&quot;20300&quot; value=&quot;Slide 17&quot;/&gt;&lt;property id=&quot;20307&quot; value=&quot;270&quot;/&gt;&lt;/object&gt;&lt;/object&gt;&lt;object type=&quot;8&quot; unique_id=&quot;10042&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TotalTime>
  <Words>1282</Words>
  <Application>Microsoft Office PowerPoint</Application>
  <PresentationFormat>Custom</PresentationFormat>
  <Paragraphs>111</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Know your target audience  (delete this slide before presenting)</vt:lpstr>
      <vt:lpstr>Brand as your own (delete this slide before presenting)</vt:lpstr>
      <vt:lpstr>Notes are provided (delete this slide before presenting)</vt:lpstr>
      <vt:lpstr>Youth E-cigarette Use – A New Generation at Risk</vt:lpstr>
      <vt:lpstr>E-cigarettes or vapes come in all shapes and sizes.</vt:lpstr>
      <vt:lpstr>A youth epidemic.</vt:lpstr>
      <vt:lpstr>Nicotine harms brain development as teens grow.</vt:lpstr>
      <vt:lpstr>The brain learns addiction.</vt:lpstr>
      <vt:lpstr>Nicotine addiction can happen quickly.</vt:lpstr>
      <vt:lpstr>Increased risk of addiction to tobacco, drugs and alcohol.</vt:lpstr>
      <vt:lpstr>Kids who vape are…</vt:lpstr>
      <vt:lpstr>New technologies reveal new risks.</vt:lpstr>
      <vt:lpstr>New technologies reveal new risks.</vt:lpstr>
      <vt:lpstr>Flavors attract new users</vt:lpstr>
      <vt:lpstr>PowerPoint Presentation</vt:lpstr>
      <vt:lpstr>Recommendations for School Staff</vt:lpstr>
      <vt:lpstr>PowerPoint Presentation</vt:lpstr>
    </vt:vector>
  </TitlesOfParts>
  <Company>State of Minnesota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E-cigarette Use – A New Generation at Risk</dc:title>
  <dc:creator>Callanan, Rachel</dc:creator>
  <cp:lastModifiedBy>Michaud, Nancy T</cp:lastModifiedBy>
  <cp:revision>24</cp:revision>
  <dcterms:created xsi:type="dcterms:W3CDTF">2018-10-13T04:43:45Z</dcterms:created>
  <dcterms:modified xsi:type="dcterms:W3CDTF">2018-12-17T22:18:06Z</dcterms:modified>
</cp:coreProperties>
</file>