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6DF"/>
          </a:solidFill>
        </a:fill>
      </a:tcStyle>
    </a:wholeTbl>
    <a:band2H>
      <a:tcTxStyle b="def" i="def"/>
      <a:tcStyle>
        <a:tcBdr/>
        <a:fill>
          <a:solidFill>
            <a:srgbClr val="E7EC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5CB"/>
          </a:solidFill>
        </a:fill>
      </a:tcStyle>
    </a:wholeTbl>
    <a:band2H>
      <a:tcTxStyle b="def" i="def"/>
      <a:tcStyle>
        <a:tcBdr/>
        <a:fill>
          <a:solidFill>
            <a:srgbClr val="FAEB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CA"/>
          </a:solidFill>
        </a:fill>
      </a:tcStyle>
    </a:wholeTbl>
    <a:band2H>
      <a:tcTxStyle b="def" i="def"/>
      <a:tcStyle>
        <a:tcBdr/>
        <a:fill>
          <a:solidFill>
            <a:srgbClr val="F4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0" name="Shape 80"/>
          <p:cNvSpPr/>
          <p:nvPr>
            <p:ph type="sldImg"/>
          </p:nvPr>
        </p:nvSpPr>
        <p:spPr>
          <a:xfrm>
            <a:off x="1143000" y="685800"/>
            <a:ext cx="4572000" cy="3429000"/>
          </a:xfrm>
          <a:prstGeom prst="rect">
            <a:avLst/>
          </a:prstGeom>
        </p:spPr>
        <p:txBody>
          <a:bodyPr/>
          <a:lstStyle/>
          <a:p>
            <a:pPr/>
          </a:p>
        </p:txBody>
      </p:sp>
      <p:sp>
        <p:nvSpPr>
          <p:cNvPr id="81" name="Shape 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17" name="Title Text"/>
          <p:cNvSpPr txBox="1"/>
          <p:nvPr>
            <p:ph type="title"/>
          </p:nvPr>
        </p:nvSpPr>
        <p:spPr>
          <a:xfrm>
            <a:off x="2554814" y="238125"/>
            <a:ext cx="9065686" cy="1587501"/>
          </a:xfrm>
          <a:prstGeom prst="rect">
            <a:avLst/>
          </a:prstGeom>
        </p:spPr>
        <p:txBody>
          <a:bodyPr anchor="b">
            <a:normAutofit fontScale="100000" lnSpcReduction="0"/>
          </a:bodyPr>
          <a:lstStyle>
            <a:lvl1pPr algn="r">
              <a:defRPr sz="6600">
                <a:solidFill>
                  <a:srgbClr val="C42F1A"/>
                </a:solidFill>
              </a:defRPr>
            </a:lvl1pPr>
          </a:lstStyle>
          <a:p>
            <a:pPr/>
            <a:r>
              <a:t>Title Text</a:t>
            </a:r>
          </a:p>
        </p:txBody>
      </p:sp>
      <p:sp>
        <p:nvSpPr>
          <p:cNvPr id="18" name="Body Level One…"/>
          <p:cNvSpPr txBox="1"/>
          <p:nvPr>
            <p:ph type="body" sz="half" idx="1"/>
          </p:nvPr>
        </p:nvSpPr>
        <p:spPr>
          <a:xfrm>
            <a:off x="2538940" y="2016125"/>
            <a:ext cx="9113310" cy="3349625"/>
          </a:xfrm>
          <a:prstGeom prst="rect">
            <a:avLst/>
          </a:prstGeom>
        </p:spPr>
        <p:txBody>
          <a:bodyPr>
            <a:normAutofit fontScale="100000" lnSpcReduction="0"/>
          </a:bodyPr>
          <a:lstStyle>
            <a:lvl1pPr indent="-330200">
              <a:buSzPts val="2000"/>
              <a:buFont typeface="Arial"/>
              <a:buChar char="•"/>
              <a:defRPr sz="2000">
                <a:solidFill>
                  <a:srgbClr val="808080"/>
                </a:solidFill>
              </a:defRPr>
            </a:lvl1pPr>
            <a:lvl2pPr marL="0" indent="685800">
              <a:buSzTx/>
              <a:buFont typeface="Arial"/>
              <a:buNone/>
              <a:defRPr sz="2000">
                <a:solidFill>
                  <a:srgbClr val="808080"/>
                </a:solidFill>
              </a:defRPr>
            </a:lvl2pPr>
            <a:lvl3pPr marL="0" indent="1143000">
              <a:buSzTx/>
              <a:buFont typeface="Arial"/>
              <a:buNone/>
              <a:defRPr sz="2000">
                <a:solidFill>
                  <a:srgbClr val="808080"/>
                </a:solidFill>
              </a:defRPr>
            </a:lvl3pPr>
            <a:lvl4pPr marL="0" indent="1600200">
              <a:buSzTx/>
              <a:buFont typeface="Arial"/>
              <a:buNone/>
              <a:defRPr sz="2000">
                <a:solidFill>
                  <a:srgbClr val="808080"/>
                </a:solidFill>
              </a:defRPr>
            </a:lvl4pPr>
            <a:lvl5pPr marL="0" indent="2057400">
              <a:buSzTx/>
              <a:buFont typeface="Arial"/>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spTree>
      <p:nvGrpSpPr>
        <p:cNvPr id="1" name=""/>
        <p:cNvGrpSpPr/>
        <p:nvPr/>
      </p:nvGrpSpPr>
      <p:grpSpPr>
        <a:xfrm>
          <a:off x="0" y="0"/>
          <a:ext cx="0" cy="0"/>
          <a:chOff x="0" y="0"/>
          <a:chExt cx="0" cy="0"/>
        </a:xfrm>
      </p:grpSpPr>
      <p:sp>
        <p:nvSpPr>
          <p:cNvPr id="26" name="Title Text"/>
          <p:cNvSpPr txBox="1"/>
          <p:nvPr>
            <p:ph type="title"/>
          </p:nvPr>
        </p:nvSpPr>
        <p:spPr>
          <a:xfrm>
            <a:off x="2554814" y="238125"/>
            <a:ext cx="9065686" cy="1587501"/>
          </a:xfrm>
          <a:prstGeom prst="rect">
            <a:avLst/>
          </a:prstGeom>
        </p:spPr>
        <p:txBody>
          <a:bodyPr anchor="b">
            <a:normAutofit fontScale="100000" lnSpcReduction="0"/>
          </a:bodyPr>
          <a:lstStyle>
            <a:lvl1pPr algn="r">
              <a:defRPr sz="5400">
                <a:solidFill>
                  <a:srgbClr val="C42F1A"/>
                </a:solidFill>
              </a:defRPr>
            </a:lvl1pPr>
          </a:lstStyle>
          <a:p>
            <a:pPr/>
            <a:r>
              <a:t>Title Text</a:t>
            </a:r>
          </a:p>
        </p:txBody>
      </p:sp>
      <p:sp>
        <p:nvSpPr>
          <p:cNvPr id="27" name="Body Level One…"/>
          <p:cNvSpPr txBox="1"/>
          <p:nvPr>
            <p:ph type="body" sz="half" idx="1"/>
          </p:nvPr>
        </p:nvSpPr>
        <p:spPr>
          <a:xfrm>
            <a:off x="2538940" y="2016125"/>
            <a:ext cx="9113310" cy="3349625"/>
          </a:xfrm>
          <a:prstGeom prst="rect">
            <a:avLst/>
          </a:prstGeom>
        </p:spPr>
        <p:txBody>
          <a:bodyPr>
            <a:normAutofit fontScale="100000" lnSpcReduction="0"/>
          </a:bodyPr>
          <a:lstStyle>
            <a:lvl1pPr indent="-330200">
              <a:buSzPts val="2000"/>
              <a:buFont typeface="Arial"/>
              <a:buChar char="•"/>
              <a:defRPr sz="2000">
                <a:solidFill>
                  <a:srgbClr val="808080"/>
                </a:solidFill>
              </a:defRPr>
            </a:lvl1pPr>
            <a:lvl2pPr marL="0" indent="685800">
              <a:buSzTx/>
              <a:buFont typeface="Arial"/>
              <a:buNone/>
              <a:defRPr sz="2000">
                <a:solidFill>
                  <a:srgbClr val="808080"/>
                </a:solidFill>
              </a:defRPr>
            </a:lvl2pPr>
            <a:lvl3pPr marL="0" indent="1143000">
              <a:buSzTx/>
              <a:buFont typeface="Arial"/>
              <a:buNone/>
              <a:defRPr sz="2000">
                <a:solidFill>
                  <a:srgbClr val="808080"/>
                </a:solidFill>
              </a:defRPr>
            </a:lvl3pPr>
            <a:lvl4pPr marL="0" indent="1600200">
              <a:buSzTx/>
              <a:buFont typeface="Arial"/>
              <a:buNone/>
              <a:defRPr sz="2000">
                <a:solidFill>
                  <a:srgbClr val="808080"/>
                </a:solidFill>
              </a:defRPr>
            </a:lvl4pPr>
            <a:lvl5pPr marL="0" indent="2057400">
              <a:buSzTx/>
              <a:buFont typeface="Arial"/>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28" name="Google Shape;22;p3"/>
          <p:cNvSpPr txBox="1"/>
          <p:nvPr/>
        </p:nvSpPr>
        <p:spPr>
          <a:xfrm>
            <a:off x="5401732" y="6260753"/>
            <a:ext cx="6297615" cy="3581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r">
              <a:defRPr sz="1800">
                <a:solidFill>
                  <a:srgbClr val="888888"/>
                </a:solidFill>
                <a:latin typeface="Trebuchet MS"/>
                <a:ea typeface="Trebuchet MS"/>
                <a:cs typeface="Trebuchet MS"/>
                <a:sym typeface="Trebuchet MS"/>
              </a:defRPr>
            </a:lvl1pPr>
          </a:lstStyle>
          <a:p>
            <a:pPr/>
            <a:r>
              <a:t>No Menthol Sunday 2016: Into the Light</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sp>
        <p:nvSpPr>
          <p:cNvPr id="43" name="Title Text"/>
          <p:cNvSpPr txBox="1"/>
          <p:nvPr>
            <p:ph type="title"/>
          </p:nvPr>
        </p:nvSpPr>
        <p:spPr>
          <a:xfrm>
            <a:off x="2554814" y="238125"/>
            <a:ext cx="9065686" cy="1587501"/>
          </a:xfrm>
          <a:prstGeom prst="rect">
            <a:avLst/>
          </a:prstGeom>
        </p:spPr>
        <p:txBody>
          <a:bodyPr anchor="b">
            <a:normAutofit fontScale="100000" lnSpcReduction="0"/>
          </a:bodyPr>
          <a:lstStyle>
            <a:lvl1pPr algn="r">
              <a:defRPr sz="5400">
                <a:solidFill>
                  <a:srgbClr val="C42F1A"/>
                </a:solidFill>
              </a:defRPr>
            </a:lvl1pPr>
          </a:lstStyle>
          <a:p>
            <a:pPr/>
            <a:r>
              <a:t>Title Text</a:t>
            </a:r>
          </a:p>
        </p:txBody>
      </p:sp>
      <p:sp>
        <p:nvSpPr>
          <p:cNvPr id="44" name="Body Level One…"/>
          <p:cNvSpPr txBox="1"/>
          <p:nvPr>
            <p:ph type="body" sz="half" idx="1"/>
          </p:nvPr>
        </p:nvSpPr>
        <p:spPr>
          <a:xfrm>
            <a:off x="2538940" y="2016125"/>
            <a:ext cx="9113310" cy="3349625"/>
          </a:xfrm>
          <a:prstGeom prst="rect">
            <a:avLst/>
          </a:prstGeom>
        </p:spPr>
        <p:txBody>
          <a:bodyPr>
            <a:normAutofit fontScale="100000" lnSpcReduction="0"/>
          </a:bodyPr>
          <a:lstStyle>
            <a:lvl1pPr indent="-330200">
              <a:buSzPts val="2000"/>
              <a:buFont typeface="Arial"/>
              <a:buChar char="•"/>
              <a:defRPr sz="2000">
                <a:solidFill>
                  <a:srgbClr val="808080"/>
                </a:solidFill>
              </a:defRPr>
            </a:lvl1pPr>
            <a:lvl2pPr marL="0" indent="685800">
              <a:buSzTx/>
              <a:buFont typeface="Arial"/>
              <a:buNone/>
              <a:defRPr sz="2000">
                <a:solidFill>
                  <a:srgbClr val="808080"/>
                </a:solidFill>
              </a:defRPr>
            </a:lvl2pPr>
            <a:lvl3pPr marL="0" indent="1143000">
              <a:buSzTx/>
              <a:buFont typeface="Arial"/>
              <a:buNone/>
              <a:defRPr sz="2000">
                <a:solidFill>
                  <a:srgbClr val="808080"/>
                </a:solidFill>
              </a:defRPr>
            </a:lvl3pPr>
            <a:lvl4pPr marL="0" indent="1600200">
              <a:buSzTx/>
              <a:buFont typeface="Arial"/>
              <a:buNone/>
              <a:defRPr sz="2000">
                <a:solidFill>
                  <a:srgbClr val="808080"/>
                </a:solidFill>
              </a:defRPr>
            </a:lvl4pPr>
            <a:lvl5pPr marL="0" indent="2057400">
              <a:buSzTx/>
              <a:buFont typeface="Arial"/>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 name="Google Shape;29;p5" descr="Google Shape;29;p5"/>
          <p:cNvPicPr>
            <a:picLocks noChangeAspect="1"/>
          </p:cNvPicPr>
          <p:nvPr/>
        </p:nvPicPr>
        <p:blipFill>
          <a:blip r:embed="rId2">
            <a:alphaModFix amt="74000"/>
            <a:extLst/>
          </a:blip>
          <a:srcRect l="121" t="0" r="76508" b="0"/>
          <a:stretch>
            <a:fillRect/>
          </a:stretch>
        </p:blipFill>
        <p:spPr>
          <a:xfrm>
            <a:off x="0" y="0"/>
            <a:ext cx="2166637" cy="6858000"/>
          </a:xfrm>
          <a:prstGeom prst="rect">
            <a:avLst/>
          </a:prstGeom>
          <a:ln w="12700">
            <a:miter lim="400000"/>
          </a:ln>
        </p:spPr>
      </p:pic>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Title Slide">
    <p:spTree>
      <p:nvGrpSpPr>
        <p:cNvPr id="1" name=""/>
        <p:cNvGrpSpPr/>
        <p:nvPr/>
      </p:nvGrpSpPr>
      <p:grpSpPr>
        <a:xfrm>
          <a:off x="0" y="0"/>
          <a:ext cx="0" cy="0"/>
          <a:chOff x="0" y="0"/>
          <a:chExt cx="0" cy="0"/>
        </a:xfrm>
      </p:grpSpPr>
      <p:sp>
        <p:nvSpPr>
          <p:cNvPr id="53" name="Title Text"/>
          <p:cNvSpPr txBox="1"/>
          <p:nvPr>
            <p:ph type="title"/>
          </p:nvPr>
        </p:nvSpPr>
        <p:spPr>
          <a:xfrm>
            <a:off x="2554814" y="238125"/>
            <a:ext cx="9065686" cy="1587501"/>
          </a:xfrm>
          <a:prstGeom prst="rect">
            <a:avLst/>
          </a:prstGeom>
        </p:spPr>
        <p:txBody>
          <a:bodyPr anchor="b">
            <a:normAutofit fontScale="100000" lnSpcReduction="0"/>
          </a:bodyPr>
          <a:lstStyle>
            <a:lvl1pPr algn="r">
              <a:defRPr sz="5400">
                <a:solidFill>
                  <a:srgbClr val="C42F1A"/>
                </a:solidFill>
              </a:defRPr>
            </a:lvl1pPr>
          </a:lstStyle>
          <a:p>
            <a:pPr/>
            <a:r>
              <a:t>Title Text</a:t>
            </a:r>
          </a:p>
        </p:txBody>
      </p:sp>
      <p:sp>
        <p:nvSpPr>
          <p:cNvPr id="54" name="Body Level One…"/>
          <p:cNvSpPr txBox="1"/>
          <p:nvPr>
            <p:ph type="body" sz="half" idx="1"/>
          </p:nvPr>
        </p:nvSpPr>
        <p:spPr>
          <a:xfrm>
            <a:off x="2538940" y="2016125"/>
            <a:ext cx="9113310" cy="3349625"/>
          </a:xfrm>
          <a:prstGeom prst="rect">
            <a:avLst/>
          </a:prstGeom>
        </p:spPr>
        <p:txBody>
          <a:bodyPr>
            <a:normAutofit fontScale="100000" lnSpcReduction="0"/>
          </a:bodyPr>
          <a:lstStyle>
            <a:lvl1pPr indent="-330200">
              <a:buSzPts val="2000"/>
              <a:buFont typeface="Arial"/>
              <a:buChar char="•"/>
              <a:defRPr sz="2000">
                <a:solidFill>
                  <a:srgbClr val="808080"/>
                </a:solidFill>
              </a:defRPr>
            </a:lvl1pPr>
            <a:lvl2pPr marL="0" indent="685800">
              <a:buSzTx/>
              <a:buFont typeface="Arial"/>
              <a:buNone/>
              <a:defRPr sz="2000">
                <a:solidFill>
                  <a:srgbClr val="808080"/>
                </a:solidFill>
              </a:defRPr>
            </a:lvl2pPr>
            <a:lvl3pPr marL="0" indent="1143000">
              <a:buSzTx/>
              <a:buFont typeface="Arial"/>
              <a:buNone/>
              <a:defRPr sz="2000">
                <a:solidFill>
                  <a:srgbClr val="808080"/>
                </a:solidFill>
              </a:defRPr>
            </a:lvl3pPr>
            <a:lvl4pPr marL="0" indent="1600200">
              <a:buSzTx/>
              <a:buFont typeface="Arial"/>
              <a:buNone/>
              <a:defRPr sz="2000">
                <a:solidFill>
                  <a:srgbClr val="808080"/>
                </a:solidFill>
              </a:defRPr>
            </a:lvl4pPr>
            <a:lvl5pPr marL="0" indent="2057400">
              <a:buSzTx/>
              <a:buFont typeface="Arial"/>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pic>
        <p:nvPicPr>
          <p:cNvPr id="55" name="Google Shape;34;p6" descr="Google Shape;34;p6"/>
          <p:cNvPicPr>
            <a:picLocks noChangeAspect="1"/>
          </p:cNvPicPr>
          <p:nvPr/>
        </p:nvPicPr>
        <p:blipFill>
          <a:blip r:embed="rId2">
            <a:alphaModFix amt="74000"/>
            <a:extLst/>
          </a:blip>
          <a:srcRect l="121" t="0" r="76508" b="0"/>
          <a:stretch>
            <a:fillRect/>
          </a:stretch>
        </p:blipFill>
        <p:spPr>
          <a:xfrm>
            <a:off x="0" y="0"/>
            <a:ext cx="2166637" cy="6858000"/>
          </a:xfrm>
          <a:prstGeom prst="rect">
            <a:avLst/>
          </a:prstGeom>
          <a:ln w="12700">
            <a:miter lim="400000"/>
          </a:ln>
        </p:spPr>
      </p:pic>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Title Slide">
    <p:spTree>
      <p:nvGrpSpPr>
        <p:cNvPr id="1" name=""/>
        <p:cNvGrpSpPr/>
        <p:nvPr/>
      </p:nvGrpSpPr>
      <p:grpSpPr>
        <a:xfrm>
          <a:off x="0" y="0"/>
          <a:ext cx="0" cy="0"/>
          <a:chOff x="0" y="0"/>
          <a:chExt cx="0" cy="0"/>
        </a:xfrm>
      </p:grpSpPr>
      <p:sp>
        <p:nvSpPr>
          <p:cNvPr id="63" name="Title Text"/>
          <p:cNvSpPr txBox="1"/>
          <p:nvPr>
            <p:ph type="title"/>
          </p:nvPr>
        </p:nvSpPr>
        <p:spPr>
          <a:xfrm>
            <a:off x="2554814" y="238125"/>
            <a:ext cx="9065686" cy="1587501"/>
          </a:xfrm>
          <a:prstGeom prst="rect">
            <a:avLst/>
          </a:prstGeom>
        </p:spPr>
        <p:txBody>
          <a:bodyPr anchor="b">
            <a:normAutofit fontScale="100000" lnSpcReduction="0"/>
          </a:bodyPr>
          <a:lstStyle>
            <a:lvl1pPr algn="r">
              <a:defRPr sz="5400">
                <a:solidFill>
                  <a:srgbClr val="C42F1A"/>
                </a:solidFill>
              </a:defRPr>
            </a:lvl1pPr>
          </a:lstStyle>
          <a:p>
            <a:pPr/>
            <a:r>
              <a:t>Title Text</a:t>
            </a:r>
          </a:p>
        </p:txBody>
      </p:sp>
      <p:sp>
        <p:nvSpPr>
          <p:cNvPr id="64" name="Body Level One…"/>
          <p:cNvSpPr txBox="1"/>
          <p:nvPr>
            <p:ph type="body" sz="half" idx="1"/>
          </p:nvPr>
        </p:nvSpPr>
        <p:spPr>
          <a:xfrm>
            <a:off x="2538940" y="2016125"/>
            <a:ext cx="9113310" cy="3349625"/>
          </a:xfrm>
          <a:prstGeom prst="rect">
            <a:avLst/>
          </a:prstGeom>
        </p:spPr>
        <p:txBody>
          <a:bodyPr>
            <a:normAutofit fontScale="100000" lnSpcReduction="0"/>
          </a:bodyPr>
          <a:lstStyle>
            <a:lvl1pPr indent="-330200">
              <a:buSzPts val="2000"/>
              <a:buFont typeface="Arial"/>
              <a:buChar char="•"/>
              <a:defRPr sz="2000">
                <a:solidFill>
                  <a:srgbClr val="808080"/>
                </a:solidFill>
              </a:defRPr>
            </a:lvl1pPr>
            <a:lvl2pPr marL="0" indent="685800">
              <a:buSzTx/>
              <a:buFont typeface="Arial"/>
              <a:buNone/>
              <a:defRPr sz="2000">
                <a:solidFill>
                  <a:srgbClr val="808080"/>
                </a:solidFill>
              </a:defRPr>
            </a:lvl2pPr>
            <a:lvl3pPr marL="0" indent="1143000">
              <a:buSzTx/>
              <a:buFont typeface="Arial"/>
              <a:buNone/>
              <a:defRPr sz="2000">
                <a:solidFill>
                  <a:srgbClr val="808080"/>
                </a:solidFill>
              </a:defRPr>
            </a:lvl3pPr>
            <a:lvl4pPr marL="0" indent="1600200">
              <a:buSzTx/>
              <a:buFont typeface="Arial"/>
              <a:buNone/>
              <a:defRPr sz="2000">
                <a:solidFill>
                  <a:srgbClr val="808080"/>
                </a:solidFill>
              </a:defRPr>
            </a:lvl4pPr>
            <a:lvl5pPr marL="0" indent="2057400">
              <a:buSzTx/>
              <a:buFont typeface="Arial"/>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pic>
        <p:nvPicPr>
          <p:cNvPr id="65" name="Google Shape;39;p7" descr="Google Shape;39;p7"/>
          <p:cNvPicPr>
            <a:picLocks noChangeAspect="1"/>
          </p:cNvPicPr>
          <p:nvPr/>
        </p:nvPicPr>
        <p:blipFill>
          <a:blip r:embed="rId2">
            <a:alphaModFix amt="74000"/>
            <a:extLst/>
          </a:blip>
          <a:srcRect l="121" t="0" r="76508" b="0"/>
          <a:stretch>
            <a:fillRect/>
          </a:stretch>
        </p:blipFill>
        <p:spPr>
          <a:xfrm>
            <a:off x="0" y="0"/>
            <a:ext cx="2166637" cy="6858000"/>
          </a:xfrm>
          <a:prstGeom prst="rect">
            <a:avLst/>
          </a:prstGeom>
          <a:ln w="12700">
            <a:miter lim="400000"/>
          </a:ln>
        </p:spPr>
      </p:pic>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73" name="Google Shape;42;p8" descr="Google Shape;42;p8"/>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oogle Shape;6;p1" descr="Google Shape;6;p1"/>
          <p:cNvPicPr>
            <a:picLocks noChangeAspect="1"/>
          </p:cNvPicPr>
          <p:nvPr/>
        </p:nvPicPr>
        <p:blipFill>
          <a:blip r:embed="rId2">
            <a:extLst/>
          </a:blip>
          <a:stretch>
            <a:fillRect/>
          </a:stretch>
        </p:blipFill>
        <p:spPr>
          <a:xfrm>
            <a:off x="507998" y="572017"/>
            <a:ext cx="3211680" cy="4156291"/>
          </a:xfrm>
          <a:prstGeom prst="rect">
            <a:avLst/>
          </a:prstGeom>
          <a:ln w="12700">
            <a:miter lim="400000"/>
          </a:ln>
        </p:spPr>
      </p:pic>
      <p:pic>
        <p:nvPicPr>
          <p:cNvPr id="3" name="Google Shape;7;p1" descr="Google Shape;7;p1"/>
          <p:cNvPicPr>
            <a:picLocks noChangeAspect="1"/>
          </p:cNvPicPr>
          <p:nvPr/>
        </p:nvPicPr>
        <p:blipFill>
          <a:blip r:embed="rId3">
            <a:extLst/>
          </a:blip>
          <a:stretch>
            <a:fillRect/>
          </a:stretch>
        </p:blipFill>
        <p:spPr>
          <a:xfrm rot="20768381">
            <a:off x="5269522" y="1033583"/>
            <a:ext cx="2795956" cy="4920880"/>
          </a:xfrm>
          <a:prstGeom prst="rect">
            <a:avLst/>
          </a:prstGeom>
          <a:ln w="12700">
            <a:miter lim="400000"/>
          </a:ln>
        </p:spPr>
      </p:pic>
      <p:pic>
        <p:nvPicPr>
          <p:cNvPr id="4" name="Google Shape;8;p1" descr="Google Shape;8;p1"/>
          <p:cNvPicPr>
            <a:picLocks noChangeAspect="1"/>
          </p:cNvPicPr>
          <p:nvPr/>
        </p:nvPicPr>
        <p:blipFill>
          <a:blip r:embed="rId3">
            <a:extLst/>
          </a:blip>
          <a:stretch>
            <a:fillRect/>
          </a:stretch>
        </p:blipFill>
        <p:spPr>
          <a:xfrm rot="792161">
            <a:off x="7629769" y="1068752"/>
            <a:ext cx="2795956" cy="4920882"/>
          </a:xfrm>
          <a:prstGeom prst="rect">
            <a:avLst/>
          </a:prstGeom>
          <a:ln w="12700">
            <a:miter lim="400000"/>
          </a:ln>
        </p:spPr>
      </p:pic>
      <p:pic>
        <p:nvPicPr>
          <p:cNvPr id="5" name="Google Shape;9;p1" descr="Google Shape;9;p1"/>
          <p:cNvPicPr>
            <a:picLocks noChangeAspect="1"/>
          </p:cNvPicPr>
          <p:nvPr/>
        </p:nvPicPr>
        <p:blipFill>
          <a:blip r:embed="rId3">
            <a:extLst/>
          </a:blip>
          <a:stretch>
            <a:fillRect/>
          </a:stretch>
        </p:blipFill>
        <p:spPr>
          <a:xfrm>
            <a:off x="6387124" y="822568"/>
            <a:ext cx="2795956" cy="4920880"/>
          </a:xfrm>
          <a:prstGeom prst="rect">
            <a:avLst/>
          </a:prstGeom>
          <a:ln w="12700">
            <a:miter lim="400000"/>
          </a:ln>
        </p:spPr>
      </p:pic>
      <p:pic>
        <p:nvPicPr>
          <p:cNvPr id="6" name="Google Shape;10;p1" descr="Google Shape;10;p1"/>
          <p:cNvPicPr>
            <a:picLocks noChangeAspect="1"/>
          </p:cNvPicPr>
          <p:nvPr/>
        </p:nvPicPr>
        <p:blipFill>
          <a:blip r:embed="rId2">
            <a:extLst/>
          </a:blip>
          <a:stretch>
            <a:fillRect/>
          </a:stretch>
        </p:blipFill>
        <p:spPr>
          <a:xfrm>
            <a:off x="1012091" y="1115186"/>
            <a:ext cx="3211679" cy="4156291"/>
          </a:xfrm>
          <a:prstGeom prst="rect">
            <a:avLst/>
          </a:prstGeom>
          <a:ln w="12700">
            <a:miter lim="400000"/>
          </a:ln>
        </p:spPr>
      </p:pic>
      <p:pic>
        <p:nvPicPr>
          <p:cNvPr id="7" name="Google Shape;11;p1" descr="Google Shape;11;p1"/>
          <p:cNvPicPr>
            <a:picLocks noChangeAspect="1"/>
          </p:cNvPicPr>
          <p:nvPr/>
        </p:nvPicPr>
        <p:blipFill>
          <a:blip r:embed="rId2">
            <a:extLst/>
          </a:blip>
          <a:stretch>
            <a:fillRect/>
          </a:stretch>
        </p:blipFill>
        <p:spPr>
          <a:xfrm>
            <a:off x="1555260" y="1736510"/>
            <a:ext cx="3211680" cy="4156291"/>
          </a:xfrm>
          <a:prstGeom prst="rect">
            <a:avLst/>
          </a:prstGeom>
          <a:ln w="12700">
            <a:miter lim="400000"/>
          </a:ln>
        </p:spPr>
      </p:pic>
      <p:sp>
        <p:nvSpPr>
          <p:cNvPr id="8" name="Title Text"/>
          <p:cNvSpPr txBox="1"/>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lstStyle/>
          <a:p>
            <a:pPr/>
            <a:r>
              <a:t>Title Text</a:t>
            </a:r>
          </a:p>
        </p:txBody>
      </p:sp>
      <p:sp>
        <p:nvSpPr>
          <p:cNvPr id="9"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8513618" y="6247150"/>
            <a:ext cx="223982" cy="218401"/>
          </a:xfrm>
          <a:prstGeom prst="rect">
            <a:avLst/>
          </a:prstGeom>
          <a:ln w="12700">
            <a:miter lim="400000"/>
          </a:ln>
        </p:spPr>
        <p:txBody>
          <a:bodyPr wrap="none" lIns="45699" tIns="45699" rIns="45699" bIns="45699" anchor="ctr">
            <a:spAutoFit/>
          </a:bodyPr>
          <a:lstStyle>
            <a:lvl1pPr algn="r">
              <a:defRPr sz="900">
                <a:solidFill>
                  <a:schemeClr val="accent1"/>
                </a:solidFill>
                <a:latin typeface="Trebuchet MS"/>
                <a:ea typeface="Trebuchet MS"/>
                <a:cs typeface="Trebuchet MS"/>
                <a:sym typeface="Trebuchet M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1pPr>
      <a:lvl2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2pPr>
      <a:lvl3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3pPr>
      <a:lvl4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4pPr>
      <a:lvl5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5pPr>
      <a:lvl6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6pPr>
      <a:lvl7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7pPr>
      <a:lvl8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8pPr>
      <a:lvl9pPr marL="0" marR="0" indent="0" algn="l" defTabSz="9144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Trebuchet MS"/>
          <a:ea typeface="Trebuchet MS"/>
          <a:cs typeface="Trebuchet MS"/>
          <a:sym typeface="Trebuchet MS"/>
        </a:defRPr>
      </a:lvl9pPr>
    </p:titleStyle>
    <p:bodyStyle>
      <a:lvl1pPr marL="457200" marR="0" indent="-320040"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1pPr>
      <a:lvl2pPr marL="914400" marR="0" indent="-320040"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2pPr>
      <a:lvl3pPr marL="1371600" marR="0" indent="-320038"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3pPr>
      <a:lvl4pPr marL="1828800" marR="0" indent="-320038"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4pPr>
      <a:lvl5pPr marL="2286000" marR="0" indent="-320038"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5pPr>
      <a:lvl6pPr marL="2743200" marR="0" indent="-320038"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6pPr>
      <a:lvl7pPr marL="3200400" marR="0" indent="-320038"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7pPr>
      <a:lvl8pPr marL="3657600" marR="0" indent="-320040"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8pPr>
      <a:lvl9pPr marL="4114800" marR="0" indent="-320040" algn="l" defTabSz="914400" rtl="0" latinLnBrk="0">
        <a:lnSpc>
          <a:spcPct val="100000"/>
        </a:lnSpc>
        <a:spcBef>
          <a:spcPts val="1000"/>
        </a:spcBef>
        <a:spcAft>
          <a:spcPts val="0"/>
        </a:spcAft>
        <a:buClr>
          <a:schemeClr val="accent1"/>
        </a:buClr>
        <a:buSzPts val="18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WAATPN.com" TargetMode="External"/><Relationship Id="rId3"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 name="Google Shape;48;p9" descr="Google Shape;48;p9"/>
          <p:cNvPicPr>
            <a:picLocks noChangeAspect="1"/>
          </p:cNvPicPr>
          <p:nvPr/>
        </p:nvPicPr>
        <p:blipFill>
          <a:blip r:embed="rId2">
            <a:extLst/>
          </a:blip>
          <a:srcRect l="0" t="9091" r="0" b="17155"/>
          <a:stretch>
            <a:fillRect/>
          </a:stretch>
        </p:blipFill>
        <p:spPr>
          <a:xfrm>
            <a:off x="-3" y="843632"/>
            <a:ext cx="12192002" cy="6858004"/>
          </a:xfrm>
          <a:prstGeom prst="rect">
            <a:avLst/>
          </a:prstGeom>
          <a:ln w="12700">
            <a:miter lim="400000"/>
          </a:ln>
        </p:spPr>
      </p:pic>
      <p:sp>
        <p:nvSpPr>
          <p:cNvPr id="84" name="Google Shape;49;p9"/>
          <p:cNvSpPr txBox="1"/>
          <p:nvPr>
            <p:ph type="body" idx="1"/>
          </p:nvPr>
        </p:nvSpPr>
        <p:spPr>
          <a:xfrm>
            <a:off x="1253557" y="2172843"/>
            <a:ext cx="9684884" cy="4305449"/>
          </a:xfrm>
          <a:prstGeom prst="rect">
            <a:avLst/>
          </a:prstGeom>
        </p:spPr>
        <p:txBody>
          <a:bodyPr/>
          <a:lstStyle/>
          <a:p>
            <a:pPr marL="0" indent="0" algn="ctr">
              <a:lnSpc>
                <a:spcPct val="90000"/>
              </a:lnSpc>
              <a:spcBef>
                <a:spcPts val="0"/>
              </a:spcBef>
              <a:buSzTx/>
              <a:buNone/>
            </a:pPr>
            <a:endParaRPr b="1" sz="4000">
              <a:solidFill>
                <a:srgbClr val="FFFFFF"/>
              </a:solidFill>
            </a:endParaRPr>
          </a:p>
          <a:p>
            <a:pPr marL="0" indent="0" algn="ctr">
              <a:lnSpc>
                <a:spcPct val="90000"/>
              </a:lnSpc>
              <a:buSzTx/>
              <a:buNone/>
              <a:defRPr b="1" sz="2400">
                <a:solidFill>
                  <a:srgbClr val="FFFFFF"/>
                </a:solidFill>
              </a:defRPr>
            </a:pPr>
            <a:r>
              <a:t>MAY 17</a:t>
            </a:r>
          </a:p>
          <a:p>
            <a:pPr marL="0" indent="0" algn="ctr">
              <a:lnSpc>
                <a:spcPct val="90000"/>
              </a:lnSpc>
              <a:buSzTx/>
              <a:buNone/>
              <a:defRPr b="1" sz="4000">
                <a:solidFill>
                  <a:srgbClr val="FFFFFF"/>
                </a:solidFill>
              </a:defRPr>
            </a:pPr>
            <a:r>
              <a:t>Ignite an awakening &amp; inspire a movement toward better Black health.</a:t>
            </a:r>
          </a:p>
          <a:p>
            <a:pPr marL="0" indent="0" algn="ctr">
              <a:lnSpc>
                <a:spcPct val="90000"/>
              </a:lnSpc>
              <a:buSzTx/>
              <a:buNone/>
            </a:pPr>
            <a:endParaRPr b="1" sz="4000">
              <a:solidFill>
                <a:srgbClr val="FFFFFF"/>
              </a:solidFill>
            </a:endParaRPr>
          </a:p>
          <a:p>
            <a:pPr marL="0" indent="0" algn="ctr">
              <a:lnSpc>
                <a:spcPct val="90000"/>
              </a:lnSpc>
              <a:buSzTx/>
              <a:buNone/>
            </a:pPr>
            <a:endParaRPr b="1" sz="4000">
              <a:solidFill>
                <a:srgbClr val="FFFFFF"/>
              </a:solidFill>
            </a:endParaRPr>
          </a:p>
          <a:p>
            <a:pPr marL="0" indent="0" algn="ctr">
              <a:lnSpc>
                <a:spcPct val="90000"/>
              </a:lnSpc>
              <a:buSzTx/>
              <a:buNone/>
              <a:defRPr sz="3200">
                <a:solidFill>
                  <a:srgbClr val="FFFFFF"/>
                </a:solidFill>
              </a:defRPr>
            </a:pPr>
            <a:r>
              <a:t>Sunday morning slides &amp; talking points.</a:t>
            </a:r>
          </a:p>
        </p:txBody>
      </p:sp>
      <p:sp>
        <p:nvSpPr>
          <p:cNvPr id="85" name="Google Shape;50;p9"/>
          <p:cNvSpPr/>
          <p:nvPr/>
        </p:nvSpPr>
        <p:spPr>
          <a:xfrm>
            <a:off x="-3" y="15498"/>
            <a:ext cx="12192001" cy="828136"/>
          </a:xfrm>
          <a:prstGeom prst="rect">
            <a:avLst/>
          </a:prstGeom>
          <a:solidFill>
            <a:srgbClr val="FFFFFF"/>
          </a:solidFill>
          <a:ln w="19050" cap="rnd">
            <a:solidFill>
              <a:srgbClr val="205A74"/>
            </a:solidFill>
          </a:ln>
        </p:spPr>
        <p:txBody>
          <a:bodyPr lIns="0" tIns="0" rIns="0" bIns="0" anchor="ctr"/>
          <a:lstStyle/>
          <a:p>
            <a:pPr algn="ctr">
              <a:defRPr sz="1800">
                <a:solidFill>
                  <a:srgbClr val="FFFFFF"/>
                </a:solidFill>
                <a:latin typeface="Trebuchet MS"/>
                <a:ea typeface="Trebuchet MS"/>
                <a:cs typeface="Trebuchet MS"/>
                <a:sym typeface="Trebuchet MS"/>
              </a:defRPr>
            </a:pPr>
          </a:p>
        </p:txBody>
      </p:sp>
      <p:pic>
        <p:nvPicPr>
          <p:cNvPr id="86" name="Google Shape;51;p9" descr="Google Shape;51;p9"/>
          <p:cNvPicPr>
            <a:picLocks noChangeAspect="1"/>
          </p:cNvPicPr>
          <p:nvPr/>
        </p:nvPicPr>
        <p:blipFill>
          <a:blip r:embed="rId3">
            <a:extLst/>
          </a:blip>
          <a:stretch>
            <a:fillRect/>
          </a:stretch>
        </p:blipFill>
        <p:spPr>
          <a:xfrm>
            <a:off x="3581398" y="15498"/>
            <a:ext cx="5029202" cy="1943101"/>
          </a:xfrm>
          <a:prstGeom prst="rect">
            <a:avLst/>
          </a:prstGeom>
          <a:ln w="12700">
            <a:miter lim="400000"/>
          </a:ln>
        </p:spPr>
      </p:pic>
      <p:sp>
        <p:nvSpPr>
          <p:cNvPr id="87" name="Google Shape;52;p9"/>
          <p:cNvSpPr/>
          <p:nvPr/>
        </p:nvSpPr>
        <p:spPr>
          <a:xfrm>
            <a:off x="6704655" y="3050330"/>
            <a:ext cx="1208688" cy="2"/>
          </a:xfrm>
          <a:prstGeom prst="line">
            <a:avLst/>
          </a:prstGeom>
          <a:ln w="12700" cap="rnd">
            <a:solidFill>
              <a:srgbClr val="FFFFFF"/>
            </a:solidFill>
          </a:ln>
        </p:spPr>
        <p:txBody>
          <a:bodyPr lIns="0" tIns="0" rIns="0" bIns="0"/>
          <a:lstStyle/>
          <a:p>
            <a:pPr/>
          </a:p>
        </p:txBody>
      </p:sp>
      <p:sp>
        <p:nvSpPr>
          <p:cNvPr id="88" name="Google Shape;53;p9"/>
          <p:cNvSpPr/>
          <p:nvPr/>
        </p:nvSpPr>
        <p:spPr>
          <a:xfrm>
            <a:off x="4298813" y="3050330"/>
            <a:ext cx="1107854" cy="2"/>
          </a:xfrm>
          <a:prstGeom prst="line">
            <a:avLst/>
          </a:prstGeom>
          <a:ln w="12700" cap="rnd">
            <a:solidFill>
              <a:srgbClr val="FFFFFF"/>
            </a:solidFill>
          </a:ln>
        </p:spPr>
        <p:txBody>
          <a:bodyPr lIns="0" tIns="0" rIns="0" bIns="0"/>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Google Shape;115;p18"/>
          <p:cNvSpPr txBox="1"/>
          <p:nvPr>
            <p:ph type="title"/>
          </p:nvPr>
        </p:nvSpPr>
        <p:spPr>
          <a:xfrm>
            <a:off x="2538940" y="331470"/>
            <a:ext cx="9368792" cy="1025526"/>
          </a:xfrm>
          <a:prstGeom prst="rect">
            <a:avLst/>
          </a:prstGeom>
        </p:spPr>
        <p:txBody>
          <a:bodyPr/>
          <a:lstStyle>
            <a:lvl1pPr>
              <a:defRPr sz="6000">
                <a:solidFill>
                  <a:srgbClr val="00A89F"/>
                </a:solidFill>
              </a:defRPr>
            </a:lvl1pPr>
          </a:lstStyle>
          <a:p>
            <a:pPr/>
            <a:r>
              <a:t>Quick Facts on Menthol</a:t>
            </a:r>
          </a:p>
        </p:txBody>
      </p:sp>
      <p:sp>
        <p:nvSpPr>
          <p:cNvPr id="124" name="Google Shape;116;p18"/>
          <p:cNvSpPr txBox="1"/>
          <p:nvPr>
            <p:ph type="body" idx="1"/>
          </p:nvPr>
        </p:nvSpPr>
        <p:spPr>
          <a:xfrm>
            <a:off x="2538941" y="1513206"/>
            <a:ext cx="9113309" cy="4899024"/>
          </a:xfrm>
          <a:prstGeom prst="rect">
            <a:avLst/>
          </a:prstGeom>
        </p:spPr>
        <p:txBody>
          <a:bodyPr/>
          <a:lstStyle/>
          <a:p>
            <a:pPr marL="285750" indent="-285750">
              <a:lnSpc>
                <a:spcPct val="90000"/>
              </a:lnSpc>
              <a:spcBef>
                <a:spcPts val="0"/>
              </a:spcBef>
              <a:buSzPts val="2400"/>
              <a:defRPr sz="2400"/>
            </a:pPr>
            <a:r>
              <a:t>Menthol is a candy flavor that makes it easier to smoke cigarettes.</a:t>
            </a:r>
          </a:p>
          <a:p>
            <a:pPr marL="163829" indent="-41909">
              <a:lnSpc>
                <a:spcPct val="90000"/>
              </a:lnSpc>
              <a:spcBef>
                <a:spcPts val="200"/>
              </a:spcBef>
              <a:buSzTx/>
              <a:buNone/>
            </a:pPr>
            <a:endParaRPr sz="2400"/>
          </a:p>
          <a:p>
            <a:pPr marL="285750" indent="-285750">
              <a:lnSpc>
                <a:spcPct val="90000"/>
              </a:lnSpc>
              <a:spcBef>
                <a:spcPts val="200"/>
              </a:spcBef>
              <a:buSzPts val="2400"/>
              <a:defRPr sz="2400"/>
            </a:pPr>
            <a:r>
              <a:t>Most kids who start smoking try menthols first.</a:t>
            </a:r>
          </a:p>
          <a:p>
            <a:pPr marL="163829" indent="-41909">
              <a:lnSpc>
                <a:spcPct val="90000"/>
              </a:lnSpc>
              <a:spcBef>
                <a:spcPts val="200"/>
              </a:spcBef>
              <a:buSzTx/>
              <a:buNone/>
            </a:pPr>
            <a:endParaRPr sz="2400"/>
          </a:p>
          <a:p>
            <a:pPr marL="285750" indent="-285750">
              <a:lnSpc>
                <a:spcPct val="90000"/>
              </a:lnSpc>
              <a:spcBef>
                <a:spcPts val="200"/>
              </a:spcBef>
              <a:buSzPts val="2400"/>
              <a:defRPr sz="2400"/>
            </a:pPr>
            <a:r>
              <a:t>80% of African American smokers choose menthols.</a:t>
            </a:r>
          </a:p>
          <a:p>
            <a:pPr marL="163829" indent="-41909">
              <a:lnSpc>
                <a:spcPct val="90000"/>
              </a:lnSpc>
              <a:spcBef>
                <a:spcPts val="200"/>
              </a:spcBef>
              <a:buSzTx/>
              <a:buNone/>
            </a:pPr>
            <a:endParaRPr sz="2400"/>
          </a:p>
          <a:p>
            <a:pPr marL="285750" indent="-285750">
              <a:lnSpc>
                <a:spcPct val="90000"/>
              </a:lnSpc>
              <a:spcBef>
                <a:spcPts val="200"/>
              </a:spcBef>
              <a:buSzPts val="2400"/>
              <a:defRPr sz="2400"/>
            </a:pPr>
            <a:r>
              <a:t>Menthol cigarettes are harder to quit!</a:t>
            </a:r>
          </a:p>
          <a:p>
            <a:pPr marL="163829" indent="-41909">
              <a:lnSpc>
                <a:spcPct val="90000"/>
              </a:lnSpc>
              <a:spcBef>
                <a:spcPts val="200"/>
              </a:spcBef>
              <a:buSzTx/>
              <a:buNone/>
            </a:pPr>
            <a:endParaRPr sz="2400"/>
          </a:p>
          <a:p>
            <a:pPr marL="285750" indent="-285750">
              <a:lnSpc>
                <a:spcPct val="90000"/>
              </a:lnSpc>
              <a:spcBef>
                <a:spcPts val="200"/>
              </a:spcBef>
              <a:buSzPts val="2400"/>
              <a:defRPr sz="2400"/>
            </a:pPr>
            <a:r>
              <a:t>The FDA has the power to ban menthol from all tobacco products.</a:t>
            </a:r>
          </a:p>
          <a:p>
            <a:pPr marL="163829" indent="-41909">
              <a:lnSpc>
                <a:spcPct val="90000"/>
              </a:lnSpc>
              <a:spcBef>
                <a:spcPts val="200"/>
              </a:spcBef>
              <a:buSzTx/>
              <a:buNone/>
            </a:pPr>
            <a:endParaRPr sz="2400"/>
          </a:p>
          <a:p>
            <a:pPr marL="285750" indent="-285750">
              <a:lnSpc>
                <a:spcPct val="90000"/>
              </a:lnSpc>
              <a:spcBef>
                <a:spcPts val="200"/>
              </a:spcBef>
              <a:buSzPts val="2400"/>
              <a:defRPr sz="2400"/>
            </a:pPr>
            <a:r>
              <a:t>Banning menthol in all tobacco products would save lives.</a:t>
            </a:r>
          </a:p>
        </p:txBody>
      </p:sp>
      <p:pic>
        <p:nvPicPr>
          <p:cNvPr id="125" name="Google Shape;117;p18" descr="Google Shape;117;p18"/>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Google Shape;122;p19"/>
          <p:cNvSpPr txBox="1"/>
          <p:nvPr>
            <p:ph type="title"/>
          </p:nvPr>
        </p:nvSpPr>
        <p:spPr>
          <a:xfrm>
            <a:off x="2538940" y="331470"/>
            <a:ext cx="9368792" cy="1025526"/>
          </a:xfrm>
          <a:prstGeom prst="rect">
            <a:avLst/>
          </a:prstGeom>
        </p:spPr>
        <p:txBody>
          <a:bodyPr/>
          <a:lstStyle>
            <a:lvl1pPr>
              <a:defRPr sz="6000">
                <a:solidFill>
                  <a:srgbClr val="00A89F"/>
                </a:solidFill>
              </a:defRPr>
            </a:lvl1pPr>
          </a:lstStyle>
          <a:p>
            <a:pPr/>
            <a:r>
              <a:t>Target Marketing</a:t>
            </a:r>
          </a:p>
        </p:txBody>
      </p:sp>
      <p:sp>
        <p:nvSpPr>
          <p:cNvPr id="128" name="Google Shape;123;p19"/>
          <p:cNvSpPr txBox="1"/>
          <p:nvPr>
            <p:ph type="body" idx="1"/>
          </p:nvPr>
        </p:nvSpPr>
        <p:spPr>
          <a:xfrm>
            <a:off x="2538941" y="1627506"/>
            <a:ext cx="9113309" cy="4899024"/>
          </a:xfrm>
          <a:prstGeom prst="rect">
            <a:avLst/>
          </a:prstGeom>
        </p:spPr>
        <p:txBody>
          <a:bodyPr/>
          <a:lstStyle/>
          <a:p>
            <a:pPr marL="285750" indent="-285750">
              <a:lnSpc>
                <a:spcPct val="90000"/>
              </a:lnSpc>
              <a:spcBef>
                <a:spcPts val="0"/>
              </a:spcBef>
              <a:buSzPts val="2400"/>
              <a:defRPr sz="2400"/>
            </a:pPr>
            <a:r>
              <a:t>The tobacco industry intentionally tries to get African Americans to buy menthol cigarettes by:</a:t>
            </a:r>
          </a:p>
          <a:p>
            <a:pPr marL="163829" indent="-41909">
              <a:lnSpc>
                <a:spcPct val="90000"/>
              </a:lnSpc>
              <a:spcBef>
                <a:spcPts val="500"/>
              </a:spcBef>
              <a:buSzTx/>
              <a:buNone/>
            </a:pPr>
            <a:endParaRPr sz="2400"/>
          </a:p>
          <a:p>
            <a:pPr marL="285750" indent="-285750">
              <a:lnSpc>
                <a:spcPct val="90000"/>
              </a:lnSpc>
              <a:spcBef>
                <a:spcPts val="500"/>
              </a:spcBef>
            </a:pPr>
            <a:r>
              <a:t>Making donations to HBCUs and Black-run newspapers and magazines</a:t>
            </a:r>
          </a:p>
          <a:p>
            <a:pPr marL="285750" indent="-285750">
              <a:lnSpc>
                <a:spcPct val="90000"/>
              </a:lnSpc>
              <a:spcBef>
                <a:spcPts val="500"/>
              </a:spcBef>
            </a:pPr>
            <a:r>
              <a:t>Advertising through Black-owned businesses</a:t>
            </a:r>
          </a:p>
          <a:p>
            <a:pPr marL="285750" indent="-285750">
              <a:lnSpc>
                <a:spcPct val="90000"/>
              </a:lnSpc>
              <a:spcBef>
                <a:spcPts val="500"/>
              </a:spcBef>
            </a:pPr>
            <a:r>
              <a:t>Developing culturally appealing messaging</a:t>
            </a:r>
          </a:p>
          <a:p>
            <a:pPr marL="184150" indent="-82550">
              <a:lnSpc>
                <a:spcPct val="90000"/>
              </a:lnSpc>
              <a:spcBef>
                <a:spcPts val="500"/>
              </a:spcBef>
              <a:buSzTx/>
              <a:buNone/>
            </a:pPr>
          </a:p>
          <a:p>
            <a:pPr marL="285750" indent="-285750">
              <a:lnSpc>
                <a:spcPct val="90000"/>
              </a:lnSpc>
              <a:spcBef>
                <a:spcPts val="500"/>
              </a:spcBef>
              <a:buSzPts val="2400"/>
              <a:defRPr sz="2400"/>
            </a:pPr>
            <a:r>
              <a:t>Menthol cigarettes cost less in Black communities.</a:t>
            </a:r>
          </a:p>
          <a:p>
            <a:pPr marL="0" indent="0">
              <a:lnSpc>
                <a:spcPct val="90000"/>
              </a:lnSpc>
              <a:spcBef>
                <a:spcPts val="500"/>
              </a:spcBef>
              <a:buSzTx/>
              <a:buNone/>
            </a:pPr>
            <a:endParaRPr sz="2400"/>
          </a:p>
          <a:p>
            <a:pPr marL="285750" indent="-285750">
              <a:lnSpc>
                <a:spcPct val="90000"/>
              </a:lnSpc>
              <a:spcBef>
                <a:spcPts val="500"/>
              </a:spcBef>
              <a:buSzPts val="2400"/>
              <a:defRPr sz="2400"/>
            </a:pPr>
            <a:r>
              <a:t>The tobacco industry has manipulated menthol levels to appeal to adolescents and Black people.</a:t>
            </a:r>
          </a:p>
        </p:txBody>
      </p:sp>
      <p:pic>
        <p:nvPicPr>
          <p:cNvPr id="129" name="Google Shape;124;p19" descr="Google Shape;124;p19"/>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Google Shape;129;p20"/>
          <p:cNvSpPr txBox="1"/>
          <p:nvPr>
            <p:ph type="title"/>
          </p:nvPr>
        </p:nvSpPr>
        <p:spPr>
          <a:xfrm>
            <a:off x="2538940" y="331470"/>
            <a:ext cx="9368792" cy="1025526"/>
          </a:xfrm>
          <a:prstGeom prst="rect">
            <a:avLst/>
          </a:prstGeom>
        </p:spPr>
        <p:txBody>
          <a:bodyPr/>
          <a:lstStyle>
            <a:lvl1pPr>
              <a:defRPr sz="6000">
                <a:solidFill>
                  <a:srgbClr val="00A89F"/>
                </a:solidFill>
              </a:defRPr>
            </a:lvl1pPr>
          </a:lstStyle>
          <a:p>
            <a:pPr/>
            <a:r>
              <a:t>Attempt to Quit</a:t>
            </a:r>
          </a:p>
        </p:txBody>
      </p:sp>
      <p:sp>
        <p:nvSpPr>
          <p:cNvPr id="132" name="Google Shape;130;p20"/>
          <p:cNvSpPr txBox="1"/>
          <p:nvPr>
            <p:ph type="body" idx="1"/>
          </p:nvPr>
        </p:nvSpPr>
        <p:spPr>
          <a:xfrm>
            <a:off x="2538941" y="1958976"/>
            <a:ext cx="9113309" cy="4233277"/>
          </a:xfrm>
          <a:prstGeom prst="rect">
            <a:avLst/>
          </a:prstGeom>
        </p:spPr>
        <p:txBody>
          <a:bodyPr/>
          <a:lstStyle/>
          <a:p>
            <a:pPr marL="285750" indent="-285750">
              <a:lnSpc>
                <a:spcPct val="90000"/>
              </a:lnSpc>
              <a:spcBef>
                <a:spcPts val="0"/>
              </a:spcBef>
              <a:buSzPts val="2400"/>
              <a:defRPr sz="2400"/>
            </a:pPr>
            <a:r>
              <a:t>Call 1-800-Quit-Now for free resources and a coach to help you create  a “quit plan.”</a:t>
            </a:r>
          </a:p>
          <a:p>
            <a:pPr marL="163829" indent="-41909">
              <a:lnSpc>
                <a:spcPct val="90000"/>
              </a:lnSpc>
              <a:spcBef>
                <a:spcPts val="500"/>
              </a:spcBef>
              <a:buSzTx/>
              <a:buNone/>
            </a:pPr>
            <a:endParaRPr sz="2400"/>
          </a:p>
          <a:p>
            <a:pPr marL="285750" indent="-285750">
              <a:lnSpc>
                <a:spcPct val="90000"/>
              </a:lnSpc>
              <a:spcBef>
                <a:spcPts val="500"/>
              </a:spcBef>
              <a:buSzPts val="2400"/>
              <a:defRPr sz="2400"/>
            </a:pPr>
            <a:r>
              <a:t>View the Pathways to Freedom DVD for information, testimonies and encouragement.</a:t>
            </a:r>
          </a:p>
          <a:p>
            <a:pPr marL="163829" indent="-41909">
              <a:lnSpc>
                <a:spcPct val="90000"/>
              </a:lnSpc>
              <a:spcBef>
                <a:spcPts val="500"/>
              </a:spcBef>
              <a:buSzTx/>
              <a:buNone/>
            </a:pPr>
            <a:endParaRPr sz="2400"/>
          </a:p>
          <a:p>
            <a:pPr marL="285750" indent="-285750">
              <a:lnSpc>
                <a:spcPct val="90000"/>
              </a:lnSpc>
              <a:spcBef>
                <a:spcPts val="500"/>
              </a:spcBef>
              <a:buSzPts val="2400"/>
              <a:defRPr sz="2400"/>
            </a:pPr>
            <a:r>
              <a:t>Visit   </a:t>
            </a:r>
            <a:r>
              <a:rPr u="sng">
                <a:solidFill>
                  <a:srgbClr val="0000FF"/>
                </a:solidFill>
                <a:uFill>
                  <a:solidFill>
                    <a:srgbClr val="0000FF"/>
                  </a:solidFill>
                </a:uFill>
                <a:hlinkClick r:id="rId2" invalidUrl="" action="" tgtFrame="" tooltip="" history="1" highlightClick="0" endSnd="0"/>
              </a:rPr>
              <a:t>www.WAATPN.com</a:t>
            </a:r>
            <a:r>
              <a:t> for free resources.</a:t>
            </a:r>
          </a:p>
          <a:p>
            <a:pPr marL="163829" indent="-41909">
              <a:lnSpc>
                <a:spcPct val="90000"/>
              </a:lnSpc>
              <a:spcBef>
                <a:spcPts val="500"/>
              </a:spcBef>
              <a:buSzTx/>
              <a:buNone/>
            </a:pPr>
            <a:endParaRPr sz="2400"/>
          </a:p>
          <a:p>
            <a:pPr marL="285750" indent="-285750">
              <a:lnSpc>
                <a:spcPct val="90000"/>
              </a:lnSpc>
              <a:spcBef>
                <a:spcPts val="500"/>
              </a:spcBef>
              <a:buSzPts val="2400"/>
              <a:defRPr sz="2400"/>
            </a:pPr>
            <a:r>
              <a:t>Quitting takes many tries! Never stop quitting.</a:t>
            </a:r>
          </a:p>
        </p:txBody>
      </p:sp>
      <p:pic>
        <p:nvPicPr>
          <p:cNvPr id="133" name="Google Shape;131;p20" descr="Google Shape;131;p20"/>
          <p:cNvPicPr>
            <a:picLocks noChangeAspect="1"/>
          </p:cNvPicPr>
          <p:nvPr/>
        </p:nvPicPr>
        <p:blipFill>
          <a:blip r:embed="rId3">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Google Shape;136;p21"/>
          <p:cNvSpPr txBox="1"/>
          <p:nvPr>
            <p:ph type="title"/>
          </p:nvPr>
        </p:nvSpPr>
        <p:spPr>
          <a:xfrm>
            <a:off x="1411603" y="2916235"/>
            <a:ext cx="9368792" cy="1025528"/>
          </a:xfrm>
          <a:prstGeom prst="rect">
            <a:avLst/>
          </a:prstGeom>
        </p:spPr>
        <p:txBody>
          <a:bodyPr/>
          <a:lstStyle>
            <a:lvl1pPr>
              <a:defRPr sz="6000">
                <a:solidFill>
                  <a:srgbClr val="00A89F"/>
                </a:solidFill>
              </a:defRPr>
            </a:lvl1pPr>
          </a:lstStyle>
          <a:p>
            <a:pPr/>
            <a:r>
              <a:t>Thank you.</a:t>
            </a:r>
          </a:p>
        </p:txBody>
      </p:sp>
      <p:pic>
        <p:nvPicPr>
          <p:cNvPr id="136" name="Google Shape;137;p21" descr="Google Shape;137;p21"/>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 name="Google Shape;58;p10" descr="Google Shape;58;p10"/>
          <p:cNvPicPr>
            <a:picLocks noChangeAspect="1"/>
          </p:cNvPicPr>
          <p:nvPr/>
        </p:nvPicPr>
        <p:blipFill>
          <a:blip r:embed="rId2">
            <a:extLst/>
          </a:blip>
          <a:stretch>
            <a:fillRect/>
          </a:stretch>
        </p:blipFill>
        <p:spPr>
          <a:xfrm>
            <a:off x="-121065" y="-3"/>
            <a:ext cx="12313065" cy="685800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Google Shape;63;p11" descr="Google Shape;63;p11"/>
          <p:cNvPicPr>
            <a:picLocks noChangeAspect="1"/>
          </p:cNvPicPr>
          <p:nvPr/>
        </p:nvPicPr>
        <p:blipFill>
          <a:blip r:embed="rId2">
            <a:extLst/>
          </a:blip>
          <a:srcRect l="0" t="9091" r="0" b="17155"/>
          <a:stretch>
            <a:fillRect/>
          </a:stretch>
        </p:blipFill>
        <p:spPr>
          <a:xfrm>
            <a:off x="0" y="-2"/>
            <a:ext cx="12192000" cy="6858004"/>
          </a:xfrm>
          <a:prstGeom prst="rect">
            <a:avLst/>
          </a:prstGeom>
          <a:ln w="12700">
            <a:miter lim="400000"/>
          </a:ln>
        </p:spPr>
      </p:pic>
      <p:sp>
        <p:nvSpPr>
          <p:cNvPr id="93" name="Google Shape;64;p11"/>
          <p:cNvSpPr/>
          <p:nvPr/>
        </p:nvSpPr>
        <p:spPr>
          <a:xfrm>
            <a:off x="338664" y="324554"/>
            <a:ext cx="11571115" cy="6208891"/>
          </a:xfrm>
          <a:prstGeom prst="rect">
            <a:avLst/>
          </a:prstGeom>
          <a:ln w="76200" cap="rnd">
            <a:solidFill>
              <a:srgbClr val="FFFFFF"/>
            </a:solidFill>
          </a:ln>
          <a:effectLst>
            <a:outerShdw sx="100000" sy="100000" kx="0" ky="0" algn="b" rotWithShape="0" blurRad="38100" dist="25400" dir="5400000">
              <a:srgbClr val="000000">
                <a:alpha val="34901"/>
              </a:srgbClr>
            </a:outerShdw>
          </a:effectLst>
        </p:spPr>
        <p:txBody>
          <a:bodyPr lIns="0" tIns="0" rIns="0" bIns="0" anchor="ctr"/>
          <a:lstStyle/>
          <a:p>
            <a:pPr algn="ctr">
              <a:defRPr sz="1800">
                <a:solidFill>
                  <a:srgbClr val="FFFFFF"/>
                </a:solidFill>
                <a:latin typeface="Trebuchet MS"/>
                <a:ea typeface="Trebuchet MS"/>
                <a:cs typeface="Trebuchet MS"/>
                <a:sym typeface="Trebuchet MS"/>
              </a:defRPr>
            </a:pPr>
          </a:p>
        </p:txBody>
      </p:sp>
      <p:sp>
        <p:nvSpPr>
          <p:cNvPr id="94" name="Google Shape;65;p11"/>
          <p:cNvSpPr txBox="1"/>
          <p:nvPr/>
        </p:nvSpPr>
        <p:spPr>
          <a:xfrm>
            <a:off x="518715" y="471633"/>
            <a:ext cx="8466667" cy="573274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nSpc>
                <a:spcPct val="120000"/>
              </a:lnSpc>
              <a:defRPr sz="3200">
                <a:solidFill>
                  <a:srgbClr val="FFFFFF"/>
                </a:solidFill>
                <a:latin typeface="Avenir Roman"/>
                <a:ea typeface="Avenir Roman"/>
                <a:cs typeface="Avenir Roman"/>
                <a:sym typeface="Avenir Roman"/>
              </a:defRPr>
            </a:pPr>
            <a:r>
              <a:t>FLAVORED CIGARETTES WERE </a:t>
            </a:r>
            <a:r>
              <a:rPr>
                <a:solidFill>
                  <a:srgbClr val="FFD266"/>
                </a:solidFill>
              </a:rPr>
              <a:t>BANNED</a:t>
            </a:r>
            <a:r>
              <a:t> BECAUSE A BAN CAN SAVE LIVES.</a:t>
            </a:r>
          </a:p>
          <a:p>
            <a:pPr>
              <a:lnSpc>
                <a:spcPct val="120000"/>
              </a:lnSpc>
              <a:spcBef>
                <a:spcPts val="600"/>
              </a:spcBef>
            </a:pPr>
            <a:endParaRPr sz="3200">
              <a:solidFill>
                <a:srgbClr val="FFFFFF"/>
              </a:solidFill>
              <a:latin typeface="Avenir Roman"/>
              <a:ea typeface="Avenir Roman"/>
              <a:cs typeface="Avenir Roman"/>
              <a:sym typeface="Avenir Roman"/>
            </a:endParaRPr>
          </a:p>
          <a:p>
            <a:pPr>
              <a:lnSpc>
                <a:spcPct val="90000"/>
              </a:lnSpc>
              <a:spcBef>
                <a:spcPts val="600"/>
              </a:spcBef>
              <a:defRPr sz="5400">
                <a:solidFill>
                  <a:srgbClr val="FFFFFF"/>
                </a:solidFill>
                <a:latin typeface="Avenir Roman"/>
                <a:ea typeface="Avenir Roman"/>
                <a:cs typeface="Avenir Roman"/>
                <a:sym typeface="Avenir Roman"/>
              </a:defRPr>
            </a:pPr>
            <a:r>
              <a:t>BUT </a:t>
            </a:r>
            <a:r>
              <a:rPr>
                <a:solidFill>
                  <a:srgbClr val="FFD266"/>
                </a:solidFill>
              </a:rPr>
              <a:t>MENTHOL</a:t>
            </a:r>
            <a:r>
              <a:t> IS STILL ALLOWED IN PRODUCTS MOST OFTEN SMOKED BY </a:t>
            </a:r>
            <a:r>
              <a:rPr>
                <a:solidFill>
                  <a:srgbClr val="FFD266"/>
                </a:solidFill>
              </a:rPr>
              <a:t>BLACK</a:t>
            </a:r>
            <a:r>
              <a:t> PEOPLE.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 name="Google Shape;70;p12" descr="Google Shape;70;p12"/>
          <p:cNvPicPr>
            <a:picLocks noChangeAspect="1"/>
          </p:cNvPicPr>
          <p:nvPr/>
        </p:nvPicPr>
        <p:blipFill>
          <a:blip r:embed="rId2">
            <a:extLst/>
          </a:blip>
          <a:srcRect l="0" t="9091" r="0" b="17155"/>
          <a:stretch>
            <a:fillRect/>
          </a:stretch>
        </p:blipFill>
        <p:spPr>
          <a:xfrm>
            <a:off x="0" y="843632"/>
            <a:ext cx="12192000" cy="6858004"/>
          </a:xfrm>
          <a:prstGeom prst="rect">
            <a:avLst/>
          </a:prstGeom>
          <a:ln w="12700">
            <a:miter lim="400000"/>
          </a:ln>
        </p:spPr>
      </p:pic>
      <p:sp>
        <p:nvSpPr>
          <p:cNvPr id="97" name="Google Shape;71;p12"/>
          <p:cNvSpPr/>
          <p:nvPr/>
        </p:nvSpPr>
        <p:spPr>
          <a:xfrm>
            <a:off x="-3" y="15498"/>
            <a:ext cx="12192001" cy="828136"/>
          </a:xfrm>
          <a:prstGeom prst="rect">
            <a:avLst/>
          </a:prstGeom>
          <a:solidFill>
            <a:srgbClr val="FFFFFF"/>
          </a:solidFill>
          <a:ln w="19050" cap="rnd">
            <a:solidFill>
              <a:srgbClr val="205A74"/>
            </a:solidFill>
          </a:ln>
        </p:spPr>
        <p:txBody>
          <a:bodyPr lIns="0" tIns="0" rIns="0" bIns="0" anchor="ctr"/>
          <a:lstStyle/>
          <a:p>
            <a:pPr algn="ctr">
              <a:defRPr sz="1800">
                <a:solidFill>
                  <a:srgbClr val="FFFFFF"/>
                </a:solidFill>
                <a:latin typeface="Trebuchet MS"/>
                <a:ea typeface="Trebuchet MS"/>
                <a:cs typeface="Trebuchet MS"/>
                <a:sym typeface="Trebuchet MS"/>
              </a:defRPr>
            </a:pPr>
          </a:p>
        </p:txBody>
      </p:sp>
      <p:pic>
        <p:nvPicPr>
          <p:cNvPr id="98" name="Google Shape;72;p12" descr="Google Shape;72;p12"/>
          <p:cNvPicPr>
            <a:picLocks noChangeAspect="1"/>
          </p:cNvPicPr>
          <p:nvPr/>
        </p:nvPicPr>
        <p:blipFill>
          <a:blip r:embed="rId3">
            <a:extLst/>
          </a:blip>
          <a:stretch>
            <a:fillRect/>
          </a:stretch>
        </p:blipFill>
        <p:spPr>
          <a:xfrm>
            <a:off x="3443377" y="-127917"/>
            <a:ext cx="5029202" cy="1943101"/>
          </a:xfrm>
          <a:prstGeom prst="rect">
            <a:avLst/>
          </a:prstGeom>
          <a:ln w="12700">
            <a:miter lim="400000"/>
          </a:ln>
        </p:spPr>
      </p:pic>
      <p:sp>
        <p:nvSpPr>
          <p:cNvPr id="99" name="Google Shape;73;p12"/>
          <p:cNvSpPr txBox="1"/>
          <p:nvPr>
            <p:ph type="body" sz="half" idx="1"/>
          </p:nvPr>
        </p:nvSpPr>
        <p:spPr>
          <a:xfrm>
            <a:off x="1441341" y="2737552"/>
            <a:ext cx="8167879" cy="3556004"/>
          </a:xfrm>
          <a:prstGeom prst="rect">
            <a:avLst/>
          </a:prstGeom>
        </p:spPr>
        <p:txBody>
          <a:bodyPr/>
          <a:lstStyle/>
          <a:p>
            <a:pPr marL="0" indent="0">
              <a:lnSpc>
                <a:spcPct val="120000"/>
              </a:lnSpc>
              <a:spcBef>
                <a:spcPts val="0"/>
              </a:spcBef>
              <a:buSzTx/>
              <a:buNone/>
              <a:defRPr sz="2400">
                <a:solidFill>
                  <a:srgbClr val="FFFFFF"/>
                </a:solidFill>
                <a:latin typeface="Avenir Roman"/>
                <a:ea typeface="Avenir Roman"/>
                <a:cs typeface="Avenir Roman"/>
                <a:sym typeface="Avenir Roman"/>
              </a:defRPr>
            </a:pPr>
            <a:r>
              <a:t>Smoking kills </a:t>
            </a:r>
            <a:r>
              <a:rPr sz="2000">
                <a:solidFill>
                  <a:srgbClr val="FFD266"/>
                </a:solidFill>
                <a:latin typeface="Trebuchet MS"/>
                <a:ea typeface="Trebuchet MS"/>
                <a:cs typeface="Trebuchet MS"/>
                <a:sym typeface="Trebuchet MS"/>
              </a:rPr>
              <a:t>47,000 African Americans </a:t>
            </a:r>
            <a:r>
              <a:t>a year.  That’s more than homicides, suicides, AIDS-related death, car accidents and police brutality </a:t>
            </a:r>
            <a:r>
              <a:rPr sz="2000" u="sng">
                <a:solidFill>
                  <a:srgbClr val="FFD266"/>
                </a:solidFill>
                <a:latin typeface="Trebuchet MS"/>
                <a:ea typeface="Trebuchet MS"/>
                <a:cs typeface="Trebuchet MS"/>
                <a:sym typeface="Trebuchet MS"/>
              </a:rPr>
              <a:t>combined</a:t>
            </a:r>
            <a:r>
              <a:rPr sz="2000">
                <a:solidFill>
                  <a:srgbClr val="FFD266"/>
                </a:solidFill>
                <a:latin typeface="Trebuchet MS"/>
                <a:ea typeface="Trebuchet MS"/>
                <a:cs typeface="Trebuchet MS"/>
                <a:sym typeface="Trebuchet MS"/>
              </a:rPr>
              <a:t>.</a:t>
            </a:r>
            <a:endParaRPr>
              <a:solidFill>
                <a:srgbClr val="FFD266"/>
              </a:solidFill>
            </a:endParaRPr>
          </a:p>
          <a:p>
            <a:pPr marL="0" indent="0">
              <a:lnSpc>
                <a:spcPct val="120000"/>
              </a:lnSpc>
              <a:spcBef>
                <a:spcPts val="0"/>
              </a:spcBef>
              <a:buSzTx/>
              <a:buNone/>
            </a:pPr>
            <a:endParaRPr>
              <a:solidFill>
                <a:srgbClr val="FFD266"/>
              </a:solidFill>
            </a:endParaRPr>
          </a:p>
          <a:p>
            <a:pPr marL="0" indent="0">
              <a:lnSpc>
                <a:spcPct val="120000"/>
              </a:lnSpc>
              <a:spcBef>
                <a:spcPts val="0"/>
              </a:spcBef>
              <a:buSzTx/>
              <a:buNone/>
              <a:defRPr sz="2400">
                <a:solidFill>
                  <a:srgbClr val="FFD266"/>
                </a:solidFill>
                <a:latin typeface="Avenir Roman"/>
                <a:ea typeface="Avenir Roman"/>
                <a:cs typeface="Avenir Roman"/>
                <a:sym typeface="Avenir Roman"/>
              </a:defRPr>
            </a:pPr>
            <a:r>
              <a:t>Our communities deserve better. </a:t>
            </a:r>
            <a:r>
              <a:rPr sz="2000">
                <a:solidFill>
                  <a:srgbClr val="FFFFFF"/>
                </a:solidFill>
                <a:latin typeface="Trebuchet MS"/>
                <a:ea typeface="Trebuchet MS"/>
                <a:cs typeface="Trebuchet MS"/>
                <a:sym typeface="Trebuchet MS"/>
              </a:rPr>
              <a:t>We must awaken ourselves to the truth so that we may be wise and expose deception and complacency (Ephesians 5:5-15).</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Google Shape;78;p13" descr="Google Shape;78;p13"/>
          <p:cNvPicPr>
            <a:picLocks noChangeAspect="1"/>
          </p:cNvPicPr>
          <p:nvPr/>
        </p:nvPicPr>
        <p:blipFill>
          <a:blip r:embed="rId2">
            <a:extLst/>
          </a:blip>
          <a:srcRect l="0" t="9093" r="0" b="17154"/>
          <a:stretch>
            <a:fillRect/>
          </a:stretch>
        </p:blipFill>
        <p:spPr>
          <a:xfrm>
            <a:off x="0" y="843633"/>
            <a:ext cx="12192000" cy="6858000"/>
          </a:xfrm>
          <a:prstGeom prst="rect">
            <a:avLst/>
          </a:prstGeom>
          <a:ln w="12700">
            <a:miter lim="400000"/>
          </a:ln>
        </p:spPr>
      </p:pic>
      <p:sp>
        <p:nvSpPr>
          <p:cNvPr id="102" name="Google Shape;79;p13"/>
          <p:cNvSpPr/>
          <p:nvPr/>
        </p:nvSpPr>
        <p:spPr>
          <a:xfrm>
            <a:off x="-3" y="15497"/>
            <a:ext cx="12192001" cy="828002"/>
          </a:xfrm>
          <a:prstGeom prst="rect">
            <a:avLst/>
          </a:prstGeom>
          <a:solidFill>
            <a:srgbClr val="FFFFFF"/>
          </a:solidFill>
          <a:ln w="19050" cap="rnd">
            <a:solidFill>
              <a:srgbClr val="205A74"/>
            </a:solidFill>
          </a:ln>
        </p:spPr>
        <p:txBody>
          <a:bodyPr lIns="0" tIns="0" rIns="0" bIns="0" anchor="ctr"/>
          <a:lstStyle/>
          <a:p>
            <a:pPr algn="ctr">
              <a:defRPr sz="1800">
                <a:solidFill>
                  <a:srgbClr val="FFFFFF"/>
                </a:solidFill>
                <a:latin typeface="Trebuchet MS"/>
                <a:ea typeface="Trebuchet MS"/>
                <a:cs typeface="Trebuchet MS"/>
                <a:sym typeface="Trebuchet MS"/>
              </a:defRPr>
            </a:pPr>
          </a:p>
        </p:txBody>
      </p:sp>
      <p:pic>
        <p:nvPicPr>
          <p:cNvPr id="103" name="Google Shape;80;p13" descr="Google Shape;80;p13"/>
          <p:cNvPicPr>
            <a:picLocks noChangeAspect="1"/>
          </p:cNvPicPr>
          <p:nvPr/>
        </p:nvPicPr>
        <p:blipFill>
          <a:blip r:embed="rId3">
            <a:extLst/>
          </a:blip>
          <a:stretch>
            <a:fillRect/>
          </a:stretch>
        </p:blipFill>
        <p:spPr>
          <a:xfrm>
            <a:off x="3443377" y="-127917"/>
            <a:ext cx="5029201" cy="1943101"/>
          </a:xfrm>
          <a:prstGeom prst="rect">
            <a:avLst/>
          </a:prstGeom>
          <a:ln w="12700">
            <a:miter lim="400000"/>
          </a:ln>
        </p:spPr>
      </p:pic>
      <p:sp>
        <p:nvSpPr>
          <p:cNvPr id="104" name="Google Shape;81;p13"/>
          <p:cNvSpPr txBox="1"/>
          <p:nvPr>
            <p:ph type="body" sz="half" idx="1"/>
          </p:nvPr>
        </p:nvSpPr>
        <p:spPr>
          <a:xfrm>
            <a:off x="1441341" y="2737552"/>
            <a:ext cx="8167800" cy="3555901"/>
          </a:xfrm>
          <a:prstGeom prst="rect">
            <a:avLst/>
          </a:prstGeom>
        </p:spPr>
        <p:txBody>
          <a:bodyPr/>
          <a:lstStyle/>
          <a:p>
            <a:pPr marL="0" indent="0" defTabSz="877823">
              <a:lnSpc>
                <a:spcPct val="120000"/>
              </a:lnSpc>
              <a:spcBef>
                <a:spcPts val="0"/>
              </a:spcBef>
              <a:buSzTx/>
              <a:buNone/>
              <a:defRPr sz="2304">
                <a:solidFill>
                  <a:srgbClr val="FFFFFF"/>
                </a:solidFill>
                <a:latin typeface="Avenir Roman"/>
                <a:ea typeface="Avenir Roman"/>
                <a:cs typeface="Avenir Roman"/>
                <a:sym typeface="Avenir Roman"/>
              </a:defRPr>
            </a:pPr>
            <a:r>
              <a:t>In Wisconsin, </a:t>
            </a:r>
            <a:r>
              <a:rPr sz="1919">
                <a:solidFill>
                  <a:srgbClr val="FFD266"/>
                </a:solidFill>
                <a:latin typeface="Trebuchet MS"/>
                <a:ea typeface="Trebuchet MS"/>
                <a:cs typeface="Trebuchet MS"/>
                <a:sym typeface="Trebuchet MS"/>
              </a:rPr>
              <a:t>28% of African American</a:t>
            </a:r>
            <a:r>
              <a:t> adults smoke, compared to </a:t>
            </a:r>
            <a:r>
              <a:rPr sz="1919">
                <a:solidFill>
                  <a:srgbClr val="FFD266"/>
                </a:solidFill>
                <a:latin typeface="Trebuchet MS"/>
                <a:ea typeface="Trebuchet MS"/>
                <a:cs typeface="Trebuchet MS"/>
                <a:sym typeface="Trebuchet MS"/>
              </a:rPr>
              <a:t>16% of the general population. </a:t>
            </a:r>
            <a:endParaRPr>
              <a:solidFill>
                <a:srgbClr val="FFD266"/>
              </a:solidFill>
            </a:endParaRPr>
          </a:p>
          <a:p>
            <a:pPr marL="0" indent="0" defTabSz="877823">
              <a:lnSpc>
                <a:spcPct val="120000"/>
              </a:lnSpc>
              <a:spcBef>
                <a:spcPts val="0"/>
              </a:spcBef>
              <a:buSzTx/>
              <a:buNone/>
              <a:defRPr sz="1919"/>
            </a:pPr>
            <a:endParaRPr>
              <a:solidFill>
                <a:srgbClr val="FFD266"/>
              </a:solidFill>
            </a:endParaRPr>
          </a:p>
          <a:p>
            <a:pPr marL="0" indent="0" defTabSz="877823">
              <a:lnSpc>
                <a:spcPct val="120000"/>
              </a:lnSpc>
              <a:spcBef>
                <a:spcPts val="0"/>
              </a:spcBef>
              <a:buSzTx/>
              <a:buNone/>
              <a:defRPr sz="2304">
                <a:solidFill>
                  <a:srgbClr val="FFFFFF"/>
                </a:solidFill>
                <a:latin typeface="Avenir Roman"/>
                <a:ea typeface="Avenir Roman"/>
                <a:cs typeface="Avenir Roman"/>
                <a:sym typeface="Avenir Roman"/>
              </a:defRPr>
            </a:pPr>
            <a:r>
              <a:t>Nearly </a:t>
            </a:r>
            <a:r>
              <a:rPr sz="1919">
                <a:solidFill>
                  <a:srgbClr val="FFD266"/>
                </a:solidFill>
                <a:latin typeface="Trebuchet MS"/>
                <a:ea typeface="Trebuchet MS"/>
                <a:cs typeface="Trebuchet MS"/>
                <a:sym typeface="Trebuchet MS"/>
              </a:rPr>
              <a:t>90% of African American smokers</a:t>
            </a:r>
            <a:r>
              <a:t> smokers in Wisconsin </a:t>
            </a:r>
            <a:r>
              <a:rPr sz="1919">
                <a:solidFill>
                  <a:srgbClr val="FFD266"/>
                </a:solidFill>
                <a:latin typeface="Trebuchet MS"/>
                <a:ea typeface="Trebuchet MS"/>
                <a:cs typeface="Trebuchet MS"/>
                <a:sym typeface="Trebuchet MS"/>
              </a:rPr>
              <a:t>use menthol products</a:t>
            </a:r>
            <a:r>
              <a:t>, compared to 40% of White smokers.</a:t>
            </a:r>
          </a:p>
          <a:p>
            <a:pPr marL="0" indent="0" defTabSz="877823">
              <a:lnSpc>
                <a:spcPct val="120000"/>
              </a:lnSpc>
              <a:spcBef>
                <a:spcPts val="0"/>
              </a:spcBef>
              <a:buSzTx/>
              <a:buNone/>
              <a:defRPr sz="2304">
                <a:solidFill>
                  <a:srgbClr val="FFFFFF"/>
                </a:solidFill>
                <a:latin typeface="Avenir Roman"/>
                <a:ea typeface="Avenir Roman"/>
                <a:cs typeface="Avenir Roman"/>
                <a:sym typeface="Avenir Roman"/>
              </a:defRPr>
            </a:pPr>
            <a:r>
              <a:t> </a:t>
            </a:r>
          </a:p>
          <a:p>
            <a:pPr marL="0" indent="0" defTabSz="877823">
              <a:lnSpc>
                <a:spcPct val="120000"/>
              </a:lnSpc>
              <a:spcBef>
                <a:spcPts val="0"/>
              </a:spcBef>
              <a:buSzTx/>
              <a:buNone/>
              <a:defRPr sz="2304">
                <a:solidFill>
                  <a:srgbClr val="FFFFFF"/>
                </a:solidFill>
                <a:latin typeface="Avenir Roman"/>
                <a:ea typeface="Avenir Roman"/>
                <a:cs typeface="Avenir Roman"/>
                <a:sym typeface="Avenir Roman"/>
              </a:defRPr>
            </a:pPr>
            <a:r>
              <a:t>In Wisconsin, cancer caused </a:t>
            </a:r>
            <a:r>
              <a:rPr sz="1919">
                <a:solidFill>
                  <a:srgbClr val="FFD266"/>
                </a:solidFill>
                <a:latin typeface="Trebuchet MS"/>
                <a:ea typeface="Trebuchet MS"/>
                <a:cs typeface="Trebuchet MS"/>
                <a:sym typeface="Trebuchet MS"/>
              </a:rPr>
              <a:t>22% of African American deaths and heart disease 21%.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 name="Google Shape;86;p14" descr="Google Shape;86;p14"/>
          <p:cNvPicPr>
            <a:picLocks noChangeAspect="1"/>
          </p:cNvPicPr>
          <p:nvPr/>
        </p:nvPicPr>
        <p:blipFill>
          <a:blip r:embed="rId2">
            <a:extLst/>
          </a:blip>
          <a:srcRect l="0" t="9093" r="0" b="17154"/>
          <a:stretch>
            <a:fillRect/>
          </a:stretch>
        </p:blipFill>
        <p:spPr>
          <a:xfrm>
            <a:off x="0" y="843633"/>
            <a:ext cx="12192000" cy="6858000"/>
          </a:xfrm>
          <a:prstGeom prst="rect">
            <a:avLst/>
          </a:prstGeom>
          <a:ln w="12700">
            <a:miter lim="400000"/>
          </a:ln>
        </p:spPr>
      </p:pic>
      <p:sp>
        <p:nvSpPr>
          <p:cNvPr id="107" name="Google Shape;87;p14"/>
          <p:cNvSpPr/>
          <p:nvPr/>
        </p:nvSpPr>
        <p:spPr>
          <a:xfrm>
            <a:off x="-3" y="15497"/>
            <a:ext cx="12192001" cy="828002"/>
          </a:xfrm>
          <a:prstGeom prst="rect">
            <a:avLst/>
          </a:prstGeom>
          <a:solidFill>
            <a:srgbClr val="FFFFFF"/>
          </a:solidFill>
          <a:ln w="19050" cap="rnd">
            <a:solidFill>
              <a:srgbClr val="205A74"/>
            </a:solidFill>
          </a:ln>
        </p:spPr>
        <p:txBody>
          <a:bodyPr lIns="0" tIns="0" rIns="0" bIns="0" anchor="ctr"/>
          <a:lstStyle/>
          <a:p>
            <a:pPr algn="ctr">
              <a:defRPr sz="1800">
                <a:solidFill>
                  <a:srgbClr val="FFFFFF"/>
                </a:solidFill>
                <a:latin typeface="Trebuchet MS"/>
                <a:ea typeface="Trebuchet MS"/>
                <a:cs typeface="Trebuchet MS"/>
                <a:sym typeface="Trebuchet MS"/>
              </a:defRPr>
            </a:pPr>
          </a:p>
        </p:txBody>
      </p:sp>
      <p:pic>
        <p:nvPicPr>
          <p:cNvPr id="108" name="Google Shape;88;p14" descr="Google Shape;88;p14"/>
          <p:cNvPicPr>
            <a:picLocks noChangeAspect="1"/>
          </p:cNvPicPr>
          <p:nvPr/>
        </p:nvPicPr>
        <p:blipFill>
          <a:blip r:embed="rId3">
            <a:extLst/>
          </a:blip>
          <a:stretch>
            <a:fillRect/>
          </a:stretch>
        </p:blipFill>
        <p:spPr>
          <a:xfrm>
            <a:off x="3443377" y="-127917"/>
            <a:ext cx="5029201" cy="1943101"/>
          </a:xfrm>
          <a:prstGeom prst="rect">
            <a:avLst/>
          </a:prstGeom>
          <a:ln w="12700">
            <a:miter lim="400000"/>
          </a:ln>
        </p:spPr>
      </p:pic>
      <p:sp>
        <p:nvSpPr>
          <p:cNvPr id="109" name="Google Shape;89;p14"/>
          <p:cNvSpPr txBox="1"/>
          <p:nvPr>
            <p:ph type="body" sz="half" idx="1"/>
          </p:nvPr>
        </p:nvSpPr>
        <p:spPr>
          <a:xfrm>
            <a:off x="1441350" y="2212849"/>
            <a:ext cx="8167800" cy="4080902"/>
          </a:xfrm>
          <a:prstGeom prst="rect">
            <a:avLst/>
          </a:prstGeom>
        </p:spPr>
        <p:txBody>
          <a:bodyPr/>
          <a:lstStyle/>
          <a:p>
            <a:pPr marL="0" indent="0" defTabSz="813816">
              <a:lnSpc>
                <a:spcPct val="120000"/>
              </a:lnSpc>
              <a:spcBef>
                <a:spcPts val="0"/>
              </a:spcBef>
              <a:buSzTx/>
              <a:buNone/>
              <a:defRPr sz="2136">
                <a:solidFill>
                  <a:srgbClr val="FFFFFF"/>
                </a:solidFill>
                <a:latin typeface="Avenir Roman"/>
                <a:ea typeface="Avenir Roman"/>
                <a:cs typeface="Avenir Roman"/>
                <a:sym typeface="Avenir Roman"/>
              </a:defRPr>
            </a:pPr>
            <a:r>
              <a:t>Black neighborhoods </a:t>
            </a:r>
            <a:r>
              <a:rPr sz="1779">
                <a:solidFill>
                  <a:srgbClr val="FFD266"/>
                </a:solidFill>
                <a:latin typeface="Trebuchet MS"/>
                <a:ea typeface="Trebuchet MS"/>
                <a:cs typeface="Trebuchet MS"/>
                <a:sym typeface="Trebuchet MS"/>
              </a:rPr>
              <a:t>in Milwaukee </a:t>
            </a:r>
            <a:r>
              <a:t>had a </a:t>
            </a:r>
            <a:r>
              <a:rPr sz="1779">
                <a:solidFill>
                  <a:srgbClr val="FFD266"/>
                </a:solidFill>
                <a:latin typeface="Trebuchet MS"/>
                <a:ea typeface="Trebuchet MS"/>
                <a:cs typeface="Trebuchet MS"/>
                <a:sym typeface="Trebuchet MS"/>
              </a:rPr>
              <a:t>50% higher density of tobacco retailers </a:t>
            </a:r>
            <a:r>
              <a:t>than White neighborhoods. </a:t>
            </a:r>
          </a:p>
          <a:p>
            <a:pPr marL="0" indent="0" defTabSz="813816">
              <a:lnSpc>
                <a:spcPct val="120000"/>
              </a:lnSpc>
              <a:spcBef>
                <a:spcPts val="0"/>
              </a:spcBef>
              <a:buSzTx/>
              <a:buNone/>
              <a:defRPr sz="1779"/>
            </a:pPr>
            <a:endParaRPr sz="2136">
              <a:solidFill>
                <a:srgbClr val="FFFFFF"/>
              </a:solidFill>
              <a:latin typeface="Avenir Roman"/>
              <a:ea typeface="Avenir Roman"/>
              <a:cs typeface="Avenir Roman"/>
              <a:sym typeface="Avenir Roman"/>
            </a:endParaRPr>
          </a:p>
          <a:p>
            <a:pPr marL="0" indent="0" defTabSz="813816">
              <a:lnSpc>
                <a:spcPct val="120000"/>
              </a:lnSpc>
              <a:spcBef>
                <a:spcPts val="0"/>
              </a:spcBef>
              <a:buSzTx/>
              <a:buNone/>
              <a:defRPr sz="2136">
                <a:solidFill>
                  <a:srgbClr val="FFFFFF"/>
                </a:solidFill>
                <a:latin typeface="Avenir Roman"/>
                <a:ea typeface="Avenir Roman"/>
                <a:cs typeface="Avenir Roman"/>
                <a:sym typeface="Avenir Roman"/>
              </a:defRPr>
            </a:pPr>
            <a:r>
              <a:t>Tobacco retailers in </a:t>
            </a:r>
            <a:r>
              <a:rPr sz="1779">
                <a:solidFill>
                  <a:srgbClr val="FFD266"/>
                </a:solidFill>
                <a:latin typeface="Trebuchet MS"/>
                <a:ea typeface="Trebuchet MS"/>
                <a:cs typeface="Trebuchet MS"/>
                <a:sym typeface="Trebuchet MS"/>
              </a:rPr>
              <a:t>Black neighborhoods</a:t>
            </a:r>
            <a:r>
              <a:t> in Milwaukee had almost </a:t>
            </a:r>
            <a:r>
              <a:rPr sz="1779">
                <a:solidFill>
                  <a:srgbClr val="FFD266"/>
                </a:solidFill>
                <a:latin typeface="Trebuchet MS"/>
                <a:ea typeface="Trebuchet MS"/>
                <a:cs typeface="Trebuchet MS"/>
                <a:sym typeface="Trebuchet MS"/>
              </a:rPr>
              <a:t>twice as much outdoor menthol advertising</a:t>
            </a:r>
            <a:r>
              <a:t> as those in White neighborhoods. </a:t>
            </a:r>
          </a:p>
          <a:p>
            <a:pPr marL="0" indent="0" defTabSz="813816">
              <a:lnSpc>
                <a:spcPct val="120000"/>
              </a:lnSpc>
              <a:spcBef>
                <a:spcPts val="0"/>
              </a:spcBef>
              <a:buSzTx/>
              <a:buNone/>
              <a:defRPr sz="1779"/>
            </a:pPr>
            <a:endParaRPr sz="2136">
              <a:solidFill>
                <a:srgbClr val="FFFFFF"/>
              </a:solidFill>
              <a:latin typeface="Avenir Roman"/>
              <a:ea typeface="Avenir Roman"/>
              <a:cs typeface="Avenir Roman"/>
              <a:sym typeface="Avenir Roman"/>
            </a:endParaRPr>
          </a:p>
          <a:p>
            <a:pPr marL="0" indent="0" defTabSz="813816">
              <a:lnSpc>
                <a:spcPct val="120000"/>
              </a:lnSpc>
              <a:spcBef>
                <a:spcPts val="0"/>
              </a:spcBef>
              <a:buSzTx/>
              <a:buNone/>
              <a:defRPr sz="2136">
                <a:solidFill>
                  <a:srgbClr val="FFFFFF"/>
                </a:solidFill>
                <a:latin typeface="Avenir Roman"/>
                <a:ea typeface="Avenir Roman"/>
                <a:cs typeface="Avenir Roman"/>
                <a:sym typeface="Avenir Roman"/>
              </a:defRPr>
            </a:pPr>
            <a:r>
              <a:t>Tobacco </a:t>
            </a:r>
            <a:r>
              <a:rPr sz="1779">
                <a:solidFill>
                  <a:srgbClr val="FFD266"/>
                </a:solidFill>
                <a:latin typeface="Trebuchet MS"/>
                <a:ea typeface="Trebuchet MS"/>
                <a:cs typeface="Trebuchet MS"/>
                <a:sym typeface="Trebuchet MS"/>
              </a:rPr>
              <a:t>retailers in Black neighborhoods</a:t>
            </a:r>
            <a:r>
              <a:t> in Milwaukee ran almost </a:t>
            </a:r>
            <a:r>
              <a:rPr sz="1779">
                <a:solidFill>
                  <a:srgbClr val="FFD266"/>
                </a:solidFill>
                <a:latin typeface="Trebuchet MS"/>
                <a:ea typeface="Trebuchet MS"/>
                <a:cs typeface="Trebuchet MS"/>
                <a:sym typeface="Trebuchet MS"/>
              </a:rPr>
              <a:t>twice as many menthol price promotions </a:t>
            </a:r>
            <a:r>
              <a:t>as those in White neighborhoods.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Google Shape;94;p15"/>
          <p:cNvSpPr txBox="1"/>
          <p:nvPr>
            <p:ph type="title"/>
          </p:nvPr>
        </p:nvSpPr>
        <p:spPr>
          <a:xfrm>
            <a:off x="2283460" y="388620"/>
            <a:ext cx="9368792" cy="1036956"/>
          </a:xfrm>
          <a:prstGeom prst="rect">
            <a:avLst/>
          </a:prstGeom>
        </p:spPr>
        <p:txBody>
          <a:bodyPr/>
          <a:lstStyle>
            <a:lvl1pPr>
              <a:defRPr sz="5400">
                <a:solidFill>
                  <a:srgbClr val="00A89F"/>
                </a:solidFill>
              </a:defRPr>
            </a:lvl1pPr>
          </a:lstStyle>
          <a:p>
            <a:pPr/>
            <a:r>
              <a:t>About No Menthol Sunday</a:t>
            </a:r>
          </a:p>
        </p:txBody>
      </p:sp>
      <p:sp>
        <p:nvSpPr>
          <p:cNvPr id="112" name="Google Shape;95;p15"/>
          <p:cNvSpPr txBox="1"/>
          <p:nvPr>
            <p:ph type="body" idx="1"/>
          </p:nvPr>
        </p:nvSpPr>
        <p:spPr>
          <a:xfrm>
            <a:off x="2538941" y="2168525"/>
            <a:ext cx="9113309" cy="3825875"/>
          </a:xfrm>
          <a:prstGeom prst="rect">
            <a:avLst/>
          </a:prstGeom>
        </p:spPr>
        <p:txBody>
          <a:bodyPr/>
          <a:lstStyle/>
          <a:p>
            <a:pPr marL="285750" indent="-285750">
              <a:spcBef>
                <a:spcPts val="0"/>
              </a:spcBef>
              <a:buSzPts val="2400"/>
              <a:defRPr sz="2400"/>
            </a:pPr>
            <a:r>
              <a:t>A national </a:t>
            </a:r>
            <a:r>
              <a:rPr sz="2000" u="sng"/>
              <a:t>interfaith</a:t>
            </a:r>
            <a:r>
              <a:t> effort to educate communities about the negative impact of tobacco use.</a:t>
            </a:r>
          </a:p>
          <a:p>
            <a:pPr marL="163829" indent="-41909">
              <a:spcBef>
                <a:spcPts val="500"/>
              </a:spcBef>
              <a:buSzTx/>
              <a:buNone/>
            </a:pPr>
            <a:endParaRPr sz="2400"/>
          </a:p>
          <a:p>
            <a:pPr marL="285750" indent="-285750">
              <a:spcBef>
                <a:spcPts val="500"/>
              </a:spcBef>
              <a:buSzPts val="2400"/>
              <a:defRPr sz="2400"/>
            </a:pPr>
            <a:r>
              <a:t>An opportunity to learn more about the role of menthol in the African American community. </a:t>
            </a:r>
          </a:p>
          <a:p>
            <a:pPr marL="163829" indent="-41909">
              <a:spcBef>
                <a:spcPts val="500"/>
              </a:spcBef>
              <a:buSzTx/>
              <a:buNone/>
            </a:pPr>
            <a:endParaRPr sz="2400"/>
          </a:p>
          <a:p>
            <a:pPr marL="285750" indent="-285750">
              <a:spcBef>
                <a:spcPts val="500"/>
              </a:spcBef>
              <a:buSzPts val="2400"/>
              <a:defRPr sz="2400"/>
            </a:pPr>
            <a:r>
              <a:t>Provide support for quitting smoking and vaping during the COVID-19 pandemic.</a:t>
            </a:r>
          </a:p>
        </p:txBody>
      </p:sp>
      <p:pic>
        <p:nvPicPr>
          <p:cNvPr id="113" name="Google Shape;96;p15" descr="Google Shape;96;p15"/>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Google Shape;101;p16"/>
          <p:cNvSpPr txBox="1"/>
          <p:nvPr>
            <p:ph type="title"/>
          </p:nvPr>
        </p:nvSpPr>
        <p:spPr>
          <a:xfrm>
            <a:off x="2283460" y="388620"/>
            <a:ext cx="9368792" cy="1036956"/>
          </a:xfrm>
          <a:prstGeom prst="rect">
            <a:avLst/>
          </a:prstGeom>
        </p:spPr>
        <p:txBody>
          <a:bodyPr/>
          <a:lstStyle>
            <a:lvl1pPr>
              <a:defRPr sz="6400">
                <a:solidFill>
                  <a:srgbClr val="00A89F"/>
                </a:solidFill>
              </a:defRPr>
            </a:lvl1pPr>
          </a:lstStyle>
          <a:p>
            <a:pPr/>
            <a:r>
              <a:t>Awaken!</a:t>
            </a:r>
          </a:p>
        </p:txBody>
      </p:sp>
      <p:sp>
        <p:nvSpPr>
          <p:cNvPr id="116" name="Google Shape;102;p16"/>
          <p:cNvSpPr txBox="1"/>
          <p:nvPr>
            <p:ph type="body" idx="1"/>
          </p:nvPr>
        </p:nvSpPr>
        <p:spPr>
          <a:xfrm>
            <a:off x="2538941" y="1558924"/>
            <a:ext cx="9113309" cy="5127076"/>
          </a:xfrm>
          <a:prstGeom prst="rect">
            <a:avLst/>
          </a:prstGeom>
        </p:spPr>
        <p:txBody>
          <a:bodyPr/>
          <a:lstStyle/>
          <a:p>
            <a:pPr marL="285750" indent="-285750">
              <a:spcBef>
                <a:spcPts val="0"/>
              </a:spcBef>
              <a:buSzPts val="2200"/>
              <a:defRPr sz="2200"/>
            </a:pPr>
            <a:r>
              <a:t>Our 2020 theme, </a:t>
            </a:r>
            <a:r>
              <a:rPr i="1" sz="2000"/>
              <a:t>Awaken</a:t>
            </a:r>
            <a:r>
              <a:t>!, encourages us not be deceived by the ill intentions of others. It exclaims that we must awaken ourselves to the truth so that we may be wise and expose deception and complacency (Ephesians 5:5-15). The passage calls us to stay woke! </a:t>
            </a:r>
          </a:p>
          <a:p>
            <a:pPr marL="173989" indent="-62229">
              <a:spcBef>
                <a:spcPts val="500"/>
              </a:spcBef>
              <a:buSzTx/>
              <a:buNone/>
            </a:pPr>
            <a:endParaRPr sz="2200"/>
          </a:p>
          <a:p>
            <a:pPr marL="285750" indent="-285750">
              <a:buSzPts val="2200"/>
              <a:defRPr sz="2200"/>
            </a:pPr>
            <a:r>
              <a:t>The current pandemic has exacerbated African Americans’ smoking-related health outcomes, increasing our risk for more severe COVID-19 and even death.</a:t>
            </a:r>
          </a:p>
          <a:p>
            <a:pPr marL="173989" indent="-62229">
              <a:spcBef>
                <a:spcPts val="500"/>
              </a:spcBef>
              <a:buSzTx/>
              <a:buNone/>
            </a:pPr>
            <a:endParaRPr sz="2200"/>
          </a:p>
          <a:p>
            <a:pPr marL="285750" indent="-285750">
              <a:buSzPts val="2200"/>
              <a:defRPr sz="2200"/>
            </a:pPr>
            <a:r>
              <a:t>On May 17, people of faith determine to stay vigilant, educate youth, and inspire community action to move toward total health justice.</a:t>
            </a:r>
          </a:p>
        </p:txBody>
      </p:sp>
      <p:pic>
        <p:nvPicPr>
          <p:cNvPr id="117" name="Google Shape;103;p16" descr="Google Shape;103;p16"/>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Google Shape;108;p17"/>
          <p:cNvSpPr txBox="1"/>
          <p:nvPr>
            <p:ph type="title"/>
          </p:nvPr>
        </p:nvSpPr>
        <p:spPr>
          <a:xfrm>
            <a:off x="2538940" y="331470"/>
            <a:ext cx="9368792" cy="1025526"/>
          </a:xfrm>
          <a:prstGeom prst="rect">
            <a:avLst/>
          </a:prstGeom>
        </p:spPr>
        <p:txBody>
          <a:bodyPr/>
          <a:lstStyle>
            <a:lvl1pPr>
              <a:defRPr sz="6000">
                <a:solidFill>
                  <a:srgbClr val="00A89F"/>
                </a:solidFill>
              </a:defRPr>
            </a:lvl1pPr>
          </a:lstStyle>
          <a:p>
            <a:pPr/>
            <a:r>
              <a:t>Tobacco &amp; Our Community</a:t>
            </a:r>
          </a:p>
        </p:txBody>
      </p:sp>
      <p:sp>
        <p:nvSpPr>
          <p:cNvPr id="120" name="Google Shape;109;p17"/>
          <p:cNvSpPr txBox="1"/>
          <p:nvPr>
            <p:ph type="body" idx="1"/>
          </p:nvPr>
        </p:nvSpPr>
        <p:spPr>
          <a:xfrm>
            <a:off x="2538941" y="1513206"/>
            <a:ext cx="9113309" cy="4899024"/>
          </a:xfrm>
          <a:prstGeom prst="rect">
            <a:avLst/>
          </a:prstGeom>
        </p:spPr>
        <p:txBody>
          <a:bodyPr/>
          <a:lstStyle/>
          <a:p>
            <a:pPr marL="285750" indent="-285750">
              <a:lnSpc>
                <a:spcPct val="90000"/>
              </a:lnSpc>
              <a:spcBef>
                <a:spcPts val="0"/>
              </a:spcBef>
            </a:pPr>
            <a:r>
              <a:t>Tobacco kills </a:t>
            </a:r>
            <a:r>
              <a:rPr u="sng"/>
              <a:t>47,000</a:t>
            </a:r>
            <a:r>
              <a:t> African Americans a year – more than HIV, car accidents and homicides combined.</a:t>
            </a:r>
          </a:p>
          <a:p>
            <a:pPr marL="184150" indent="-82550">
              <a:lnSpc>
                <a:spcPct val="90000"/>
              </a:lnSpc>
              <a:buSzTx/>
              <a:buNone/>
            </a:pPr>
          </a:p>
          <a:p>
            <a:pPr marL="285750" indent="-285750">
              <a:lnSpc>
                <a:spcPct val="90000"/>
              </a:lnSpc>
            </a:pPr>
            <a:r>
              <a:t>Tobacco use is a major contributor to the 3 leading causes of death among African Americans—heart disease, cancer and stroke.</a:t>
            </a:r>
          </a:p>
          <a:p>
            <a:pPr marL="184150" indent="-82550">
              <a:lnSpc>
                <a:spcPct val="90000"/>
              </a:lnSpc>
              <a:buSzTx/>
              <a:buNone/>
            </a:pPr>
          </a:p>
          <a:p>
            <a:pPr marL="285750" indent="-285750">
              <a:lnSpc>
                <a:spcPct val="90000"/>
              </a:lnSpc>
            </a:pPr>
            <a:r>
              <a:t>African American children are more likely to be exposed to secondhand smoke than any other racial or ethnic group.</a:t>
            </a:r>
          </a:p>
          <a:p>
            <a:pPr marL="184150" indent="-82550">
              <a:lnSpc>
                <a:spcPct val="90000"/>
              </a:lnSpc>
              <a:buSzTx/>
              <a:buNone/>
            </a:pPr>
          </a:p>
          <a:p>
            <a:pPr marL="285750" indent="-285750">
              <a:lnSpc>
                <a:spcPct val="90000"/>
              </a:lnSpc>
            </a:pPr>
            <a:r>
              <a:t>African Americans are more likely to want to quit smoking, but are more likely to be </a:t>
            </a:r>
            <a:r>
              <a:rPr u="sng"/>
              <a:t>unsuccessful,</a:t>
            </a:r>
            <a:r>
              <a:t> likely due to the additive menthol.</a:t>
            </a:r>
          </a:p>
        </p:txBody>
      </p:sp>
      <p:pic>
        <p:nvPicPr>
          <p:cNvPr id="121" name="Google Shape;110;p17" descr="Google Shape;110;p17"/>
          <p:cNvPicPr>
            <a:picLocks noChangeAspect="1"/>
          </p:cNvPicPr>
          <p:nvPr/>
        </p:nvPicPr>
        <p:blipFill>
          <a:blip r:embed="rId2">
            <a:extLst/>
          </a:blip>
          <a:srcRect l="73452" t="20368" r="10149" b="7413"/>
          <a:stretch>
            <a:fillRect/>
          </a:stretch>
        </p:blipFill>
        <p:spPr>
          <a:xfrm>
            <a:off x="-1" y="-2"/>
            <a:ext cx="1999283" cy="685800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Facet">
      <a:majorFont>
        <a:latin typeface="Helvetica"/>
        <a:ea typeface="Helvetica"/>
        <a:cs typeface="Helvetica"/>
      </a:majorFont>
      <a:minorFont>
        <a:latin typeface="Arial"/>
        <a:ea typeface="Arial"/>
        <a:cs typeface="Arial"/>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Facet">
      <a:majorFont>
        <a:latin typeface="Helvetica"/>
        <a:ea typeface="Helvetica"/>
        <a:cs typeface="Helvetica"/>
      </a:majorFont>
      <a:minorFont>
        <a:latin typeface="Arial"/>
        <a:ea typeface="Arial"/>
        <a:cs typeface="Arial"/>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