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4"/>
  </p:notesMasterIdLst>
  <p:sldIdLst>
    <p:sldId id="256" r:id="rId2"/>
    <p:sldId id="257" r:id="rId3"/>
    <p:sldId id="258" r:id="rId4"/>
    <p:sldId id="259" r:id="rId5"/>
    <p:sldId id="260" r:id="rId6"/>
    <p:sldId id="261" r:id="rId7"/>
    <p:sldId id="304" r:id="rId8"/>
    <p:sldId id="264" r:id="rId9"/>
    <p:sldId id="263" r:id="rId10"/>
    <p:sldId id="306" r:id="rId11"/>
    <p:sldId id="268" r:id="rId12"/>
    <p:sldId id="305" r:id="rId13"/>
    <p:sldId id="267" r:id="rId14"/>
    <p:sldId id="269" r:id="rId15"/>
    <p:sldId id="265" r:id="rId16"/>
    <p:sldId id="302" r:id="rId17"/>
    <p:sldId id="314" r:id="rId18"/>
    <p:sldId id="315" r:id="rId19"/>
    <p:sldId id="303" r:id="rId20"/>
    <p:sldId id="270" r:id="rId21"/>
    <p:sldId id="271" r:id="rId22"/>
    <p:sldId id="274" r:id="rId23"/>
    <p:sldId id="272" r:id="rId24"/>
    <p:sldId id="273" r:id="rId25"/>
    <p:sldId id="309" r:id="rId26"/>
    <p:sldId id="275" r:id="rId27"/>
    <p:sldId id="276" r:id="rId28"/>
    <p:sldId id="277" r:id="rId29"/>
    <p:sldId id="278" r:id="rId30"/>
    <p:sldId id="316" r:id="rId31"/>
    <p:sldId id="280" r:id="rId32"/>
    <p:sldId id="281" r:id="rId33"/>
    <p:sldId id="317" r:id="rId34"/>
    <p:sldId id="282" r:id="rId35"/>
    <p:sldId id="283" r:id="rId36"/>
    <p:sldId id="285" r:id="rId37"/>
    <p:sldId id="286" r:id="rId38"/>
    <p:sldId id="311" r:id="rId39"/>
    <p:sldId id="287" r:id="rId40"/>
    <p:sldId id="288" r:id="rId41"/>
    <p:sldId id="297" r:id="rId42"/>
    <p:sldId id="298" r:id="rId43"/>
    <p:sldId id="299" r:id="rId44"/>
    <p:sldId id="289" r:id="rId45"/>
    <p:sldId id="290" r:id="rId46"/>
    <p:sldId id="291" r:id="rId47"/>
    <p:sldId id="292" r:id="rId48"/>
    <p:sldId id="293" r:id="rId49"/>
    <p:sldId id="318" r:id="rId50"/>
    <p:sldId id="294" r:id="rId51"/>
    <p:sldId id="295" r:id="rId52"/>
    <p:sldId id="296"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Franklin Gothic"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81199" autoAdjust="0"/>
  </p:normalViewPr>
  <p:slideViewPr>
    <p:cSldViewPr snapToGrid="0">
      <p:cViewPr varScale="1">
        <p:scale>
          <a:sx n="67" d="100"/>
          <a:sy n="67" d="100"/>
        </p:scale>
        <p:origin x="48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tobaccoischanging.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ruthinitiative.org/sites/default/files/media/files/2020/05/Vaping%20Lingo%20Dictionary_5.21_Final.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rive.google.com/file/d/1fw5sMBHUQvYHLjBrrqv7nZat8tSMrFrm/view?usp=shar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jamanetwork.com/journals/jamapediatrics/fullarticle/2666219"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obaccofreekids.org/problem/toll-us/wisconsi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91f914bb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91f914bb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d521de69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d521de69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Speaker Notes:</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Not everyone has a fair opportunity to achieve their greatest level of health.</a:t>
            </a:r>
            <a:endParaRPr dirty="0"/>
          </a:p>
          <a:p>
            <a:pPr marL="457200" lvl="0" indent="-298450" algn="l" rtl="0">
              <a:spcBef>
                <a:spcPts val="0"/>
              </a:spcBef>
              <a:spcAft>
                <a:spcPts val="0"/>
              </a:spcAft>
              <a:buSzPts val="1100"/>
              <a:buChar char="●"/>
            </a:pPr>
            <a:r>
              <a:rPr lang="en" dirty="0"/>
              <a:t>The circumstances surrounding a person’s life also increases their rate of commercial tobacco use.</a:t>
            </a:r>
          </a:p>
          <a:p>
            <a:pPr marL="457200" lvl="0" indent="-298450" algn="l" rtl="0">
              <a:spcBef>
                <a:spcPts val="0"/>
              </a:spcBef>
              <a:spcAft>
                <a:spcPts val="0"/>
              </a:spcAft>
              <a:buSzPts val="1100"/>
              <a:buChar char="●"/>
            </a:pPr>
            <a:r>
              <a:rPr lang="en-US" dirty="0"/>
              <a:t>The environments where people are born, live, learn, work, play, and worship have a major impact on their health, well being, and quality of life.</a:t>
            </a:r>
          </a:p>
          <a:p>
            <a:pPr marL="457200" lvl="0" indent="-298450" algn="l" rtl="0">
              <a:spcBef>
                <a:spcPts val="0"/>
              </a:spcBef>
              <a:spcAft>
                <a:spcPts val="0"/>
              </a:spcAft>
              <a:buSzPts val="1100"/>
              <a:buChar char="●"/>
            </a:pPr>
            <a:r>
              <a:rPr lang="en-US" dirty="0"/>
              <a:t>Stress from financial problems, discrimination, or unsafe neighborhoods can make it harder to quit smoking and can even increase tobacco product use.</a:t>
            </a:r>
            <a:endParaRPr dirty="0"/>
          </a:p>
          <a:p>
            <a:pPr marL="457200" lvl="0" indent="-298450" algn="l" rtl="0">
              <a:spcBef>
                <a:spcPts val="0"/>
              </a:spcBef>
              <a:spcAft>
                <a:spcPts val="0"/>
              </a:spcAft>
              <a:buSzPts val="1100"/>
              <a:buChar char="●"/>
            </a:pPr>
            <a:r>
              <a:rPr lang="en" dirty="0"/>
              <a:t>Strategies that address issues such as poverty and discrimination should be considered a public health issue and are social determinants that impact tobacco prevention and control.</a:t>
            </a:r>
          </a:p>
          <a:p>
            <a:pPr marL="158750" lvl="0" indent="0" algn="l" rtl="0">
              <a:spcBef>
                <a:spcPts val="0"/>
              </a:spcBef>
              <a:spcAft>
                <a:spcPts val="0"/>
              </a:spcAft>
              <a:buSzPts val="1100"/>
              <a:buNone/>
            </a:pPr>
            <a:r>
              <a:rPr lang="en-US" dirty="0"/>
              <a:t>Improving Tobacco-Related Health Disparities (CDC):  https://www.cdc.gov/tobacco/features/health-equity/index.html?s_cid=OSH_email_E485&amp;ACSTrackingID=DM88867&amp;ACSTrackingLabel=Health%20Equity%20%202022%20feature%20&amp;deliveryName=DM88867 </a:t>
            </a:r>
            <a:endParaRPr lang="en" dirty="0"/>
          </a:p>
          <a:p>
            <a:pPr marL="457200" lvl="0" indent="-298450" algn="l" rtl="0">
              <a:spcBef>
                <a:spcPts val="0"/>
              </a:spcBef>
              <a:spcAft>
                <a:spcPts val="0"/>
              </a:spcAft>
              <a:buSzPts val="1100"/>
              <a:buChar cha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For instance, those with mental health conditions or substance use disorders are more likely to suffer tobacco-related diseases such as cancer, lung disease, and cardiovascular disease. </a:t>
            </a:r>
          </a:p>
          <a:p>
            <a:pPr marL="158750" indent="0">
              <a:buNone/>
            </a:pPr>
            <a:endParaRPr lang="en-US" dirty="0"/>
          </a:p>
        </p:txBody>
      </p:sp>
    </p:spTree>
    <p:extLst>
      <p:ext uri="{BB962C8B-B14F-4D97-AF65-F5344CB8AC3E}">
        <p14:creationId xmlns:p14="http://schemas.microsoft.com/office/powerpoint/2010/main" val="3780927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d521de69a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d521de69a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Speaker Notes:</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This targeting increases adult smoking rates among these groups, and their negative health outcomes as a result.</a:t>
            </a:r>
            <a:endParaRPr dirty="0"/>
          </a:p>
          <a:p>
            <a:pPr marL="457200" lvl="0" indent="-298450" algn="l" rtl="0">
              <a:spcBef>
                <a:spcPts val="0"/>
              </a:spcBef>
              <a:spcAft>
                <a:spcPts val="0"/>
              </a:spcAft>
              <a:buSzPts val="1100"/>
              <a:buChar char="●"/>
            </a:pPr>
            <a:r>
              <a:rPr lang="en" dirty="0"/>
              <a:t>Callout (if needed) certain populations and compare it to WI adult average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2020 BRFSS</a:t>
            </a:r>
            <a:endParaRPr dirty="0"/>
          </a:p>
        </p:txBody>
      </p:sp>
    </p:spTree>
    <p:extLst>
      <p:ext uri="{BB962C8B-B14F-4D97-AF65-F5344CB8AC3E}">
        <p14:creationId xmlns:p14="http://schemas.microsoft.com/office/powerpoint/2010/main" val="3978340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175be28fb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9175be28fb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9175be28fb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d521de6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d521de69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5394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91f914bbe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91f914bbe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FF"/>
                </a:highlight>
              </a:rPr>
              <a:t>Speaker Notes:</a:t>
            </a:r>
            <a:endParaRPr>
              <a:highlight>
                <a:srgbClr val="FFFFFF"/>
              </a:highlight>
            </a:endParaRPr>
          </a:p>
          <a:p>
            <a:pPr marL="457200" lvl="0" indent="0" algn="l" rtl="0">
              <a:spcBef>
                <a:spcPts val="0"/>
              </a:spcBef>
              <a:spcAft>
                <a:spcPts val="0"/>
              </a:spcAft>
              <a:buNone/>
            </a:pPr>
            <a:endParaRPr>
              <a:highlight>
                <a:srgbClr val="FFFFFF"/>
              </a:highlight>
            </a:endParaRPr>
          </a:p>
          <a:p>
            <a:pPr marL="457200" lvl="0" indent="-298450" algn="l" rtl="0">
              <a:spcBef>
                <a:spcPts val="0"/>
              </a:spcBef>
              <a:spcAft>
                <a:spcPts val="0"/>
              </a:spcAft>
              <a:buSzPts val="1100"/>
              <a:buChar char="●"/>
            </a:pPr>
            <a:r>
              <a:rPr lang="en">
                <a:highlight>
                  <a:srgbClr val="FFFFFF"/>
                </a:highlight>
              </a:rPr>
              <a:t>Menthol’s minty, cooling effect helps mask the harshness of cigarette smoke and e-cigarette aerosol, reducing airway pain and irritation. </a:t>
            </a:r>
            <a:endParaRPr>
              <a:highlight>
                <a:srgbClr val="FFFFFF"/>
              </a:highlight>
            </a:endParaRPr>
          </a:p>
          <a:p>
            <a:pPr marL="457200" lvl="0" indent="-298450" algn="l" rtl="0">
              <a:spcBef>
                <a:spcPts val="0"/>
              </a:spcBef>
              <a:spcAft>
                <a:spcPts val="0"/>
              </a:spcAft>
              <a:buSzPts val="1100"/>
              <a:buChar char="●"/>
            </a:pPr>
            <a:r>
              <a:rPr lang="en">
                <a:highlight>
                  <a:srgbClr val="FFFFFF"/>
                </a:highlight>
              </a:rPr>
              <a:t>Because of this, many people believe menthol products are less harmful. Nothing could be further from the truth.</a:t>
            </a:r>
            <a:endParaRPr sz="1000"/>
          </a:p>
        </p:txBody>
      </p:sp>
    </p:spTree>
    <p:extLst>
      <p:ext uri="{BB962C8B-B14F-4D97-AF65-F5344CB8AC3E}">
        <p14:creationId xmlns:p14="http://schemas.microsoft.com/office/powerpoint/2010/main" val="2233878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Tobacco laws and policies have been enforced in inequitable ways, often harming communities of color, people in poverty, and youth. </a:t>
            </a:r>
          </a:p>
          <a:p>
            <a:pPr marL="158750" indent="0">
              <a:buNone/>
            </a:pPr>
            <a:endParaRPr lang="en-US" dirty="0"/>
          </a:p>
          <a:p>
            <a:pPr marL="158750" indent="0">
              <a:buNone/>
            </a:pPr>
            <a:r>
              <a:rPr lang="en-US" dirty="0"/>
              <a:t>We have a common goal: preventing youth from becoming addicted to commercial tobacco and nicotine. Unfortunately, punishing youth with fines isn't effective in achieving this goal. In fact, fines can actually exacerbate the issues that lead to tobacco use in the first place. For example, low-income communities experience chronic levels of stress due to limited resources. The tobacco industry exploits this stress by advertising to youth and discounting products in low-income neighborhoods. These combined forces push people toward commercial tobacco use. Fining a young person from a low-income family puts them in further financial stress without addressing the youth’s addiction. </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3465257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d521de69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d521de69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Use this slide to add any relevant information or graphics from the WRAP results for your area.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d521de69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d521de69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20c781f53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920c781f53_2_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dirty="0">
                <a:solidFill>
                  <a:schemeClr val="dk1"/>
                </a:solidFill>
              </a:rPr>
              <a:t>Speaker Notes:</a:t>
            </a:r>
            <a:br>
              <a:rPr lang="en" dirty="0">
                <a:solidFill>
                  <a:schemeClr val="dk1"/>
                </a:solidFill>
              </a:rPr>
            </a:b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As conventional cigarette use is declining, e-cigarette use is rising.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Why is this a problem?</a:t>
            </a:r>
            <a:endParaRPr dirty="0">
              <a:solidFill>
                <a:schemeClr val="dk1"/>
              </a:solidFill>
              <a:highlight>
                <a:srgbClr val="FFFFFF"/>
              </a:highlight>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highlight>
                  <a:srgbClr val="FFFFFF"/>
                </a:highlight>
              </a:rPr>
              <a:t>Most e-cigarettes contain nicotine, which is highly addictive.</a:t>
            </a:r>
            <a:endParaRPr dirty="0">
              <a:solidFill>
                <a:schemeClr val="dk1"/>
              </a:solidFill>
              <a:highlight>
                <a:srgbClr val="FFFFFF"/>
              </a:highlight>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highlight>
                  <a:srgbClr val="FFFFFF"/>
                </a:highlight>
              </a:rPr>
              <a:t>Can harm brain development</a:t>
            </a:r>
            <a:endParaRPr dirty="0"/>
          </a:p>
          <a:p>
            <a:pPr marL="0" lvl="0" indent="0" algn="l" rtl="0">
              <a:spcBef>
                <a:spcPts val="1200"/>
              </a:spcBef>
              <a:spcAft>
                <a:spcPts val="0"/>
              </a:spcAft>
              <a:buNone/>
            </a:pPr>
            <a:endParaRPr lang="en-US" dirty="0"/>
          </a:p>
          <a:p>
            <a:pPr marL="0" lvl="0" indent="0" algn="l" rtl="0">
              <a:spcBef>
                <a:spcPts val="1200"/>
              </a:spcBef>
              <a:spcAft>
                <a:spcPts val="0"/>
              </a:spcAft>
              <a:buNone/>
            </a:pPr>
            <a:r>
              <a:rPr lang="en-US" i="1" dirty="0"/>
              <a:t>(Note: 2022 YTS will be coming soon)</a:t>
            </a:r>
            <a:endParaRPr i="1" dirty="0"/>
          </a:p>
        </p:txBody>
      </p:sp>
      <p:sp>
        <p:nvSpPr>
          <p:cNvPr id="190" name="Google Shape;190;g920c781f53_2_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 </a:t>
            </a:r>
            <a:endParaRPr/>
          </a:p>
          <a:p>
            <a:pPr marL="0" lvl="0" indent="0" algn="l" rtl="0">
              <a:spcBef>
                <a:spcPts val="0"/>
              </a:spcBef>
              <a:spcAft>
                <a:spcPts val="0"/>
              </a:spcAft>
              <a:buNone/>
            </a:pPr>
            <a:endParaRPr sz="1200">
              <a:solidFill>
                <a:srgbClr val="365F91"/>
              </a:solidFill>
              <a:latin typeface="Courier New"/>
              <a:ea typeface="Courier New"/>
              <a:cs typeface="Courier New"/>
              <a:sym typeface="Courier New"/>
            </a:endParaRPr>
          </a:p>
          <a:p>
            <a:pPr marL="457200" lvl="0" indent="-298450" algn="l" rtl="0">
              <a:spcBef>
                <a:spcPts val="0"/>
              </a:spcBef>
              <a:spcAft>
                <a:spcPts val="0"/>
              </a:spcAft>
              <a:buSzPts val="1100"/>
              <a:buChar char="●"/>
            </a:pPr>
            <a:r>
              <a:rPr lang="en"/>
              <a:t>The Wisconsin TPCP recognizes that traditional and commercial tobacco are different in the way they are planted, grown, harvested, prepared, and used.</a:t>
            </a:r>
            <a:endParaRPr/>
          </a:p>
          <a:p>
            <a:pPr marL="457200" lvl="0" indent="-298450" algn="l" rtl="0">
              <a:lnSpc>
                <a:spcPct val="115000"/>
              </a:lnSpc>
              <a:spcBef>
                <a:spcPts val="0"/>
              </a:spcBef>
              <a:spcAft>
                <a:spcPts val="0"/>
              </a:spcAft>
              <a:buSzPts val="1100"/>
              <a:buChar char="●"/>
            </a:pPr>
            <a:r>
              <a:rPr lang="en"/>
              <a:t>Traditional tobacco is and has been used in sacred ways by American Indians for centuries.</a:t>
            </a:r>
            <a:endParaRPr/>
          </a:p>
          <a:p>
            <a:pPr marL="457200" lvl="0" indent="-298450" algn="l" rtl="0">
              <a:lnSpc>
                <a:spcPct val="115000"/>
              </a:lnSpc>
              <a:spcBef>
                <a:spcPts val="0"/>
              </a:spcBef>
              <a:spcAft>
                <a:spcPts val="0"/>
              </a:spcAft>
              <a:buSzPts val="1100"/>
              <a:buChar char="●"/>
            </a:pPr>
            <a:r>
              <a:rPr lang="en"/>
              <a:t>Commercial tobacco is manufactured by companies for recreational and habitual use in cigarettes, smokeless tobacco, pipe tobacco, cigars, hookahs, and other products. Commercial tobacco is mass produced and sold for profit.</a:t>
            </a:r>
            <a:endParaRPr/>
          </a:p>
          <a:p>
            <a:pPr marL="457200" lvl="0" indent="-298450" algn="l" rtl="0">
              <a:lnSpc>
                <a:spcPct val="115000"/>
              </a:lnSpc>
              <a:spcBef>
                <a:spcPts val="0"/>
              </a:spcBef>
              <a:spcAft>
                <a:spcPts val="0"/>
              </a:spcAft>
              <a:buSzPts val="1100"/>
              <a:buChar char="●"/>
            </a:pPr>
            <a:r>
              <a:rPr lang="en"/>
              <a:t>The term tobacco used in this presentation refers to commercial tobacco products. It does not seek to impinge upon sacred use of traditional tobacco in American Indian communities.</a:t>
            </a:r>
            <a:endParaRPr/>
          </a:p>
          <a:p>
            <a:pPr marL="0" lvl="0" indent="0" algn="l" rtl="0">
              <a:spcBef>
                <a:spcPts val="12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50621a07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50621a07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Speaker Notes: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Wisconsin Department of Health Services “Tobacco is Changing” campaign, focuses on educating parents about candy flavored tobacco products, including e-cigarettes, that are tempting kids into tobacco addiction. </a:t>
            </a:r>
            <a:endParaRPr>
              <a:solidFill>
                <a:schemeClr val="dk1"/>
              </a:solidFill>
            </a:endParaRPr>
          </a:p>
          <a:p>
            <a:pPr marL="457200" lvl="0" indent="-298450" algn="l" rtl="0">
              <a:lnSpc>
                <a:spcPct val="115000"/>
              </a:lnSpc>
              <a:spcBef>
                <a:spcPts val="0"/>
              </a:spcBef>
              <a:spcAft>
                <a:spcPts val="0"/>
              </a:spcAft>
              <a:buSzPts val="1100"/>
              <a:buChar char="●"/>
            </a:pPr>
            <a:r>
              <a:rPr lang="en">
                <a:solidFill>
                  <a:schemeClr val="dk1"/>
                </a:solidFill>
              </a:rPr>
              <a:t>Parents can learn more at</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chemeClr val="hlink"/>
                </a:solidFill>
                <a:hlinkClick r:id="rId3"/>
              </a:rPr>
              <a:t>www.TobaccoisChanging.com</a:t>
            </a:r>
            <a:r>
              <a:rPr lang="en">
                <a:solidFill>
                  <a:schemeClr val="dk1"/>
                </a:solidFill>
              </a:rPr>
              <a:t>, where they can view the different types of tobacco products, read about issues like flavoring, packaging, and menthol, get tips for talking to their kids, and even get connected with their local tobacco prevention and control coalition. In addition, the campaign and website include short videos that are meant to be shared on social media. Let’s take a look at one of those videos now.</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1f914bbe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1f914bbe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Speaker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lnSpc>
                <a:spcPct val="115000"/>
              </a:lnSpc>
              <a:spcBef>
                <a:spcPts val="0"/>
              </a:spcBef>
              <a:spcAft>
                <a:spcPts val="0"/>
              </a:spcAft>
              <a:buSzPts val="1100"/>
              <a:buChar char="●"/>
            </a:pPr>
            <a:r>
              <a:rPr lang="en" dirty="0">
                <a:highlight>
                  <a:srgbClr val="FFFFFF"/>
                </a:highlight>
              </a:rPr>
              <a:t>Flavored cigarettes were banned in the U.S. in 2009, in part because of their popularity with kids. Because the new law only applied to cigarettes, flavored tobacco quickly took on new shapes and styles. Now a tide of next generation tobacco products in sweet, candy, and fruit flavors have made their way onto store shelves.</a:t>
            </a:r>
            <a:endParaRPr dirty="0">
              <a:highlight>
                <a:srgbClr val="FFFFFF"/>
              </a:highlight>
            </a:endParaRPr>
          </a:p>
          <a:p>
            <a:pPr marL="457200" lvl="0" indent="-298450" algn="l" rtl="0">
              <a:lnSpc>
                <a:spcPct val="115000"/>
              </a:lnSpc>
              <a:spcBef>
                <a:spcPts val="0"/>
              </a:spcBef>
              <a:spcAft>
                <a:spcPts val="0"/>
              </a:spcAft>
              <a:buSzPts val="1100"/>
              <a:buChar char="●"/>
            </a:pPr>
            <a:r>
              <a:rPr lang="en" dirty="0">
                <a:highlight>
                  <a:srgbClr val="FFFFFF"/>
                </a:highlight>
              </a:rPr>
              <a:t>Today, you can find the same flavorings used to make popular candies and treats in cigars, e-cigarettes, and smokeless tobacco products. One trendy new e-cigarette is even sold with a multi-pack of sweet flavors. The options seem endless and include flavors like cherry, grape, cotton candy, sour apple, fruit medley, root beer float, and gummy bear. But such flavors aren't really surprising once you realize most tobacco users start before they turn 18.</a:t>
            </a:r>
            <a:endParaRPr dirty="0">
              <a:highlight>
                <a:srgbClr val="FFFFFF"/>
              </a:highlight>
            </a:endParaRPr>
          </a:p>
          <a:p>
            <a:pPr marL="457200" lvl="0" indent="-298450" algn="l" rtl="0">
              <a:lnSpc>
                <a:spcPct val="115000"/>
              </a:lnSpc>
              <a:spcBef>
                <a:spcPts val="0"/>
              </a:spcBef>
              <a:spcAft>
                <a:spcPts val="0"/>
              </a:spcAft>
              <a:buSzPts val="1100"/>
              <a:buChar char="●"/>
            </a:pPr>
            <a:r>
              <a:rPr lang="en" dirty="0">
                <a:highlight>
                  <a:srgbClr val="FFFFFF"/>
                </a:highlight>
              </a:rPr>
              <a:t>How much do sweet flavors matter to young people? A lot. In Wisconsin, 89% of high schoolers say they wouldn't try an e-cigarette—the most popular tobacco product among youth today—if it wasn't flavored.</a:t>
            </a:r>
          </a:p>
          <a:p>
            <a:pPr marL="457200" lvl="0" indent="-298450" algn="l" rtl="0">
              <a:lnSpc>
                <a:spcPct val="115000"/>
              </a:lnSpc>
              <a:spcBef>
                <a:spcPts val="0"/>
              </a:spcBef>
              <a:spcAft>
                <a:spcPts val="0"/>
              </a:spcAft>
              <a:buSzPts val="1100"/>
              <a:buChar char="●"/>
            </a:pPr>
            <a:endParaRPr lang="en" dirty="0">
              <a:highlight>
                <a:srgbClr val="FFFFFF"/>
              </a:highlight>
            </a:endParaRPr>
          </a:p>
          <a:p>
            <a:pPr marL="158750" lvl="0" indent="0" algn="l" rtl="0">
              <a:lnSpc>
                <a:spcPct val="115000"/>
              </a:lnSpc>
              <a:spcBef>
                <a:spcPts val="0"/>
              </a:spcBef>
              <a:spcAft>
                <a:spcPts val="0"/>
              </a:spcAft>
              <a:buSzPts val="1100"/>
              <a:buNone/>
            </a:pPr>
            <a:r>
              <a:rPr lang="en" i="1" dirty="0">
                <a:highlight>
                  <a:srgbClr val="FFFFFF"/>
                </a:highlight>
              </a:rPr>
              <a:t>Source: </a:t>
            </a:r>
            <a:r>
              <a:rPr lang="en-US" i="1" dirty="0">
                <a:highlight>
                  <a:srgbClr val="FFFFFF"/>
                </a:highlight>
              </a:rPr>
              <a:t>2018 YTS</a:t>
            </a:r>
            <a:endParaRPr i="1" dirty="0">
              <a:highlight>
                <a:srgbClr val="FFFFFF"/>
              </a:highlight>
            </a:endParaRPr>
          </a:p>
          <a:p>
            <a:pPr marL="0" lvl="0" indent="0" algn="l" rtl="0">
              <a:spcBef>
                <a:spcPts val="14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Little cigars are often kept in front of the counter near chips and candy and are sold as singles for less than a dollar in Wisconsin’s rural and urban counties. </a:t>
            </a:r>
          </a:p>
          <a:p>
            <a:pPr marL="457200" indent="-298450"/>
            <a:r>
              <a:rPr lang="en-US" dirty="0"/>
              <a:t>These products also come in a variety of fruit and candy flavors.</a:t>
            </a:r>
          </a:p>
          <a:p>
            <a:pPr marL="158750" indent="0">
              <a:buNone/>
            </a:pPr>
            <a:endParaRPr lang="en-US" dirty="0"/>
          </a:p>
        </p:txBody>
      </p:sp>
    </p:spTree>
    <p:extLst>
      <p:ext uri="{BB962C8B-B14F-4D97-AF65-F5344CB8AC3E}">
        <p14:creationId xmlns:p14="http://schemas.microsoft.com/office/powerpoint/2010/main" val="393034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20c781f53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920c781f53_1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Speaker Notes: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Tell the story about the work you’ve done with school districts. What have you heard from leadership? What are they struggling with? What initiatives have you helped implement? </a:t>
            </a:r>
            <a:endParaRPr/>
          </a:p>
        </p:txBody>
      </p:sp>
      <p:sp>
        <p:nvSpPr>
          <p:cNvPr id="200" name="Google Shape;200;g920c781f53_1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50a002cb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950a002cb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Speaker Notes:</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With the dramatic increase of e-cigarette use over the last few years, we wanted to see if you can identify these new products addicting youth</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Recently, tobacco products are designed to mimic other youth items, increasing their appeal and making them easy to camouflage from parents/guardians.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Coordinator note: keep up to date on ENDS market and current trends and update as needed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Explain what you have heard from school leadership, resource officers, and community members for what’s trending.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Explain how these pose a challenge due to the loophole in the federal flavor restriction (products like JUUL aren’t allowed to be flavored because they are cartridge based, but these products either use e-liquid or are disposable, exempting them from the ban).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1600"/>
              </a:spcAft>
              <a:buNone/>
            </a:pPr>
            <a:r>
              <a:rPr lang="en" u="sng">
                <a:solidFill>
                  <a:srgbClr val="0097A7"/>
                </a:solidFill>
                <a:hlinkClick r:id="rId3">
                  <a:extLst>
                    <a:ext uri="{A12FA001-AC4F-418D-AE19-62706E023703}">
                      <ahyp:hlinkClr xmlns:ahyp="http://schemas.microsoft.com/office/drawing/2018/hyperlinkcolor" val="tx"/>
                    </a:ext>
                  </a:extLst>
                </a:hlinkClick>
              </a:rPr>
              <a:t>Vaping Lingo Dictionary</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950a002cbd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950a002cbd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Speaker Notes:</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Recently, tobacco products are designed to mimic other youth items, increasing their appeal and making them easy to camouflage from parents/guardians.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Products shown are</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JUUL pod</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STIG</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Sourin Drop</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JUUL Device</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Multiple vape pens/devices</a:t>
            </a:r>
            <a:endParaRPr>
              <a:solidFill>
                <a:schemeClr val="dk1"/>
              </a:solidFill>
            </a:endParaRPr>
          </a:p>
          <a:p>
            <a:pPr marL="457200" lvl="0" indent="-298450" algn="l" rtl="0">
              <a:spcBef>
                <a:spcPts val="0"/>
              </a:spcBef>
              <a:spcAft>
                <a:spcPts val="0"/>
              </a:spcAft>
              <a:buSzPts val="1100"/>
              <a:buChar char="●"/>
            </a:pPr>
            <a:r>
              <a:rPr lang="en">
                <a:solidFill>
                  <a:schemeClr val="dk1"/>
                </a:solidFill>
              </a:rPr>
              <a:t>Additional interactive activity (after covid and in person meetings resume). FACT has provided the </a:t>
            </a:r>
            <a:r>
              <a:rPr lang="en" u="sng">
                <a:solidFill>
                  <a:schemeClr val="hlink"/>
                </a:solidFill>
                <a:hlinkClick r:id="rId3"/>
              </a:rPr>
              <a:t>Spot The Not activity to be printed and used</a:t>
            </a:r>
            <a:r>
              <a:rPr lang="en">
                <a:solidFill>
                  <a:schemeClr val="dk1"/>
                </a:solidFill>
              </a:rPr>
              <a:t>. Consider using FACT members to present this topic</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20c781f5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920c781f53_2_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Speaker Notes: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In discussing latest trends, it’s important to first know about the components of the latest and most popular products among youth. Most products made today contain similar components and that is a battery, atomizer, the e-liquid, a cartridge, and the aerosol. </a:t>
            </a:r>
            <a:endParaRPr/>
          </a:p>
          <a:p>
            <a:pPr marL="457200" lvl="0" indent="-298450" algn="l" rtl="0">
              <a:spcBef>
                <a:spcPts val="0"/>
              </a:spcBef>
              <a:spcAft>
                <a:spcPts val="0"/>
              </a:spcAft>
              <a:buSzPts val="1100"/>
              <a:buChar char="●"/>
            </a:pPr>
            <a:r>
              <a:rPr lang="en"/>
              <a:t>Show the products if you have them available: </a:t>
            </a:r>
            <a:endParaRPr/>
          </a:p>
          <a:p>
            <a:pPr marL="914400" lvl="1" indent="-298450" algn="l" rtl="0">
              <a:spcBef>
                <a:spcPts val="0"/>
              </a:spcBef>
              <a:spcAft>
                <a:spcPts val="0"/>
              </a:spcAft>
              <a:buSzPts val="1100"/>
              <a:buChar char="○"/>
            </a:pPr>
            <a:r>
              <a:rPr lang="en"/>
              <a:t>Battery </a:t>
            </a:r>
            <a:endParaRPr/>
          </a:p>
          <a:p>
            <a:pPr marL="914400" lvl="1" indent="-298450" algn="l" rtl="0">
              <a:spcBef>
                <a:spcPts val="0"/>
              </a:spcBef>
              <a:spcAft>
                <a:spcPts val="0"/>
              </a:spcAft>
              <a:buSzPts val="1100"/>
              <a:buChar char="○"/>
            </a:pPr>
            <a:r>
              <a:rPr lang="en"/>
              <a:t>Atomizer</a:t>
            </a:r>
            <a:endParaRPr/>
          </a:p>
          <a:p>
            <a:pPr marL="914400" lvl="1" indent="-298450" algn="l" rtl="0">
              <a:spcBef>
                <a:spcPts val="0"/>
              </a:spcBef>
              <a:spcAft>
                <a:spcPts val="0"/>
              </a:spcAft>
              <a:buSzPts val="1100"/>
              <a:buChar char="○"/>
            </a:pPr>
            <a:r>
              <a:rPr lang="en"/>
              <a:t>E-liquid – this is for refillable products only</a:t>
            </a:r>
            <a:endParaRPr/>
          </a:p>
          <a:p>
            <a:pPr marL="914400" lvl="1" indent="-298450" algn="l" rtl="0">
              <a:spcBef>
                <a:spcPts val="0"/>
              </a:spcBef>
              <a:spcAft>
                <a:spcPts val="0"/>
              </a:spcAft>
              <a:buSzPts val="1100"/>
              <a:buChar char="○"/>
            </a:pPr>
            <a:r>
              <a:rPr lang="en"/>
              <a:t>Cartridge – this Is for cartridge based products only</a:t>
            </a:r>
            <a:endParaRPr/>
          </a:p>
          <a:p>
            <a:pPr marL="914400" lvl="1" indent="-298450" algn="l" rtl="0">
              <a:spcBef>
                <a:spcPts val="0"/>
              </a:spcBef>
              <a:spcAft>
                <a:spcPts val="0"/>
              </a:spcAft>
              <a:buSzPts val="1100"/>
              <a:buChar char="○"/>
            </a:pPr>
            <a:r>
              <a:rPr lang="en"/>
              <a:t>Aerosol – this is what’s inhaled and released into the air </a:t>
            </a:r>
            <a:endParaRPr/>
          </a:p>
          <a:p>
            <a:pPr marL="0" lvl="0" indent="0" algn="l" rtl="0">
              <a:spcBef>
                <a:spcPts val="0"/>
              </a:spcBef>
              <a:spcAft>
                <a:spcPts val="0"/>
              </a:spcAft>
              <a:buNone/>
            </a:pPr>
            <a:endParaRPr/>
          </a:p>
        </p:txBody>
      </p:sp>
      <p:sp>
        <p:nvSpPr>
          <p:cNvPr id="224" name="Google Shape;224;g920c781f53_2_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20c781f53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920c781f53_2_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Speaker Notes:</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As you can see by these images, products are different. But how the tobacco industry gets people addicted has remained the same.</a:t>
            </a:r>
            <a:endParaRPr dirty="0"/>
          </a:p>
          <a:p>
            <a:pPr marL="457200" lvl="0" indent="-298450" algn="l" rtl="0">
              <a:spcBef>
                <a:spcPts val="0"/>
              </a:spcBef>
              <a:spcAft>
                <a:spcPts val="0"/>
              </a:spcAft>
              <a:buSzPts val="1100"/>
              <a:buChar char="●"/>
            </a:pPr>
            <a:r>
              <a:rPr lang="en" dirty="0"/>
              <a:t>We know that tobacco is still the #1 cause of preventable death and disease in the United States. What’s at the root of that? Nicotine addiction.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Source: https://choices.scholastic.com/pages/news/what-juul-is-hiding.html</a:t>
            </a:r>
            <a:endParaRPr dirty="0"/>
          </a:p>
        </p:txBody>
      </p:sp>
      <p:sp>
        <p:nvSpPr>
          <p:cNvPr id="231" name="Google Shape;231;g920c781f53_2_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2689952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d521de69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d521de69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91f914bbe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91f914bbe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Speaker Notes: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Data shows that youth who use any non-cigarette tobacco product, like e-cigarettes, are more likely to start smoking cigarettes, resulting in the potential to reverse public health gains in combating smoking.</a:t>
            </a:r>
          </a:p>
          <a:p>
            <a:pPr marL="457200" lvl="0" indent="-298450" algn="l" rtl="0">
              <a:spcBef>
                <a:spcPts val="0"/>
              </a:spcBef>
              <a:spcAft>
                <a:spcPts val="0"/>
              </a:spcAft>
              <a:buSzPts val="1100"/>
              <a:buChar char="●"/>
            </a:pPr>
            <a:r>
              <a:rPr lang="en" dirty="0"/>
              <a:t>Possible reasons why:</a:t>
            </a:r>
          </a:p>
          <a:p>
            <a:pPr marL="914400" lvl="1" indent="-298450" algn="l" rtl="0">
              <a:spcBef>
                <a:spcPts val="0"/>
              </a:spcBef>
              <a:spcAft>
                <a:spcPts val="0"/>
              </a:spcAft>
              <a:buSzPts val="1100"/>
              <a:buChar char="●"/>
            </a:pPr>
            <a:r>
              <a:rPr lang="en-US" dirty="0"/>
              <a:t>E-cigarettes might induce nicotine dependence</a:t>
            </a:r>
          </a:p>
          <a:p>
            <a:pPr marL="914400" lvl="1" indent="-298450" algn="l" rtl="0">
              <a:spcBef>
                <a:spcPts val="0"/>
              </a:spcBef>
              <a:spcAft>
                <a:spcPts val="0"/>
              </a:spcAft>
              <a:buSzPts val="1100"/>
              <a:buChar char="●"/>
            </a:pPr>
            <a:r>
              <a:rPr lang="en-US" dirty="0"/>
              <a:t>Some may find conventional cigarettes to be more convenient and effective in satisfying nicotine cravings</a:t>
            </a:r>
          </a:p>
          <a:p>
            <a:pPr marL="914400" lvl="1" indent="-298450" algn="l" rtl="0">
              <a:spcBef>
                <a:spcPts val="0"/>
              </a:spcBef>
              <a:spcAft>
                <a:spcPts val="0"/>
              </a:spcAft>
              <a:buSzPts val="1100"/>
              <a:buChar char="●"/>
            </a:pPr>
            <a:r>
              <a:rPr lang="en-US" dirty="0"/>
              <a:t>Changing perceptions of cigarette smoking harms and risks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 u="sng" dirty="0">
                <a:solidFill>
                  <a:schemeClr val="hlink"/>
                </a:solidFill>
                <a:hlinkClick r:id="rId3"/>
              </a:rPr>
              <a:t>JAMA Pediatrics</a:t>
            </a:r>
            <a:endParaRPr lang="en" u="sng" dirty="0">
              <a:solidFill>
                <a:schemeClr val="hlink"/>
              </a:solidFill>
            </a:endParaRPr>
          </a:p>
          <a:p>
            <a:pPr marL="0" lvl="0" indent="0" algn="l" rtl="0">
              <a:spcBef>
                <a:spcPts val="0"/>
              </a:spcBef>
              <a:spcAft>
                <a:spcPts val="0"/>
              </a:spcAft>
              <a:buNone/>
            </a:pPr>
            <a:r>
              <a:rPr lang="en-US" dirty="0"/>
              <a:t>https://jamanetwork.com/journals/jamapediatrics/fullarticle/2666219</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d521de69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d521de69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Speaker Notes: </a:t>
            </a:r>
            <a:endParaRPr/>
          </a:p>
          <a:p>
            <a:pPr marL="0" lvl="0" indent="0" algn="l" rtl="0">
              <a:spcBef>
                <a:spcPts val="0"/>
              </a:spcBef>
              <a:spcAft>
                <a:spcPts val="0"/>
              </a:spcAft>
              <a:buNone/>
            </a:pPr>
            <a:endParaRPr/>
          </a:p>
          <a:p>
            <a:pPr marL="0" lvl="0" indent="0" algn="l" rtl="0">
              <a:spcBef>
                <a:spcPts val="0"/>
              </a:spcBef>
              <a:spcAft>
                <a:spcPts val="0"/>
              </a:spcAft>
              <a:buNone/>
            </a:pPr>
            <a:r>
              <a:rPr lang="en"/>
              <a:t>Overall takeaways for this section:</a:t>
            </a:r>
            <a:endParaRPr/>
          </a:p>
          <a:p>
            <a:pPr marL="457200" lvl="0" indent="-298450" algn="l" rtl="0">
              <a:spcBef>
                <a:spcPts val="0"/>
              </a:spcBef>
              <a:spcAft>
                <a:spcPts val="0"/>
              </a:spcAft>
              <a:buSzPts val="1100"/>
              <a:buChar char="●"/>
            </a:pPr>
            <a:r>
              <a:rPr lang="en"/>
              <a:t>Basic understanding of your alliance.</a:t>
            </a:r>
            <a:endParaRPr/>
          </a:p>
          <a:p>
            <a:pPr marL="0" lvl="0" indent="0" algn="l" rtl="0">
              <a:spcBef>
                <a:spcPts val="0"/>
              </a:spcBef>
              <a:spcAft>
                <a:spcPts val="0"/>
              </a:spcAft>
              <a:buNone/>
            </a:pPr>
            <a:endParaRPr/>
          </a:p>
          <a:p>
            <a:pPr marL="0" lvl="0" indent="0" algn="l" rtl="0">
              <a:spcBef>
                <a:spcPts val="0"/>
              </a:spcBef>
              <a:spcAft>
                <a:spcPts val="0"/>
              </a:spcAft>
              <a:buNone/>
            </a:pPr>
            <a:r>
              <a:rPr lang="en"/>
              <a:t>Ideas:</a:t>
            </a:r>
            <a:endParaRPr/>
          </a:p>
          <a:p>
            <a:pPr marL="457200" lvl="0" indent="-298450" algn="l" rtl="0">
              <a:spcBef>
                <a:spcPts val="0"/>
              </a:spcBef>
              <a:spcAft>
                <a:spcPts val="0"/>
              </a:spcAft>
              <a:buSzPts val="1100"/>
              <a:buChar char="●"/>
            </a:pPr>
            <a:r>
              <a:rPr lang="en"/>
              <a:t>Add your logo to this slide</a:t>
            </a:r>
            <a:endParaRPr/>
          </a:p>
          <a:p>
            <a:pPr marL="457200" lvl="0" indent="-298450" algn="l" rtl="0">
              <a:spcBef>
                <a:spcPts val="0"/>
              </a:spcBef>
              <a:spcAft>
                <a:spcPts val="0"/>
              </a:spcAft>
              <a:buSzPts val="1100"/>
              <a:buChar char="●"/>
            </a:pPr>
            <a:r>
              <a:rPr lang="en"/>
              <a:t>Add slides with bullet points highlighting your coverage area, information about your alliance and populations of focus, etc.</a:t>
            </a:r>
            <a:endParaRPr/>
          </a:p>
          <a:p>
            <a:pPr marL="457200" lvl="0" indent="-298450" algn="l" rtl="0">
              <a:spcBef>
                <a:spcPts val="0"/>
              </a:spcBef>
              <a:spcAft>
                <a:spcPts val="0"/>
              </a:spcAft>
              <a:buSzPts val="1100"/>
              <a:buChar char="●"/>
            </a:pPr>
            <a:r>
              <a:rPr lang="en"/>
              <a:t>Include pictures</a:t>
            </a:r>
            <a:endParaRPr/>
          </a:p>
          <a:p>
            <a:pPr marL="457200" lvl="0" indent="-298450" algn="l" rtl="0">
              <a:spcBef>
                <a:spcPts val="0"/>
              </a:spcBef>
              <a:spcAft>
                <a:spcPts val="0"/>
              </a:spcAft>
              <a:buSzPts val="1100"/>
              <a:buChar char="●"/>
            </a:pPr>
            <a:r>
              <a:rPr lang="en"/>
              <a:t>Keep it a little basic to leave room for more in-depth information at the end in the section about local efforts to address tobacco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1f914bbe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1f914bbe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7669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1f914bbe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1f914bbe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The addictive nicotine found in flavored tobacco products and e-cigarettes harms brain development in adolescents, which may affect memory and attention.</a:t>
            </a:r>
            <a:endParaRPr/>
          </a:p>
          <a:p>
            <a:pPr marL="457200" lvl="0" indent="-298450" algn="l" rtl="0">
              <a:spcBef>
                <a:spcPts val="0"/>
              </a:spcBef>
              <a:spcAft>
                <a:spcPts val="0"/>
              </a:spcAft>
              <a:buSzPts val="1100"/>
              <a:buChar char="●"/>
            </a:pPr>
            <a:r>
              <a:rPr lang="en"/>
              <a:t>Can also prime the adolescent brain for addiction to other tobacco products and drugs.</a:t>
            </a:r>
            <a:endParaRPr/>
          </a:p>
          <a:p>
            <a:pPr marL="457200" lvl="0" indent="-298450" algn="l" rtl="0">
              <a:spcBef>
                <a:spcPts val="0"/>
              </a:spcBef>
              <a:spcAft>
                <a:spcPts val="0"/>
              </a:spcAft>
              <a:buSzPts val="1100"/>
              <a:buChar char="●"/>
            </a:pPr>
            <a:r>
              <a:rPr lang="en"/>
              <a:t>Chemicals found in e-cigarettes can cause irreparable lung disease.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1f914bbe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91f914bbe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E-cigarette aerosol can contain harmful chemicals.</a:t>
            </a:r>
            <a:endParaRPr/>
          </a:p>
          <a:p>
            <a:pPr marL="457200" lvl="0" indent="-298450" algn="l" rtl="0">
              <a:spcBef>
                <a:spcPts val="0"/>
              </a:spcBef>
              <a:spcAft>
                <a:spcPts val="0"/>
              </a:spcAft>
              <a:buSzPts val="1100"/>
              <a:buChar char="●"/>
            </a:pPr>
            <a:r>
              <a:rPr lang="en"/>
              <a:t>E-cigarettes can undermine clean indoor air policies.  If exempt from clean indoor air policies, the ‘smoky look’ creates confusion with enforcement.</a:t>
            </a:r>
            <a:endParaRPr/>
          </a:p>
          <a:p>
            <a:pPr marL="457200" lvl="0" indent="-298450" algn="l" rtl="0">
              <a:spcBef>
                <a:spcPts val="0"/>
              </a:spcBef>
              <a:spcAft>
                <a:spcPts val="0"/>
              </a:spcAft>
              <a:buSzPts val="1100"/>
              <a:buChar char="●"/>
            </a:pPr>
            <a:r>
              <a:rPr lang="en"/>
              <a:t>Instead of comparing the aerosol from e-cigarettes to secondhand smoke, we should be comparing it to clean air.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8d521de69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8d521de69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Add slides here to provide some information on what your alliance is doing to address tobacco issues in your area. Again, think about what will be most important / interesting / relevant to your audience.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91f914bbe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91f914bbe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Link the alliance work to these efforts. For example, our alliance works with statewide agencies like First Breath and the Quit Line to help people quit, Our alliance works closely with schools and retailers to keep youth from starting to use tobacco.</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175be28fb_4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9175be28fb_4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Share work your alliance/coalition has done to protect people from the dangers of secondhand smoke by adding e-cigarettes to municipal ordinances, multi-unit housing, First Breath etc. </a:t>
            </a:r>
            <a:endParaRPr/>
          </a:p>
          <a:p>
            <a:pPr marL="457200" lvl="0" indent="-298450" algn="l" rtl="0">
              <a:spcBef>
                <a:spcPts val="0"/>
              </a:spcBef>
              <a:spcAft>
                <a:spcPts val="0"/>
              </a:spcAft>
              <a:buSzPts val="1100"/>
              <a:buChar char="●"/>
            </a:pPr>
            <a:r>
              <a:rPr lang="en"/>
              <a:t>This is your opportunity to add stories to bring the issue close to home and showcase the work being done by the alliance/coalition.</a:t>
            </a:r>
            <a:endParaRPr/>
          </a:p>
        </p:txBody>
      </p:sp>
      <p:sp>
        <p:nvSpPr>
          <p:cNvPr id="282" name="Google Shape;282;g9175be28fb_4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08e4cf95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908e4cf9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Share anything else that’s been done locally related to local tobacco prevention efforts</a:t>
            </a:r>
            <a:endParaRPr/>
          </a:p>
          <a:p>
            <a:pPr marL="457200" lvl="0" indent="-298450" algn="l" rtl="0">
              <a:spcBef>
                <a:spcPts val="0"/>
              </a:spcBef>
              <a:spcAft>
                <a:spcPts val="0"/>
              </a:spcAft>
              <a:buSzPts val="1100"/>
              <a:buChar char="●"/>
            </a:pPr>
            <a:r>
              <a:rPr lang="en"/>
              <a:t>What’s been accomplished? </a:t>
            </a:r>
            <a:endParaRPr/>
          </a:p>
          <a:p>
            <a:pPr marL="457200" lvl="0" indent="-298450" algn="l" rtl="0">
              <a:spcBef>
                <a:spcPts val="0"/>
              </a:spcBef>
              <a:spcAft>
                <a:spcPts val="0"/>
              </a:spcAft>
              <a:buSzPts val="1100"/>
              <a:buChar char="●"/>
            </a:pPr>
            <a:r>
              <a:rPr lang="en"/>
              <a:t>Where are we headed? </a:t>
            </a:r>
            <a:endParaRPr/>
          </a:p>
          <a:p>
            <a:pPr marL="457200" lvl="0" indent="-298450" algn="l" rtl="0">
              <a:spcBef>
                <a:spcPts val="0"/>
              </a:spcBef>
              <a:spcAft>
                <a:spcPts val="0"/>
              </a:spcAft>
              <a:buSzPts val="1100"/>
              <a:buChar char="●"/>
            </a:pPr>
            <a:r>
              <a:rPr lang="en"/>
              <a:t>How to get involved.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Supporting document:</a:t>
            </a:r>
          </a:p>
          <a:p>
            <a:pPr marL="158750" indent="0">
              <a:buNone/>
            </a:pPr>
            <a:r>
              <a:rPr lang="en-US" dirty="0"/>
              <a:t>https://tobwis.org/documents/498/Tobacco_COVID_and_Racism_FINAL.pdf</a:t>
            </a:r>
          </a:p>
        </p:txBody>
      </p:sp>
    </p:spTree>
    <p:extLst>
      <p:ext uri="{BB962C8B-B14F-4D97-AF65-F5344CB8AC3E}">
        <p14:creationId xmlns:p14="http://schemas.microsoft.com/office/powerpoint/2010/main" val="501308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Source:  https://bit.ly/3ot10gf </a:t>
            </a:r>
          </a:p>
        </p:txBody>
      </p:sp>
    </p:spTree>
    <p:extLst>
      <p:ext uri="{BB962C8B-B14F-4D97-AF65-F5344CB8AC3E}">
        <p14:creationId xmlns:p14="http://schemas.microsoft.com/office/powerpoint/2010/main" val="516221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50a002cb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50a002cb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 </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Ending Slide</a:t>
            </a:r>
            <a:endParaRPr/>
          </a:p>
          <a:p>
            <a:pPr marL="457200" lvl="0" indent="-298450" algn="l" rtl="0">
              <a:spcBef>
                <a:spcPts val="0"/>
              </a:spcBef>
              <a:spcAft>
                <a:spcPts val="0"/>
              </a:spcAft>
              <a:buSzPts val="1100"/>
              <a:buChar char="●"/>
            </a:pPr>
            <a:r>
              <a:rPr lang="en"/>
              <a:t>Insert logo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1f914bbe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91f914bbe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OPTIONAL: Alliance map</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Speaker Notes: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The Tobacco Prevention and Control Program funds 16 Alliances across the state (13 TPC Alliances and 3 Catalyst Alliances). In addition, Wisconsin Wins activities are conducted in all counties except three. Due to limited resources, there are not Alliances and FACT groups in all counties of the state.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950a002cbd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950a002cbd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175be28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175be28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New research from the Journal of Adolescent Health demonstrates young people who have ever used e-cigarettes are more likely to be diagnosed with COVID-19..</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20c781f53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20c781f5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950a002cbd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950a002cbd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Speaker Notes: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Share anything that recently happened nationally that could be relevant to your audience (example: Tobacco 21 or communities around the country passing a flavor restriction)</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950a002cbd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950a002cbd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Speaker Notes: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Share results from retail assessments.</a:t>
            </a:r>
            <a:endParaRPr dirty="0"/>
          </a:p>
        </p:txBody>
      </p:sp>
    </p:spTree>
    <p:extLst>
      <p:ext uri="{BB962C8B-B14F-4D97-AF65-F5344CB8AC3E}">
        <p14:creationId xmlns:p14="http://schemas.microsoft.com/office/powerpoint/2010/main" val="3488044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d521de69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d521de69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If you’d like to discuss funding somewhere in the presentation, consider including this info from the education packet.</a:t>
            </a:r>
            <a:endParaRPr/>
          </a:p>
          <a:p>
            <a:pPr marL="457200" lvl="0" indent="-298450" algn="l" rtl="0">
              <a:spcBef>
                <a:spcPts val="0"/>
              </a:spcBef>
              <a:spcAft>
                <a:spcPts val="0"/>
              </a:spcAft>
              <a:buSzPts val="1100"/>
              <a:buChar char="●"/>
            </a:pPr>
            <a:r>
              <a:rPr lang="en"/>
              <a:t>Background information: In 2002, Wisconsin traded 25 years worth of tobacco settlement payments to partially balance a single budget.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950a002cbd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950a002cbd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Speaker Notes:</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E-cigarettes produce an aerosol (also referred to as vapor) upon each inhalation that resembles and tastes like the smoke produced by cigars and cigarettes.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While the health effects of the aerosol are unknown, initial lab tests conducted by the FDA found detectable levels of toxic cancer-causing chemicals, including an ingredient used in anti-freeze.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10 known carcinogens, heavy metals (including tin, silver, copper, and lead) and volatile organic compounds have been identified in the e-cigarette aerosol.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1f914bbe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1f914bbe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Potential resources to share, depending on audience.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d521de69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d521de69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d521de69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d521de69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 </a:t>
            </a:r>
            <a:endParaRPr/>
          </a:p>
          <a:p>
            <a:pPr marL="0" lvl="0" indent="0" algn="l" rtl="0">
              <a:spcBef>
                <a:spcPts val="0"/>
              </a:spcBef>
              <a:spcAft>
                <a:spcPts val="0"/>
              </a:spcAft>
              <a:buNone/>
            </a:pPr>
            <a:endParaRPr>
              <a:highlight>
                <a:srgbClr val="FFFFFF"/>
              </a:highlight>
            </a:endParaRPr>
          </a:p>
          <a:p>
            <a:pPr marL="457200" lvl="0" indent="-298450" algn="l" rtl="0">
              <a:spcBef>
                <a:spcPts val="0"/>
              </a:spcBef>
              <a:spcAft>
                <a:spcPts val="0"/>
              </a:spcAft>
              <a:buSzPts val="1100"/>
              <a:buChar char="●"/>
            </a:pPr>
            <a:r>
              <a:rPr lang="en">
                <a:highlight>
                  <a:srgbClr val="FFFFFF"/>
                </a:highlight>
              </a:rPr>
              <a:t>Though adult smoking has decreased in Wisconsin, tobacco is still the leading cause of preventable death in the state.</a:t>
            </a:r>
            <a:endParaRPr>
              <a:highlight>
                <a:srgbClr val="FFFFFF"/>
              </a:highlight>
            </a:endParaRPr>
          </a:p>
          <a:p>
            <a:pPr marL="457200" lvl="0" indent="-298450" algn="l" rtl="0">
              <a:spcBef>
                <a:spcPts val="0"/>
              </a:spcBef>
              <a:spcAft>
                <a:spcPts val="0"/>
              </a:spcAft>
              <a:buSzPts val="1100"/>
              <a:buChar char="●"/>
            </a:pPr>
            <a:r>
              <a:rPr lang="en">
                <a:highlight>
                  <a:srgbClr val="FFFFFF"/>
                </a:highlight>
              </a:rPr>
              <a:t>Source: </a:t>
            </a:r>
            <a:r>
              <a:rPr lang="en" u="sng">
                <a:highlight>
                  <a:srgbClr val="FFFFFF"/>
                </a:highlight>
                <a:hlinkClick r:id="rId3"/>
              </a:rPr>
              <a:t>https://www.tobaccofreekids.org/problem/toll-us/wisconsin</a:t>
            </a:r>
            <a:r>
              <a:rPr lang="en">
                <a:highlight>
                  <a:srgbClr val="FFFFFF"/>
                </a:highlight>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Wisconsin spends less than one tenth of the $57.5 million that the Centers for Disease Control and Prevention recommends on tobacco prevention and control. That’s no match for what the tobacco industry spends on marketing.</a:t>
            </a:r>
          </a:p>
          <a:p>
            <a:pPr marL="158750" indent="0">
              <a:buNone/>
            </a:pPr>
            <a:endParaRPr lang="en-US" dirty="0"/>
          </a:p>
        </p:txBody>
      </p:sp>
    </p:spTree>
    <p:extLst>
      <p:ext uri="{BB962C8B-B14F-4D97-AF65-F5344CB8AC3E}">
        <p14:creationId xmlns:p14="http://schemas.microsoft.com/office/powerpoint/2010/main" val="191834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d521de69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d521de69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Speaker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SLIDE DIRECTIONS: Pick and choose dates that are relevant to you and your audience and make your slide personalized based on the timeline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Example:</a:t>
            </a:r>
            <a:endParaRPr dirty="0"/>
          </a:p>
          <a:p>
            <a:pPr marL="0" lvl="0" indent="457200" algn="l" rtl="0">
              <a:spcBef>
                <a:spcPts val="0"/>
              </a:spcBef>
              <a:spcAft>
                <a:spcPts val="0"/>
              </a:spcAft>
              <a:buNone/>
            </a:pPr>
            <a:r>
              <a:rPr lang="en" dirty="0"/>
              <a:t>2010 - Smokefree Air Law Passes</a:t>
            </a:r>
            <a:endParaRPr dirty="0"/>
          </a:p>
          <a:p>
            <a:pPr marL="0" lvl="0" indent="457200" algn="l" rtl="0">
              <a:spcBef>
                <a:spcPts val="0"/>
              </a:spcBef>
              <a:spcAft>
                <a:spcPts val="0"/>
              </a:spcAft>
              <a:buNone/>
            </a:pPr>
            <a:r>
              <a:rPr lang="en" dirty="0"/>
              <a:t>2018 - Wausau passed smoke free parks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US" u="sng" dirty="0">
                <a:solidFill>
                  <a:schemeClr val="hlink"/>
                </a:solidFill>
              </a:rPr>
              <a:t>https://tobwis.org/resources/view/451/TPCM_timeline.pdf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904499892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904499892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Speaker Notes: </a:t>
            </a:r>
            <a:endParaRPr>
              <a:solidFill>
                <a:schemeClr val="dk1"/>
              </a:solidFill>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Use this slide to add information about tobacco issues that are specific to your local area. Consider the issues that are most likely to be of interest to your specific audience.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5" name="Google Shape;55;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56" name="Google Shape;56;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7" name="Google Shape;57;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8" name="Google Shape;58;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222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36971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a:solidFill>
                  <a:srgbClr val="000000"/>
                </a:solidFill>
              </a:defRPr>
            </a:lvl1pPr>
            <a:lvl2pPr lvl="1">
              <a:buNone/>
              <a:defRPr b="1">
                <a:solidFill>
                  <a:srgbClr val="000000"/>
                </a:solidFill>
              </a:defRPr>
            </a:lvl2pPr>
            <a:lvl3pPr lvl="2">
              <a:buNone/>
              <a:defRPr b="1">
                <a:solidFill>
                  <a:srgbClr val="000000"/>
                </a:solidFill>
              </a:defRPr>
            </a:lvl3pPr>
            <a:lvl4pPr lvl="3">
              <a:buNone/>
              <a:defRPr b="1">
                <a:solidFill>
                  <a:srgbClr val="000000"/>
                </a:solidFill>
              </a:defRPr>
            </a:lvl4pPr>
            <a:lvl5pPr lvl="4">
              <a:buNone/>
              <a:defRPr b="1">
                <a:solidFill>
                  <a:srgbClr val="000000"/>
                </a:solidFill>
              </a:defRPr>
            </a:lvl5pPr>
            <a:lvl6pPr lvl="5">
              <a:buNone/>
              <a:defRPr b="1">
                <a:solidFill>
                  <a:srgbClr val="000000"/>
                </a:solidFill>
              </a:defRPr>
            </a:lvl6pPr>
            <a:lvl7pPr lvl="6">
              <a:buNone/>
              <a:defRPr b="1">
                <a:solidFill>
                  <a:srgbClr val="000000"/>
                </a:solidFill>
              </a:defRPr>
            </a:lvl7pPr>
            <a:lvl8pPr lvl="7">
              <a:buNone/>
              <a:defRPr b="1">
                <a:solidFill>
                  <a:srgbClr val="000000"/>
                </a:solidFill>
              </a:defRPr>
            </a:lvl8pPr>
            <a:lvl9pPr lvl="8">
              <a:buNone/>
              <a:defRPr b="1">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Franklin Gothic"/>
              <a:buNone/>
              <a:defRPr sz="2800" b="1">
                <a:solidFill>
                  <a:srgbClr val="FFFFFF"/>
                </a:solidFill>
                <a:highlight>
                  <a:srgbClr val="00204E"/>
                </a:highlight>
                <a:latin typeface="Franklin Gothic"/>
                <a:ea typeface="Franklin Gothic"/>
                <a:cs typeface="Franklin Gothic"/>
                <a:sym typeface="Franklin Gothi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222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00204E"/>
              </a:buClr>
              <a:buSzPts val="1800"/>
              <a:buFont typeface="Calibri"/>
              <a:buChar char="●"/>
              <a:defRPr sz="1800">
                <a:solidFill>
                  <a:srgbClr val="00204E"/>
                </a:solidFill>
                <a:latin typeface="Calibri"/>
                <a:ea typeface="Calibri"/>
                <a:cs typeface="Calibri"/>
                <a:sym typeface="Calibri"/>
              </a:defRPr>
            </a:lvl1pPr>
            <a:lvl2pPr marL="914400" lvl="1" indent="-317500">
              <a:lnSpc>
                <a:spcPct val="115000"/>
              </a:lnSpc>
              <a:spcBef>
                <a:spcPts val="1600"/>
              </a:spcBef>
              <a:spcAft>
                <a:spcPts val="0"/>
              </a:spcAft>
              <a:buClr>
                <a:srgbClr val="00204E"/>
              </a:buClr>
              <a:buSzPts val="1400"/>
              <a:buFont typeface="Calibri"/>
              <a:buChar char="○"/>
              <a:defRPr>
                <a:solidFill>
                  <a:srgbClr val="00204E"/>
                </a:solidFill>
                <a:latin typeface="Calibri"/>
                <a:ea typeface="Calibri"/>
                <a:cs typeface="Calibri"/>
                <a:sym typeface="Calibri"/>
              </a:defRPr>
            </a:lvl2pPr>
            <a:lvl3pPr marL="1371600" lvl="2" indent="-317500">
              <a:lnSpc>
                <a:spcPct val="115000"/>
              </a:lnSpc>
              <a:spcBef>
                <a:spcPts val="1600"/>
              </a:spcBef>
              <a:spcAft>
                <a:spcPts val="0"/>
              </a:spcAft>
              <a:buClr>
                <a:srgbClr val="00204E"/>
              </a:buClr>
              <a:buSzPts val="1400"/>
              <a:buFont typeface="Calibri"/>
              <a:buChar char="■"/>
              <a:defRPr>
                <a:solidFill>
                  <a:srgbClr val="00204E"/>
                </a:solidFill>
                <a:latin typeface="Calibri"/>
                <a:ea typeface="Calibri"/>
                <a:cs typeface="Calibri"/>
                <a:sym typeface="Calibri"/>
              </a:defRPr>
            </a:lvl3pPr>
            <a:lvl4pPr marL="1828800" lvl="3" indent="-317500">
              <a:lnSpc>
                <a:spcPct val="115000"/>
              </a:lnSpc>
              <a:spcBef>
                <a:spcPts val="1600"/>
              </a:spcBef>
              <a:spcAft>
                <a:spcPts val="0"/>
              </a:spcAft>
              <a:buClr>
                <a:srgbClr val="00204E"/>
              </a:buClr>
              <a:buSzPts val="1400"/>
              <a:buFont typeface="Calibri"/>
              <a:buChar char="●"/>
              <a:defRPr>
                <a:solidFill>
                  <a:srgbClr val="00204E"/>
                </a:solidFill>
                <a:latin typeface="Calibri"/>
                <a:ea typeface="Calibri"/>
                <a:cs typeface="Calibri"/>
                <a:sym typeface="Calibri"/>
              </a:defRPr>
            </a:lvl4pPr>
            <a:lvl5pPr marL="2286000" lvl="4" indent="-317500">
              <a:lnSpc>
                <a:spcPct val="115000"/>
              </a:lnSpc>
              <a:spcBef>
                <a:spcPts val="1600"/>
              </a:spcBef>
              <a:spcAft>
                <a:spcPts val="0"/>
              </a:spcAft>
              <a:buClr>
                <a:srgbClr val="00204E"/>
              </a:buClr>
              <a:buSzPts val="1400"/>
              <a:buFont typeface="Calibri"/>
              <a:buChar char="○"/>
              <a:defRPr>
                <a:solidFill>
                  <a:srgbClr val="00204E"/>
                </a:solidFill>
                <a:latin typeface="Calibri"/>
                <a:ea typeface="Calibri"/>
                <a:cs typeface="Calibri"/>
                <a:sym typeface="Calibri"/>
              </a:defRPr>
            </a:lvl5pPr>
            <a:lvl6pPr marL="2743200" lvl="5" indent="-317500">
              <a:lnSpc>
                <a:spcPct val="115000"/>
              </a:lnSpc>
              <a:spcBef>
                <a:spcPts val="1600"/>
              </a:spcBef>
              <a:spcAft>
                <a:spcPts val="0"/>
              </a:spcAft>
              <a:buClr>
                <a:srgbClr val="00204E"/>
              </a:buClr>
              <a:buSzPts val="1400"/>
              <a:buFont typeface="Calibri"/>
              <a:buChar char="■"/>
              <a:defRPr>
                <a:solidFill>
                  <a:srgbClr val="00204E"/>
                </a:solidFill>
                <a:latin typeface="Calibri"/>
                <a:ea typeface="Calibri"/>
                <a:cs typeface="Calibri"/>
                <a:sym typeface="Calibri"/>
              </a:defRPr>
            </a:lvl6pPr>
            <a:lvl7pPr marL="3200400" lvl="6" indent="-317500">
              <a:lnSpc>
                <a:spcPct val="115000"/>
              </a:lnSpc>
              <a:spcBef>
                <a:spcPts val="1600"/>
              </a:spcBef>
              <a:spcAft>
                <a:spcPts val="0"/>
              </a:spcAft>
              <a:buClr>
                <a:srgbClr val="00204E"/>
              </a:buClr>
              <a:buSzPts val="1400"/>
              <a:buFont typeface="Calibri"/>
              <a:buChar char="●"/>
              <a:defRPr>
                <a:solidFill>
                  <a:srgbClr val="00204E"/>
                </a:solidFill>
                <a:latin typeface="Calibri"/>
                <a:ea typeface="Calibri"/>
                <a:cs typeface="Calibri"/>
                <a:sym typeface="Calibri"/>
              </a:defRPr>
            </a:lvl7pPr>
            <a:lvl8pPr marL="3657600" lvl="7" indent="-317500">
              <a:lnSpc>
                <a:spcPct val="115000"/>
              </a:lnSpc>
              <a:spcBef>
                <a:spcPts val="1600"/>
              </a:spcBef>
              <a:spcAft>
                <a:spcPts val="0"/>
              </a:spcAft>
              <a:buClr>
                <a:srgbClr val="00204E"/>
              </a:buClr>
              <a:buSzPts val="1400"/>
              <a:buFont typeface="Calibri"/>
              <a:buChar char="○"/>
              <a:defRPr>
                <a:solidFill>
                  <a:srgbClr val="00204E"/>
                </a:solidFill>
                <a:latin typeface="Calibri"/>
                <a:ea typeface="Calibri"/>
                <a:cs typeface="Calibri"/>
                <a:sym typeface="Calibri"/>
              </a:defRPr>
            </a:lvl8pPr>
            <a:lvl9pPr marL="4114800" lvl="8" indent="-317500">
              <a:lnSpc>
                <a:spcPct val="115000"/>
              </a:lnSpc>
              <a:spcBef>
                <a:spcPts val="1600"/>
              </a:spcBef>
              <a:spcAft>
                <a:spcPts val="1600"/>
              </a:spcAft>
              <a:buClr>
                <a:srgbClr val="00204E"/>
              </a:buClr>
              <a:buSzPts val="1400"/>
              <a:buFont typeface="Calibri"/>
              <a:buChar char="■"/>
              <a:defRPr>
                <a:solidFill>
                  <a:srgbClr val="00204E"/>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flipH="1">
            <a:off x="0" y="4374475"/>
            <a:ext cx="9144000" cy="769200"/>
          </a:xfrm>
          <a:prstGeom prst="rtTriangle">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5" y="4374475"/>
            <a:ext cx="4058400" cy="769200"/>
          </a:xfrm>
          <a:prstGeom prst="rtTriangle">
            <a:avLst/>
          </a:prstGeom>
          <a:solidFill>
            <a:srgbClr val="FFFFFF"/>
          </a:solid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1"/>
          <p:cNvPicPr preferRelativeResize="0"/>
          <p:nvPr/>
        </p:nvPicPr>
        <p:blipFill>
          <a:blip r:embed="rId14">
            <a:alphaModFix/>
          </a:blip>
          <a:stretch>
            <a:fillRect/>
          </a:stretch>
        </p:blipFill>
        <p:spPr>
          <a:xfrm>
            <a:off x="159275" y="4727213"/>
            <a:ext cx="1057625" cy="2656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b41__v4Vt6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8" Type="http://schemas.openxmlformats.org/officeDocument/2006/relationships/hyperlink" Target="https://www.dhs.wisconsin.gov/non-dhs/dph/e-cigarette-letter-schools-jan2020.pdf" TargetMode="External"/><Relationship Id="rId3" Type="http://schemas.openxmlformats.org/officeDocument/2006/relationships/hyperlink" Target="https://www.dhs.wisconsin.gov/tobaccoischanging/index.htm" TargetMode="External"/><Relationship Id="rId7" Type="http://schemas.openxmlformats.org/officeDocument/2006/relationships/hyperlink" Target="https://www.youtube.com/watch?v=gjYT4YG7jOk"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truthinitiative.org/research-resources/emerging-tobacco-products/most-juul-related-instagram-posts-appeal-youth-culture" TargetMode="External"/><Relationship Id="rId11" Type="http://schemas.openxmlformats.org/officeDocument/2006/relationships/hyperlink" Target="https://www.dhs.wisconsin.gov/tobacco/data.htm" TargetMode="External"/><Relationship Id="rId5" Type="http://schemas.openxmlformats.org/officeDocument/2006/relationships/hyperlink" Target="https://truthinitiative.org/sites/default/files/media/files/2020/05/Vaping%20Lingo%20Dictionary_5.21_Final.pdf" TargetMode="External"/><Relationship Id="rId10" Type="http://schemas.openxmlformats.org/officeDocument/2006/relationships/hyperlink" Target="https://tobwis.org/toolkits/educational-advocacy/" TargetMode="External"/><Relationship Id="rId4" Type="http://schemas.openxmlformats.org/officeDocument/2006/relationships/hyperlink" Target="https://ctri.wisc.edu/quit-line/" TargetMode="External"/><Relationship Id="rId9" Type="http://schemas.openxmlformats.org/officeDocument/2006/relationships/hyperlink" Target="https://drive.google.com/file/d/16AtOr8SsiVbrZcjd3k1vIT47uAmxEP4H/view?usp=shar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tobaccofreekids.org/problem/toll-us/wiscons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 FIRST: How to use this slide deck</a:t>
            </a:r>
            <a:endParaRPr/>
          </a:p>
        </p:txBody>
      </p:sp>
      <p:sp>
        <p:nvSpPr>
          <p:cNvPr id="64" name="Google Shape;64;p14"/>
          <p:cNvSpPr txBox="1">
            <a:spLocks noGrp="1"/>
          </p:cNvSpPr>
          <p:nvPr>
            <p:ph type="body" idx="1"/>
          </p:nvPr>
        </p:nvSpPr>
        <p:spPr>
          <a:xfrm>
            <a:off x="311700" y="1152475"/>
            <a:ext cx="8520600" cy="3222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AutoNum type="arabicPeriod"/>
            </a:pPr>
            <a:r>
              <a:rPr lang="en" sz="1700"/>
              <a:t>Review the content of this presentation and the guiding notes on each slide, and think about your audience. Pull out any information that may not be relevant to them, and change wording where necessary. Consider retitling the presentation as necessary.</a:t>
            </a:r>
            <a:endParaRPr sz="1700"/>
          </a:p>
          <a:p>
            <a:pPr marL="457200" lvl="0" indent="-336550" algn="l" rtl="0">
              <a:spcBef>
                <a:spcPts val="0"/>
              </a:spcBef>
              <a:spcAft>
                <a:spcPts val="0"/>
              </a:spcAft>
              <a:buSzPts val="1700"/>
              <a:buAutoNum type="arabicPeriod"/>
            </a:pPr>
            <a:r>
              <a:rPr lang="en" sz="1700"/>
              <a:t>Insert local information and data where indicated — especially on issues that will speak to your audience.</a:t>
            </a:r>
            <a:endParaRPr sz="1700"/>
          </a:p>
          <a:p>
            <a:pPr marL="457200" lvl="0" indent="-336550" algn="l" rtl="0">
              <a:spcBef>
                <a:spcPts val="0"/>
              </a:spcBef>
              <a:spcAft>
                <a:spcPts val="0"/>
              </a:spcAft>
              <a:buSzPts val="1700"/>
              <a:buAutoNum type="arabicPeriod"/>
            </a:pPr>
            <a:r>
              <a:rPr lang="en" sz="1700"/>
              <a:t>Remove any slides or information that are not relevant for your purposes.</a:t>
            </a:r>
            <a:endParaRPr sz="1700"/>
          </a:p>
          <a:p>
            <a:pPr marL="457200" lvl="0" indent="-336550" algn="l" rtl="0">
              <a:spcBef>
                <a:spcPts val="0"/>
              </a:spcBef>
              <a:spcAft>
                <a:spcPts val="0"/>
              </a:spcAft>
              <a:buSzPts val="1700"/>
              <a:buAutoNum type="arabicPeriod"/>
            </a:pPr>
            <a:r>
              <a:rPr lang="en" sz="1700"/>
              <a:t>OPTIONAL: The appendix at the end contains resources (videos, images, etc.) that may be helpful throughout the presentation. Review these and place them where desired in the presentation.</a:t>
            </a:r>
            <a:endParaRPr sz="1700"/>
          </a:p>
          <a:p>
            <a:pPr marL="457200" lvl="0" indent="-336550" algn="l" rtl="0">
              <a:spcBef>
                <a:spcPts val="0"/>
              </a:spcBef>
              <a:spcAft>
                <a:spcPts val="0"/>
              </a:spcAft>
              <a:buSzPts val="1700"/>
              <a:buAutoNum type="arabicPeriod"/>
            </a:pPr>
            <a:r>
              <a:rPr lang="en" sz="1700"/>
              <a:t>DELETE THIS SLIDE and the appendix before presenting!</a:t>
            </a:r>
            <a:endParaRPr sz="1700"/>
          </a:p>
        </p:txBody>
      </p:sp>
      <p:sp>
        <p:nvSpPr>
          <p:cNvPr id="65" name="Google Shape;6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382AB-25FE-477F-A160-CCA44491399F}"/>
              </a:ext>
            </a:extLst>
          </p:cNvPr>
          <p:cNvSpPr>
            <a:spLocks noGrp="1"/>
          </p:cNvSpPr>
          <p:nvPr>
            <p:ph type="title"/>
          </p:nvPr>
        </p:nvSpPr>
        <p:spPr/>
        <p:txBody>
          <a:bodyPr/>
          <a:lstStyle/>
          <a:p>
            <a:r>
              <a:rPr lang="en-US" sz="2800" dirty="0"/>
              <a:t>Health outcomes are not pre-determined, but rather grounded in community realities.</a:t>
            </a:r>
            <a:br>
              <a:rPr lang="en-US" sz="2800" dirty="0"/>
            </a:br>
            <a:endParaRPr lang="en-US" dirty="0"/>
          </a:p>
        </p:txBody>
      </p:sp>
      <p:sp>
        <p:nvSpPr>
          <p:cNvPr id="2" name="Slide Number Placeholder 1">
            <a:extLst>
              <a:ext uri="{FF2B5EF4-FFF2-40B4-BE49-F238E27FC236}">
                <a16:creationId xmlns:a16="http://schemas.microsoft.com/office/drawing/2014/main" id="{A8AC2D1F-C718-1AD2-A3F2-6879018F65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8" name="Picture 7" descr="Mother kissing baby girl">
            <a:extLst>
              <a:ext uri="{FF2B5EF4-FFF2-40B4-BE49-F238E27FC236}">
                <a16:creationId xmlns:a16="http://schemas.microsoft.com/office/drawing/2014/main" id="{800E3722-ED47-1291-8DE3-7DD724339357}"/>
              </a:ext>
            </a:extLst>
          </p:cNvPr>
          <p:cNvPicPr>
            <a:picLocks noChangeAspect="1"/>
          </p:cNvPicPr>
          <p:nvPr/>
        </p:nvPicPr>
        <p:blipFill>
          <a:blip r:embed="rId2"/>
          <a:stretch>
            <a:fillRect/>
          </a:stretch>
        </p:blipFill>
        <p:spPr>
          <a:xfrm>
            <a:off x="2453489" y="1996894"/>
            <a:ext cx="3594226" cy="2275368"/>
          </a:xfrm>
          <a:prstGeom prst="rect">
            <a:avLst/>
          </a:prstGeom>
        </p:spPr>
      </p:pic>
    </p:spTree>
    <p:extLst>
      <p:ext uri="{BB962C8B-B14F-4D97-AF65-F5344CB8AC3E}">
        <p14:creationId xmlns:p14="http://schemas.microsoft.com/office/powerpoint/2010/main" val="4212651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51" name="Google Shape;151;p26"/>
          <p:cNvPicPr preferRelativeResize="0"/>
          <p:nvPr/>
        </p:nvPicPr>
        <p:blipFill>
          <a:blip r:embed="rId3">
            <a:alphaModFix/>
          </a:blip>
          <a:stretch>
            <a:fillRect/>
          </a:stretch>
        </p:blipFill>
        <p:spPr>
          <a:xfrm>
            <a:off x="85899" y="1269854"/>
            <a:ext cx="8839201" cy="19886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85EC-689D-2B69-4447-BD8B42524EEC}"/>
              </a:ext>
            </a:extLst>
          </p:cNvPr>
          <p:cNvSpPr>
            <a:spLocks noGrp="1"/>
          </p:cNvSpPr>
          <p:nvPr>
            <p:ph type="title"/>
          </p:nvPr>
        </p:nvSpPr>
        <p:spPr/>
        <p:txBody>
          <a:bodyPr/>
          <a:lstStyle/>
          <a:p>
            <a:r>
              <a:rPr lang="en-US" dirty="0"/>
              <a:t>The burdens of tobacco-related diseases are distributed inequitably </a:t>
            </a:r>
            <a:br>
              <a:rPr lang="en-US" dirty="0"/>
            </a:br>
            <a:endParaRPr lang="en-US" dirty="0"/>
          </a:p>
        </p:txBody>
      </p:sp>
      <p:sp>
        <p:nvSpPr>
          <p:cNvPr id="3" name="Text Placeholder 2">
            <a:extLst>
              <a:ext uri="{FF2B5EF4-FFF2-40B4-BE49-F238E27FC236}">
                <a16:creationId xmlns:a16="http://schemas.microsoft.com/office/drawing/2014/main" id="{492DF82A-E578-02ED-5360-DF215DEE5234}"/>
              </a:ext>
            </a:extLst>
          </p:cNvPr>
          <p:cNvSpPr>
            <a:spLocks noGrp="1"/>
          </p:cNvSpPr>
          <p:nvPr>
            <p:ph type="body" idx="1"/>
          </p:nvPr>
        </p:nvSpPr>
        <p:spPr>
          <a:xfrm>
            <a:off x="3282127" y="2109724"/>
            <a:ext cx="4823008" cy="1380506"/>
          </a:xfrm>
        </p:spPr>
        <p:txBody>
          <a:bodyPr/>
          <a:lstStyle/>
          <a:p>
            <a:pPr marL="114300" indent="0">
              <a:buNone/>
            </a:pPr>
            <a:r>
              <a:rPr lang="en-US" sz="2200" dirty="0"/>
              <a:t>Those with mental health conditions or substance use disorders are </a:t>
            </a:r>
            <a:r>
              <a:rPr lang="en-US" sz="2200" b="1" dirty="0"/>
              <a:t>more likely to suffer</a:t>
            </a:r>
            <a:r>
              <a:rPr lang="en-US" sz="2200" dirty="0"/>
              <a:t> tobacco-related diseases</a:t>
            </a:r>
          </a:p>
          <a:p>
            <a:pPr marL="114300" indent="0">
              <a:buNone/>
            </a:pPr>
            <a:endParaRPr lang="en-US" sz="2200" dirty="0"/>
          </a:p>
        </p:txBody>
      </p:sp>
      <p:sp>
        <p:nvSpPr>
          <p:cNvPr id="4" name="Slide Number Placeholder 3">
            <a:extLst>
              <a:ext uri="{FF2B5EF4-FFF2-40B4-BE49-F238E27FC236}">
                <a16:creationId xmlns:a16="http://schemas.microsoft.com/office/drawing/2014/main" id="{8E96537B-068B-EBF6-6B6C-F0DADCC951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6" name="Picture 5">
            <a:extLst>
              <a:ext uri="{FF2B5EF4-FFF2-40B4-BE49-F238E27FC236}">
                <a16:creationId xmlns:a16="http://schemas.microsoft.com/office/drawing/2014/main" id="{640A9FFD-424C-407A-A5A7-D051E2C77DCF}"/>
              </a:ext>
            </a:extLst>
          </p:cNvPr>
          <p:cNvPicPr>
            <a:picLocks noChangeAspect="1"/>
          </p:cNvPicPr>
          <p:nvPr/>
        </p:nvPicPr>
        <p:blipFill>
          <a:blip r:embed="rId3"/>
          <a:stretch>
            <a:fillRect/>
          </a:stretch>
        </p:blipFill>
        <p:spPr>
          <a:xfrm>
            <a:off x="1156677" y="1851876"/>
            <a:ext cx="1683697" cy="1896202"/>
          </a:xfrm>
          <a:prstGeom prst="rect">
            <a:avLst/>
          </a:prstGeom>
        </p:spPr>
      </p:pic>
    </p:spTree>
    <p:extLst>
      <p:ext uri="{BB962C8B-B14F-4D97-AF65-F5344CB8AC3E}">
        <p14:creationId xmlns:p14="http://schemas.microsoft.com/office/powerpoint/2010/main" val="52414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144" name="Google Shape;144;p25"/>
          <p:cNvSpPr txBox="1">
            <a:spLocks noGrp="1"/>
          </p:cNvSpPr>
          <p:nvPr>
            <p:ph type="title"/>
          </p:nvPr>
        </p:nvSpPr>
        <p:spPr>
          <a:xfrm>
            <a:off x="172675" y="193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Industry Targeting: The Playing Field is not Equal </a:t>
            </a:r>
            <a:endParaRPr dirty="0"/>
          </a:p>
        </p:txBody>
      </p:sp>
      <p:sp>
        <p:nvSpPr>
          <p:cNvPr id="145" name="Google Shape;145;p25"/>
          <p:cNvSpPr txBox="1"/>
          <p:nvPr/>
        </p:nvSpPr>
        <p:spPr>
          <a:xfrm>
            <a:off x="4323511" y="4701767"/>
            <a:ext cx="40146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Calibri"/>
                <a:ea typeface="Calibri"/>
                <a:cs typeface="Calibri"/>
                <a:sym typeface="Calibri"/>
              </a:rPr>
              <a:t>Source: 2020 WI Behavioral Risk Factor Surveillance System</a:t>
            </a:r>
            <a:endParaRPr sz="1200" b="1" dirty="0">
              <a:latin typeface="Calibri"/>
              <a:ea typeface="Calibri"/>
              <a:cs typeface="Calibri"/>
              <a:sym typeface="Calibri"/>
            </a:endParaRPr>
          </a:p>
        </p:txBody>
      </p:sp>
      <p:pic>
        <p:nvPicPr>
          <p:cNvPr id="1026" name="Picture 1">
            <a:extLst>
              <a:ext uri="{FF2B5EF4-FFF2-40B4-BE49-F238E27FC236}">
                <a16:creationId xmlns:a16="http://schemas.microsoft.com/office/drawing/2014/main" id="{A0E0574A-33FD-4C77-B675-2C41AC77C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150" y="1586112"/>
            <a:ext cx="6984722" cy="254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79E6888-5B21-40B3-ABF3-0B770AD4ADF0}"/>
              </a:ext>
            </a:extLst>
          </p:cNvPr>
          <p:cNvSpPr txBox="1"/>
          <p:nvPr/>
        </p:nvSpPr>
        <p:spPr>
          <a:xfrm>
            <a:off x="1187938" y="1062892"/>
            <a:ext cx="6604000" cy="523220"/>
          </a:xfrm>
          <a:prstGeom prst="rect">
            <a:avLst/>
          </a:prstGeom>
          <a:noFill/>
        </p:spPr>
        <p:txBody>
          <a:bodyPr wrap="square" rtlCol="0">
            <a:spAutoFit/>
          </a:bodyPr>
          <a:lstStyle/>
          <a:p>
            <a:r>
              <a:rPr lang="en-US" dirty="0"/>
              <a:t>Some communities have been targeted more than others and haven’t had a fair chance to achieve their best level of health, as shown in the adult smoking rate.</a:t>
            </a:r>
          </a:p>
        </p:txBody>
      </p:sp>
    </p:spTree>
    <p:extLst>
      <p:ext uri="{BB962C8B-B14F-4D97-AF65-F5344CB8AC3E}">
        <p14:creationId xmlns:p14="http://schemas.microsoft.com/office/powerpoint/2010/main" val="101202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a:t>Industry Targeting</a:t>
            </a:r>
            <a:endParaRPr sz="2800"/>
          </a:p>
        </p:txBody>
      </p:sp>
      <p:sp>
        <p:nvSpPr>
          <p:cNvPr id="159" name="Google Shape;159;p27"/>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b="1">
                <a:solidFill>
                  <a:srgbClr val="000000"/>
                </a:solidFill>
              </a:rPr>
              <a:t>14</a:t>
            </a:fld>
            <a:endParaRPr sz="1000" b="1">
              <a:solidFill>
                <a:srgbClr val="000000"/>
              </a:solidFill>
            </a:endParaRPr>
          </a:p>
        </p:txBody>
      </p:sp>
      <p:sp>
        <p:nvSpPr>
          <p:cNvPr id="160" name="Google Shape;160;p27"/>
          <p:cNvSpPr txBox="1">
            <a:spLocks noGrp="1"/>
          </p:cNvSpPr>
          <p:nvPr>
            <p:ph type="body" idx="1"/>
          </p:nvPr>
        </p:nvSpPr>
        <p:spPr>
          <a:xfrm>
            <a:off x="418825" y="1153275"/>
            <a:ext cx="8520600" cy="322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ADD INFORMATION HERE ABOUT LOCAL POPULATIONS OF FOCUS</a:t>
            </a:r>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4D3C0CF-790C-4689-AFF4-50FA3B6BDBBE}"/>
              </a:ext>
            </a:extLst>
          </p:cNvPr>
          <p:cNvPicPr>
            <a:picLocks noChangeAspect="1"/>
          </p:cNvPicPr>
          <p:nvPr/>
        </p:nvPicPr>
        <p:blipFill rotWithShape="1">
          <a:blip r:embed="rId3"/>
          <a:srcRect l="5055" r="7215" b="4726"/>
          <a:stretch/>
        </p:blipFill>
        <p:spPr>
          <a:xfrm rot="1064501">
            <a:off x="4690421" y="727787"/>
            <a:ext cx="4165004" cy="3146530"/>
          </a:xfrm>
          <a:prstGeom prst="rect">
            <a:avLst/>
          </a:prstGeom>
        </p:spPr>
      </p:pic>
      <p:sp>
        <p:nvSpPr>
          <p:cNvPr id="126" name="Google Shape;126;p2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Industry targeting </a:t>
            </a:r>
            <a:br>
              <a:rPr lang="en" dirty="0"/>
            </a:br>
            <a:r>
              <a:rPr lang="en" dirty="0"/>
              <a:t>and other factors</a:t>
            </a:r>
            <a:br>
              <a:rPr lang="en" dirty="0"/>
            </a:br>
            <a:r>
              <a:rPr lang="en" dirty="0"/>
              <a:t>drive up tobacco use.</a:t>
            </a:r>
            <a:endParaRPr dirty="0"/>
          </a:p>
        </p:txBody>
      </p:sp>
      <p:sp>
        <p:nvSpPr>
          <p:cNvPr id="127" name="Google Shape;12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extLst>
      <p:ext uri="{BB962C8B-B14F-4D97-AF65-F5344CB8AC3E}">
        <p14:creationId xmlns:p14="http://schemas.microsoft.com/office/powerpoint/2010/main" val="252611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0A7BA2-EDA3-4CD8-82E6-3686181C43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6" name="Picture 5" descr="Text&#10;&#10;Description automatically generated">
            <a:extLst>
              <a:ext uri="{FF2B5EF4-FFF2-40B4-BE49-F238E27FC236}">
                <a16:creationId xmlns:a16="http://schemas.microsoft.com/office/drawing/2014/main" id="{B23BAFF8-EE37-4FFA-B52C-AF152CE79C2C}"/>
              </a:ext>
            </a:extLst>
          </p:cNvPr>
          <p:cNvPicPr>
            <a:picLocks noChangeAspect="1"/>
          </p:cNvPicPr>
          <p:nvPr/>
        </p:nvPicPr>
        <p:blipFill rotWithShape="1">
          <a:blip r:embed="rId2"/>
          <a:srcRect b="32295"/>
          <a:stretch/>
        </p:blipFill>
        <p:spPr>
          <a:xfrm>
            <a:off x="9236" y="785092"/>
            <a:ext cx="9106575" cy="2489554"/>
          </a:xfrm>
          <a:prstGeom prst="rect">
            <a:avLst/>
          </a:prstGeom>
        </p:spPr>
      </p:pic>
      <p:sp>
        <p:nvSpPr>
          <p:cNvPr id="5" name="Google Shape;152;p26">
            <a:extLst>
              <a:ext uri="{FF2B5EF4-FFF2-40B4-BE49-F238E27FC236}">
                <a16:creationId xmlns:a16="http://schemas.microsoft.com/office/drawing/2014/main" id="{B84770A4-7745-4114-9C36-CE20E65F58A4}"/>
              </a:ext>
            </a:extLst>
          </p:cNvPr>
          <p:cNvSpPr txBox="1">
            <a:spLocks noGrp="1"/>
          </p:cNvSpPr>
          <p:nvPr>
            <p:ph type="title"/>
          </p:nvPr>
        </p:nvSpPr>
        <p:spPr>
          <a:xfrm>
            <a:off x="172675" y="193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Industry Targeting </a:t>
            </a:r>
            <a:endParaRPr/>
          </a:p>
        </p:txBody>
      </p:sp>
    </p:spTree>
    <p:extLst>
      <p:ext uri="{BB962C8B-B14F-4D97-AF65-F5344CB8AC3E}">
        <p14:creationId xmlns:p14="http://schemas.microsoft.com/office/powerpoint/2010/main" val="92427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66" name="Google Shape;266;p42"/>
          <p:cNvPicPr preferRelativeResize="0"/>
          <p:nvPr/>
        </p:nvPicPr>
        <p:blipFill>
          <a:blip r:embed="rId3">
            <a:alphaModFix/>
          </a:blip>
          <a:stretch>
            <a:fillRect/>
          </a:stretch>
        </p:blipFill>
        <p:spPr>
          <a:xfrm>
            <a:off x="2022913" y="271475"/>
            <a:ext cx="5098175" cy="3871925"/>
          </a:xfrm>
          <a:prstGeom prst="rect">
            <a:avLst/>
          </a:prstGeom>
          <a:noFill/>
          <a:ln>
            <a:noFill/>
          </a:ln>
        </p:spPr>
      </p:pic>
    </p:spTree>
    <p:extLst>
      <p:ext uri="{BB962C8B-B14F-4D97-AF65-F5344CB8AC3E}">
        <p14:creationId xmlns:p14="http://schemas.microsoft.com/office/powerpoint/2010/main" val="548857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A5B47-D1FD-2D37-CC5F-1568B3C600D3}"/>
              </a:ext>
            </a:extLst>
          </p:cNvPr>
          <p:cNvSpPr>
            <a:spLocks noGrp="1"/>
          </p:cNvSpPr>
          <p:nvPr>
            <p:ph type="title"/>
          </p:nvPr>
        </p:nvSpPr>
        <p:spPr/>
        <p:txBody>
          <a:bodyPr/>
          <a:lstStyle/>
          <a:p>
            <a:r>
              <a:rPr lang="en-US" sz="2500" dirty="0"/>
              <a:t>The Tobacco Industry also Targets LGBTQ+ Populations</a:t>
            </a:r>
          </a:p>
        </p:txBody>
      </p:sp>
      <p:sp>
        <p:nvSpPr>
          <p:cNvPr id="2" name="Slide Number Placeholder 1">
            <a:extLst>
              <a:ext uri="{FF2B5EF4-FFF2-40B4-BE49-F238E27FC236}">
                <a16:creationId xmlns:a16="http://schemas.microsoft.com/office/drawing/2014/main" id="{1819AB8E-7A90-FF0F-D77F-C765C5034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7" name="Picture 6">
            <a:extLst>
              <a:ext uri="{FF2B5EF4-FFF2-40B4-BE49-F238E27FC236}">
                <a16:creationId xmlns:a16="http://schemas.microsoft.com/office/drawing/2014/main" id="{77B15268-819F-4213-A561-BDEEACEF2D0B}"/>
              </a:ext>
            </a:extLst>
          </p:cNvPr>
          <p:cNvPicPr>
            <a:picLocks noChangeAspect="1"/>
          </p:cNvPicPr>
          <p:nvPr/>
        </p:nvPicPr>
        <p:blipFill>
          <a:blip r:embed="rId2"/>
          <a:stretch>
            <a:fillRect/>
          </a:stretch>
        </p:blipFill>
        <p:spPr>
          <a:xfrm>
            <a:off x="0" y="1683352"/>
            <a:ext cx="9144000" cy="1776796"/>
          </a:xfrm>
          <a:prstGeom prst="rect">
            <a:avLst/>
          </a:prstGeom>
        </p:spPr>
      </p:pic>
    </p:spTree>
    <p:extLst>
      <p:ext uri="{BB962C8B-B14F-4D97-AF65-F5344CB8AC3E}">
        <p14:creationId xmlns:p14="http://schemas.microsoft.com/office/powerpoint/2010/main" val="2867206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92F0-D07B-40EA-93E6-7D3686B4D797}"/>
              </a:ext>
            </a:extLst>
          </p:cNvPr>
          <p:cNvSpPr>
            <a:spLocks noGrp="1"/>
          </p:cNvSpPr>
          <p:nvPr>
            <p:ph type="title"/>
          </p:nvPr>
        </p:nvSpPr>
        <p:spPr>
          <a:xfrm>
            <a:off x="311700" y="1253918"/>
            <a:ext cx="8520600" cy="3704944"/>
          </a:xfrm>
        </p:spPr>
        <p:txBody>
          <a:bodyPr/>
          <a:lstStyle/>
          <a:p>
            <a:r>
              <a:rPr lang="en-US" b="0" dirty="0">
                <a:solidFill>
                  <a:schemeClr val="bg1"/>
                </a:solidFill>
              </a:rPr>
              <a:t>Inequitable enforcement of tobacco prevention and control policies also contribute to disparities by criminalizing people of color, people in poverty, and youth for the purchase, possession, sale, and distribution of tobacco products. </a:t>
            </a:r>
          </a:p>
        </p:txBody>
      </p:sp>
      <p:sp>
        <p:nvSpPr>
          <p:cNvPr id="4" name="Slide Number Placeholder 3">
            <a:extLst>
              <a:ext uri="{FF2B5EF4-FFF2-40B4-BE49-F238E27FC236}">
                <a16:creationId xmlns:a16="http://schemas.microsoft.com/office/drawing/2014/main" id="{E99E8124-A778-49ED-8E22-9298559EA5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41229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ctrTitle"/>
          </p:nvPr>
        </p:nvSpPr>
        <p:spPr>
          <a:xfrm>
            <a:off x="1388409" y="771333"/>
            <a:ext cx="6367182"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FFFF"/>
                </a:solidFill>
              </a:rPr>
              <a:t>Commercial Tobacco in Wisconsin</a:t>
            </a:r>
            <a:endParaRPr dirty="0">
              <a:solidFill>
                <a:srgbClr val="FFFFFF"/>
              </a:solidFill>
            </a:endParaRPr>
          </a:p>
        </p:txBody>
      </p:sp>
      <p:sp>
        <p:nvSpPr>
          <p:cNvPr id="71" name="Google Shape;71;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Your Name</a:t>
            </a:r>
            <a:endParaRPr/>
          </a:p>
          <a:p>
            <a:pPr marL="0" lvl="0" indent="0" algn="ctr" rtl="0">
              <a:spcBef>
                <a:spcPts val="0"/>
              </a:spcBef>
              <a:spcAft>
                <a:spcPts val="0"/>
              </a:spcAft>
              <a:buNone/>
            </a:pPr>
            <a:r>
              <a:rPr lang="en"/>
              <a:t>Your Organization</a:t>
            </a:r>
            <a:endParaRPr/>
          </a:p>
        </p:txBody>
      </p:sp>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 WRAP Results</a:t>
            </a:r>
            <a:endParaRPr/>
          </a:p>
        </p:txBody>
      </p:sp>
      <p:sp>
        <p:nvSpPr>
          <p:cNvPr id="166" name="Google Shape;166;p28"/>
          <p:cNvSpPr txBox="1">
            <a:spLocks noGrp="1"/>
          </p:cNvSpPr>
          <p:nvPr>
            <p:ph type="body" idx="1"/>
          </p:nvPr>
        </p:nvSpPr>
        <p:spPr>
          <a:xfrm>
            <a:off x="311700" y="1152475"/>
            <a:ext cx="8520600" cy="322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67" name="Google Shape;16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311700" y="244550"/>
            <a:ext cx="8520600" cy="16799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Flavored, accessible tobacco products</a:t>
            </a:r>
            <a:br>
              <a:rPr lang="en" dirty="0"/>
            </a:br>
            <a:r>
              <a:rPr lang="en" dirty="0"/>
              <a:t>are addicting our kids.</a:t>
            </a:r>
            <a:endParaRPr dirty="0"/>
          </a:p>
        </p:txBody>
      </p:sp>
      <p:sp>
        <p:nvSpPr>
          <p:cNvPr id="173" name="Google Shape;17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2" name="Picture 1">
            <a:extLst>
              <a:ext uri="{FF2B5EF4-FFF2-40B4-BE49-F238E27FC236}">
                <a16:creationId xmlns:a16="http://schemas.microsoft.com/office/drawing/2014/main" id="{08AA7360-3DE8-4C7E-96E9-1F11A1749B49}"/>
              </a:ext>
            </a:extLst>
          </p:cNvPr>
          <p:cNvPicPr>
            <a:picLocks noChangeAspect="1"/>
          </p:cNvPicPr>
          <p:nvPr/>
        </p:nvPicPr>
        <p:blipFill>
          <a:blip r:embed="rId3"/>
          <a:stretch>
            <a:fillRect/>
          </a:stretch>
        </p:blipFill>
        <p:spPr>
          <a:xfrm>
            <a:off x="762000" y="2075473"/>
            <a:ext cx="7620000" cy="1524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2"/>
          <p:cNvPicPr preferRelativeResize="0"/>
          <p:nvPr/>
        </p:nvPicPr>
        <p:blipFill rotWithShape="1">
          <a:blip r:embed="rId3">
            <a:alphaModFix/>
          </a:blip>
          <a:srcRect b="1123"/>
          <a:stretch/>
        </p:blipFill>
        <p:spPr>
          <a:xfrm>
            <a:off x="1891956" y="1136400"/>
            <a:ext cx="4700849" cy="33689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93" name="Google Shape;193;p32"/>
          <p:cNvSpPr txBox="1">
            <a:spLocks noGrp="1"/>
          </p:cNvSpPr>
          <p:nvPr>
            <p:ph type="title"/>
          </p:nvPr>
        </p:nvSpPr>
        <p:spPr>
          <a:xfrm>
            <a:off x="458850" y="352375"/>
            <a:ext cx="8056500" cy="8001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dirty="0"/>
              <a:t>E-cigarettes threaten to upend decades of progress </a:t>
            </a:r>
            <a:endParaRPr sz="2800" dirty="0"/>
          </a:p>
        </p:txBody>
      </p:sp>
      <p:sp>
        <p:nvSpPr>
          <p:cNvPr id="194" name="Google Shape;194;p32"/>
          <p:cNvSpPr txBox="1">
            <a:spLocks noGrp="1"/>
          </p:cNvSpPr>
          <p:nvPr>
            <p:ph type="ftr" idx="11"/>
          </p:nvPr>
        </p:nvSpPr>
        <p:spPr>
          <a:xfrm>
            <a:off x="4242381" y="4791125"/>
            <a:ext cx="30861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sz="1200" b="1">
                <a:latin typeface="Calibri"/>
                <a:ea typeface="Calibri"/>
                <a:cs typeface="Calibri"/>
                <a:sym typeface="Calibri"/>
              </a:rPr>
              <a:t>Source: WI Department of Health Services  </a:t>
            </a:r>
            <a:endParaRPr sz="1200" b="1">
              <a:latin typeface="Calibri"/>
              <a:ea typeface="Calibri"/>
              <a:cs typeface="Calibri"/>
              <a:sym typeface="Calibri"/>
            </a:endParaRPr>
          </a:p>
        </p:txBody>
      </p:sp>
      <p:sp>
        <p:nvSpPr>
          <p:cNvPr id="195" name="Google Shape;195;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22</a:t>
            </a:fld>
            <a:endParaRPr sz="1100"/>
          </a:p>
        </p:txBody>
      </p:sp>
      <p:sp>
        <p:nvSpPr>
          <p:cNvPr id="196" name="Google Shape;196;p32"/>
          <p:cNvSpPr/>
          <p:nvPr/>
        </p:nvSpPr>
        <p:spPr>
          <a:xfrm>
            <a:off x="1920075" y="2015925"/>
            <a:ext cx="1439700" cy="537900"/>
          </a:xfrm>
          <a:prstGeom prst="ellipse">
            <a:avLst/>
          </a:prstGeom>
          <a:no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Tobacco is Changing Campaign</a:t>
            </a:r>
            <a:endParaRPr dirty="0"/>
          </a:p>
        </p:txBody>
      </p:sp>
      <p:sp>
        <p:nvSpPr>
          <p:cNvPr id="179" name="Google Shape;17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180" name="Google Shape;180;p30" title="Tobacco is Changing - The Talk">
            <a:hlinkClick r:id="rId3"/>
          </p:cNvPr>
          <p:cNvPicPr preferRelativeResize="0"/>
          <p:nvPr/>
        </p:nvPicPr>
        <p:blipFill>
          <a:blip r:embed="rId4">
            <a:alphaModFix/>
          </a:blip>
          <a:stretch>
            <a:fillRect/>
          </a:stretch>
        </p:blipFill>
        <p:spPr>
          <a:xfrm>
            <a:off x="2239925" y="1152475"/>
            <a:ext cx="4423600" cy="3317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3" name="Title 2">
            <a:extLst>
              <a:ext uri="{FF2B5EF4-FFF2-40B4-BE49-F238E27FC236}">
                <a16:creationId xmlns:a16="http://schemas.microsoft.com/office/drawing/2014/main" id="{B8465913-73ED-487A-90A8-AFBC580602BC}"/>
              </a:ext>
            </a:extLst>
          </p:cNvPr>
          <p:cNvSpPr>
            <a:spLocks noGrp="1"/>
          </p:cNvSpPr>
          <p:nvPr>
            <p:ph type="title"/>
          </p:nvPr>
        </p:nvSpPr>
        <p:spPr/>
        <p:txBody>
          <a:bodyPr/>
          <a:lstStyle/>
          <a:p>
            <a:r>
              <a:rPr lang="en-US" i="0" u="none" strike="noStrike" dirty="0">
                <a:solidFill>
                  <a:schemeClr val="bg1"/>
                </a:solidFill>
                <a:effectLst/>
                <a:latin typeface="Franklin Gothic" panose="020B0604020202020204" charset="0"/>
                <a:cs typeface="Franklin Gothic" panose="020B0604020202020204" charset="0"/>
              </a:rPr>
              <a:t>Flavors are a major driver of youth use</a:t>
            </a:r>
            <a:endParaRPr lang="en-US" sz="4000" dirty="0">
              <a:solidFill>
                <a:schemeClr val="bg1"/>
              </a:solidFill>
              <a:latin typeface="Franklin Gothic" panose="020B0604020202020204" charset="0"/>
              <a:cs typeface="Franklin Gothic" panose="020B0604020202020204" charset="0"/>
            </a:endParaRPr>
          </a:p>
        </p:txBody>
      </p:sp>
      <p:sp>
        <p:nvSpPr>
          <p:cNvPr id="185" name="Google Shape;185;p3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186" name="Google Shape;186;p31"/>
          <p:cNvPicPr preferRelativeResize="0"/>
          <p:nvPr/>
        </p:nvPicPr>
        <p:blipFill>
          <a:blip r:embed="rId3">
            <a:alphaModFix/>
          </a:blip>
          <a:stretch>
            <a:fillRect/>
          </a:stretch>
        </p:blipFill>
        <p:spPr>
          <a:xfrm>
            <a:off x="152400" y="1574800"/>
            <a:ext cx="8839201" cy="15183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693003-3D2A-487D-9FB9-361CC0E7C492}"/>
              </a:ext>
            </a:extLst>
          </p:cNvPr>
          <p:cNvPicPr>
            <a:picLocks noChangeAspect="1"/>
          </p:cNvPicPr>
          <p:nvPr/>
        </p:nvPicPr>
        <p:blipFill>
          <a:blip r:embed="rId3"/>
          <a:stretch>
            <a:fillRect/>
          </a:stretch>
        </p:blipFill>
        <p:spPr>
          <a:xfrm>
            <a:off x="5673969" y="1069781"/>
            <a:ext cx="2735384" cy="2098699"/>
          </a:xfrm>
          <a:prstGeom prst="rect">
            <a:avLst/>
          </a:prstGeom>
        </p:spPr>
      </p:pic>
      <p:sp>
        <p:nvSpPr>
          <p:cNvPr id="3" name="Text Placeholder 2">
            <a:extLst>
              <a:ext uri="{FF2B5EF4-FFF2-40B4-BE49-F238E27FC236}">
                <a16:creationId xmlns:a16="http://schemas.microsoft.com/office/drawing/2014/main" id="{F634B5C2-E637-1D34-4B15-6803A4CEF25E}"/>
              </a:ext>
            </a:extLst>
          </p:cNvPr>
          <p:cNvSpPr>
            <a:spLocks noGrp="1"/>
          </p:cNvSpPr>
          <p:nvPr>
            <p:ph type="body" idx="1"/>
          </p:nvPr>
        </p:nvSpPr>
        <p:spPr>
          <a:xfrm>
            <a:off x="617416" y="1588049"/>
            <a:ext cx="5056553" cy="2116443"/>
          </a:xfrm>
        </p:spPr>
        <p:txBody>
          <a:bodyPr/>
          <a:lstStyle/>
          <a:p>
            <a:pPr marL="139700" indent="0">
              <a:buNone/>
            </a:pPr>
            <a:r>
              <a:rPr lang="en-US" sz="2200" b="1" dirty="0"/>
              <a:t>Little cigars </a:t>
            </a:r>
            <a:r>
              <a:rPr lang="en-US" sz="2200" dirty="0"/>
              <a:t>are often kept in front of the counter </a:t>
            </a:r>
            <a:r>
              <a:rPr lang="en-US" sz="2200" b="1" dirty="0">
                <a:solidFill>
                  <a:srgbClr val="FF6699"/>
                </a:solidFill>
              </a:rPr>
              <a:t>near chips and candy </a:t>
            </a:r>
            <a:r>
              <a:rPr lang="en-US" sz="2200" dirty="0"/>
              <a:t>and are sold as singles for less than a dollar.</a:t>
            </a:r>
          </a:p>
        </p:txBody>
      </p:sp>
      <p:sp>
        <p:nvSpPr>
          <p:cNvPr id="4" name="Slide Number Placeholder 3">
            <a:extLst>
              <a:ext uri="{FF2B5EF4-FFF2-40B4-BE49-F238E27FC236}">
                <a16:creationId xmlns:a16="http://schemas.microsoft.com/office/drawing/2014/main" id="{A5738A33-5C49-FA9C-0437-45EB6A0F45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3790355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a:t>Latest Trends | Youth Data </a:t>
            </a:r>
            <a:endParaRPr sz="2800"/>
          </a:p>
        </p:txBody>
      </p:sp>
      <p:sp>
        <p:nvSpPr>
          <p:cNvPr id="203" name="Google Shape;203;p3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b="1">
                <a:solidFill>
                  <a:srgbClr val="000000"/>
                </a:solidFill>
              </a:rPr>
              <a:t>26</a:t>
            </a:fld>
            <a:endParaRPr sz="1000" b="1">
              <a:solidFill>
                <a:srgbClr val="000000"/>
              </a:solidFill>
            </a:endParaRPr>
          </a:p>
        </p:txBody>
      </p:sp>
      <p:sp>
        <p:nvSpPr>
          <p:cNvPr id="204" name="Google Shape;204;p33"/>
          <p:cNvSpPr txBox="1">
            <a:spLocks noGrp="1"/>
          </p:cNvSpPr>
          <p:nvPr>
            <p:ph type="body" idx="1"/>
          </p:nvPr>
        </p:nvSpPr>
        <p:spPr>
          <a:xfrm>
            <a:off x="311700" y="1152475"/>
            <a:ext cx="8520600" cy="313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SHARE LOCAL DATA HERE</a:t>
            </a:r>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Latest Trends</a:t>
            </a:r>
            <a:endParaRPr/>
          </a:p>
        </p:txBody>
      </p:sp>
      <p:sp>
        <p:nvSpPr>
          <p:cNvPr id="210" name="Google Shape;210;p34"/>
          <p:cNvSpPr txBox="1">
            <a:spLocks noGrp="1"/>
          </p:cNvSpPr>
          <p:nvPr>
            <p:ph type="body" idx="1"/>
          </p:nvPr>
        </p:nvSpPr>
        <p:spPr>
          <a:xfrm>
            <a:off x="311700" y="1152475"/>
            <a:ext cx="2928600" cy="3106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How many e-cigarettes can you spot hidden in this picture?</a:t>
            </a:r>
            <a:endParaRPr/>
          </a:p>
        </p:txBody>
      </p:sp>
      <p:sp>
        <p:nvSpPr>
          <p:cNvPr id="211" name="Google Shape;21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212" name="Google Shape;212;p34"/>
          <p:cNvPicPr preferRelativeResize="0"/>
          <p:nvPr/>
        </p:nvPicPr>
        <p:blipFill>
          <a:blip r:embed="rId3">
            <a:alphaModFix/>
          </a:blip>
          <a:stretch>
            <a:fillRect/>
          </a:stretch>
        </p:blipFill>
        <p:spPr>
          <a:xfrm>
            <a:off x="3495028" y="342700"/>
            <a:ext cx="5217876" cy="39164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Latest Trends</a:t>
            </a:r>
            <a:endParaRPr/>
          </a:p>
        </p:txBody>
      </p:sp>
      <p:sp>
        <p:nvSpPr>
          <p:cNvPr id="218" name="Google Shape;218;p35"/>
          <p:cNvSpPr txBox="1">
            <a:spLocks noGrp="1"/>
          </p:cNvSpPr>
          <p:nvPr>
            <p:ph type="body" idx="1"/>
          </p:nvPr>
        </p:nvSpPr>
        <p:spPr>
          <a:xfrm>
            <a:off x="311700" y="1131250"/>
            <a:ext cx="2928600" cy="310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many e-cigarettes can you spot hidden in this picture?</a:t>
            </a:r>
            <a:endParaRPr/>
          </a:p>
          <a:p>
            <a:pPr marL="0" lvl="0" indent="0" algn="l" rtl="0">
              <a:spcBef>
                <a:spcPts val="1600"/>
              </a:spcBef>
              <a:spcAft>
                <a:spcPts val="0"/>
              </a:spcAft>
              <a:buNone/>
            </a:pPr>
            <a:endParaRPr/>
          </a:p>
          <a:p>
            <a:pPr marL="0" lvl="0" indent="0" algn="l" rtl="0">
              <a:spcBef>
                <a:spcPts val="1600"/>
              </a:spcBef>
              <a:spcAft>
                <a:spcPts val="1600"/>
              </a:spcAft>
              <a:buNone/>
            </a:pPr>
            <a:r>
              <a:rPr lang="en" b="1"/>
              <a:t>There are 6 (six) e-cigarettes hidden in plain sight!</a:t>
            </a:r>
            <a:endParaRPr b="1"/>
          </a:p>
        </p:txBody>
      </p:sp>
      <p:sp>
        <p:nvSpPr>
          <p:cNvPr id="219" name="Google Shape;21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220" name="Google Shape;220;p35"/>
          <p:cNvPicPr preferRelativeResize="0"/>
          <p:nvPr/>
        </p:nvPicPr>
        <p:blipFill>
          <a:blip r:embed="rId3">
            <a:alphaModFix/>
          </a:blip>
          <a:stretch>
            <a:fillRect/>
          </a:stretch>
        </p:blipFill>
        <p:spPr>
          <a:xfrm>
            <a:off x="3512975" y="356525"/>
            <a:ext cx="4927357" cy="369838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6" descr="N:\FHC A&amp;DRC\Presentations\01.31.19 Vaping_Loyal School\E-Cig &amp; Vape Pen Components_Stanford.PNG"/>
          <p:cNvPicPr preferRelativeResize="0"/>
          <p:nvPr/>
        </p:nvPicPr>
        <p:blipFill rotWithShape="1">
          <a:blip r:embed="rId3">
            <a:alphaModFix/>
          </a:blip>
          <a:srcRect/>
          <a:stretch/>
        </p:blipFill>
        <p:spPr>
          <a:xfrm>
            <a:off x="1978275" y="1145300"/>
            <a:ext cx="4570200" cy="3434800"/>
          </a:xfrm>
          <a:prstGeom prst="rect">
            <a:avLst/>
          </a:prstGeom>
          <a:noFill/>
          <a:ln>
            <a:noFill/>
          </a:ln>
        </p:spPr>
      </p:pic>
      <p:sp>
        <p:nvSpPr>
          <p:cNvPr id="227" name="Google Shape;227;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a:t>Latest Trends | Products</a:t>
            </a:r>
            <a:endParaRPr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Alliance Name</a:t>
            </a:r>
            <a:endParaRPr/>
          </a:p>
        </p:txBody>
      </p:sp>
      <p:sp>
        <p:nvSpPr>
          <p:cNvPr id="78" name="Google Shape;7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5" name="Google Shape;235;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30</a:t>
            </a:fld>
            <a:endParaRPr sz="1100"/>
          </a:p>
        </p:txBody>
      </p:sp>
      <p:sp>
        <p:nvSpPr>
          <p:cNvPr id="236" name="Google Shape;236;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a:t>Latest Trends </a:t>
            </a:r>
            <a:endParaRPr sz="2800"/>
          </a:p>
        </p:txBody>
      </p:sp>
      <p:pic>
        <p:nvPicPr>
          <p:cNvPr id="4" name="Picture 3">
            <a:extLst>
              <a:ext uri="{FF2B5EF4-FFF2-40B4-BE49-F238E27FC236}">
                <a16:creationId xmlns:a16="http://schemas.microsoft.com/office/drawing/2014/main" id="{35F3AE45-9436-4FC9-8542-7AF77120D6FB}"/>
              </a:ext>
            </a:extLst>
          </p:cNvPr>
          <p:cNvPicPr>
            <a:picLocks noChangeAspect="1"/>
          </p:cNvPicPr>
          <p:nvPr/>
        </p:nvPicPr>
        <p:blipFill rotWithShape="1">
          <a:blip r:embed="rId3"/>
          <a:srcRect l="4845" t="1990" r="4845" b="16277"/>
          <a:stretch/>
        </p:blipFill>
        <p:spPr>
          <a:xfrm>
            <a:off x="1885461" y="1152920"/>
            <a:ext cx="5373077" cy="3262043"/>
          </a:xfrm>
          <a:prstGeom prst="rect">
            <a:avLst/>
          </a:prstGeom>
        </p:spPr>
      </p:pic>
    </p:spTree>
    <p:extLst>
      <p:ext uri="{BB962C8B-B14F-4D97-AF65-F5344CB8AC3E}">
        <p14:creationId xmlns:p14="http://schemas.microsoft.com/office/powerpoint/2010/main" val="106487268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Tobacco addiction and secondhand exposure can lead to deadly consequences.</a:t>
            </a:r>
            <a:endParaRPr/>
          </a:p>
        </p:txBody>
      </p:sp>
      <p:sp>
        <p:nvSpPr>
          <p:cNvPr id="242" name="Google Shape;24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248" name="Google Shape;248;p39"/>
          <p:cNvPicPr preferRelativeResize="0"/>
          <p:nvPr/>
        </p:nvPicPr>
        <p:blipFill>
          <a:blip r:embed="rId3">
            <a:alphaModFix/>
          </a:blip>
          <a:stretch>
            <a:fillRect/>
          </a:stretch>
        </p:blipFill>
        <p:spPr>
          <a:xfrm>
            <a:off x="2295175" y="933475"/>
            <a:ext cx="4553649" cy="2659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7" name="Picture 6">
            <a:extLst>
              <a:ext uri="{FF2B5EF4-FFF2-40B4-BE49-F238E27FC236}">
                <a16:creationId xmlns:a16="http://schemas.microsoft.com/office/drawing/2014/main" id="{7F304F09-C2AA-4B15-BF38-9FAFCE120014}"/>
              </a:ext>
            </a:extLst>
          </p:cNvPr>
          <p:cNvPicPr>
            <a:picLocks noChangeAspect="1"/>
          </p:cNvPicPr>
          <p:nvPr/>
        </p:nvPicPr>
        <p:blipFill>
          <a:blip r:embed="rId3"/>
          <a:stretch>
            <a:fillRect/>
          </a:stretch>
        </p:blipFill>
        <p:spPr>
          <a:xfrm rot="5400000">
            <a:off x="611553" y="2028946"/>
            <a:ext cx="3391877" cy="452565"/>
          </a:xfrm>
          <a:prstGeom prst="rect">
            <a:avLst/>
          </a:prstGeom>
        </p:spPr>
      </p:pic>
      <p:sp>
        <p:nvSpPr>
          <p:cNvPr id="253" name="Google Shape;25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5" name="TextBox 4">
            <a:extLst>
              <a:ext uri="{FF2B5EF4-FFF2-40B4-BE49-F238E27FC236}">
                <a16:creationId xmlns:a16="http://schemas.microsoft.com/office/drawing/2014/main" id="{ADA68135-4DE0-427D-B8F5-72D200A3DABF}"/>
              </a:ext>
            </a:extLst>
          </p:cNvPr>
          <p:cNvSpPr txBox="1"/>
          <p:nvPr/>
        </p:nvSpPr>
        <p:spPr>
          <a:xfrm>
            <a:off x="2377830" y="1592987"/>
            <a:ext cx="5732584" cy="1908215"/>
          </a:xfrm>
          <a:prstGeom prst="rect">
            <a:avLst/>
          </a:prstGeom>
          <a:noFill/>
        </p:spPr>
        <p:txBody>
          <a:bodyPr wrap="square">
            <a:spAutoFit/>
          </a:bodyPr>
          <a:lstStyle/>
          <a:p>
            <a:pPr marL="114300" rtl="0">
              <a:spcBef>
                <a:spcPts val="0"/>
              </a:spcBef>
              <a:spcAft>
                <a:spcPts val="0"/>
              </a:spcAft>
            </a:pPr>
            <a:r>
              <a:rPr lang="en-US" sz="1800" b="0" i="0" u="none" strike="noStrike" dirty="0">
                <a:solidFill>
                  <a:srgbClr val="00204E"/>
                </a:solidFill>
                <a:effectLst/>
                <a:latin typeface="Calibri" panose="020F0502020204030204" pitchFamily="34" charset="0"/>
              </a:rPr>
              <a:t>Wisconsin’s rate of </a:t>
            </a:r>
            <a:r>
              <a:rPr lang="en-US" sz="1800" b="1" i="0" u="none" strike="noStrike" dirty="0">
                <a:solidFill>
                  <a:srgbClr val="00204E"/>
                </a:solidFill>
                <a:effectLst/>
                <a:latin typeface="Calibri" panose="020F0502020204030204" pitchFamily="34" charset="0"/>
              </a:rPr>
              <a:t>smoking during pregnancy exceeds the national average</a:t>
            </a:r>
            <a:r>
              <a:rPr lang="en-US" sz="1800" b="0" i="0" u="none" strike="noStrike" dirty="0">
                <a:solidFill>
                  <a:srgbClr val="00204E"/>
                </a:solidFill>
                <a:effectLst/>
                <a:latin typeface="Calibri" panose="020F0502020204030204" pitchFamily="34" charset="0"/>
              </a:rPr>
              <a:t>. Smoking during pregnancy and secondhand smoke exposure during childhood increases risks for sudden infant death syndrome (SIDS), asthma, ear infections, and other preventable illnesses.</a:t>
            </a:r>
            <a:endParaRPr lang="en-US" sz="1800" b="0" dirty="0">
              <a:effectLst/>
            </a:endParaRPr>
          </a:p>
          <a:p>
            <a:br>
              <a:rPr lang="en-US" dirty="0"/>
            </a:br>
            <a:endParaRPr lang="en-US" dirty="0"/>
          </a:p>
        </p:txBody>
      </p:sp>
      <p:pic>
        <p:nvPicPr>
          <p:cNvPr id="4" name="Picture 3">
            <a:extLst>
              <a:ext uri="{FF2B5EF4-FFF2-40B4-BE49-F238E27FC236}">
                <a16:creationId xmlns:a16="http://schemas.microsoft.com/office/drawing/2014/main" id="{2719DE16-655F-4855-8958-99DEB9D5E739}"/>
              </a:ext>
            </a:extLst>
          </p:cNvPr>
          <p:cNvPicPr>
            <a:picLocks noChangeAspect="1"/>
          </p:cNvPicPr>
          <p:nvPr/>
        </p:nvPicPr>
        <p:blipFill>
          <a:blip r:embed="rId4"/>
          <a:stretch>
            <a:fillRect/>
          </a:stretch>
        </p:blipFill>
        <p:spPr>
          <a:xfrm>
            <a:off x="721150" y="1462811"/>
            <a:ext cx="1508369" cy="1741141"/>
          </a:xfrm>
          <a:prstGeom prst="rect">
            <a:avLst/>
          </a:prstGeom>
        </p:spPr>
      </p:pic>
    </p:spTree>
    <p:extLst>
      <p:ext uri="{BB962C8B-B14F-4D97-AF65-F5344CB8AC3E}">
        <p14:creationId xmlns:p14="http://schemas.microsoft.com/office/powerpoint/2010/main" val="2487876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254" name="Google Shape;254;p40"/>
          <p:cNvPicPr preferRelativeResize="0"/>
          <p:nvPr/>
        </p:nvPicPr>
        <p:blipFill>
          <a:blip r:embed="rId3">
            <a:alphaModFix/>
          </a:blip>
          <a:stretch>
            <a:fillRect/>
          </a:stretch>
        </p:blipFill>
        <p:spPr>
          <a:xfrm>
            <a:off x="152400" y="697325"/>
            <a:ext cx="8839200" cy="306626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260" name="Google Shape;260;p41"/>
          <p:cNvPicPr preferRelativeResize="0"/>
          <p:nvPr/>
        </p:nvPicPr>
        <p:blipFill>
          <a:blip r:embed="rId3">
            <a:alphaModFix/>
          </a:blip>
          <a:stretch>
            <a:fillRect/>
          </a:stretch>
        </p:blipFill>
        <p:spPr>
          <a:xfrm>
            <a:off x="152400" y="628650"/>
            <a:ext cx="8839199" cy="304901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Alliance Efforts to Address Tobacco </a:t>
            </a:r>
            <a:endParaRPr/>
          </a:p>
        </p:txBody>
      </p:sp>
      <p:sp>
        <p:nvSpPr>
          <p:cNvPr id="272" name="Google Shape;27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278" name="Google Shape;278;p44"/>
          <p:cNvPicPr preferRelativeResize="0"/>
          <p:nvPr/>
        </p:nvPicPr>
        <p:blipFill>
          <a:blip r:embed="rId3">
            <a:alphaModFix/>
          </a:blip>
          <a:stretch>
            <a:fillRect/>
          </a:stretch>
        </p:blipFill>
        <p:spPr>
          <a:xfrm>
            <a:off x="152400" y="152400"/>
            <a:ext cx="8839199" cy="4098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9DFBFF-533A-47D2-9308-CDC46D6259F4}"/>
              </a:ext>
            </a:extLst>
          </p:cNvPr>
          <p:cNvSpPr>
            <a:spLocks noGrp="1"/>
          </p:cNvSpPr>
          <p:nvPr>
            <p:ph type="title"/>
          </p:nvPr>
        </p:nvSpPr>
        <p:spPr/>
        <p:txBody>
          <a:bodyPr/>
          <a:lstStyle/>
          <a:p>
            <a:r>
              <a:rPr lang="en-US" sz="2800" dirty="0"/>
              <a:t>What more is being done?</a:t>
            </a:r>
            <a:br>
              <a:rPr lang="en-US" sz="2800" dirty="0"/>
            </a:br>
            <a:endParaRPr lang="en-US" dirty="0"/>
          </a:p>
        </p:txBody>
      </p:sp>
      <p:sp>
        <p:nvSpPr>
          <p:cNvPr id="8" name="Text Placeholder 7">
            <a:extLst>
              <a:ext uri="{FF2B5EF4-FFF2-40B4-BE49-F238E27FC236}">
                <a16:creationId xmlns:a16="http://schemas.microsoft.com/office/drawing/2014/main" id="{298FB287-BE0F-4D2A-A262-C17812E673ED}"/>
              </a:ext>
            </a:extLst>
          </p:cNvPr>
          <p:cNvSpPr>
            <a:spLocks noGrp="1"/>
          </p:cNvSpPr>
          <p:nvPr>
            <p:ph type="body" idx="1"/>
          </p:nvPr>
        </p:nvSpPr>
        <p:spPr/>
        <p:txBody>
          <a:bodyPr/>
          <a:lstStyle/>
          <a:p>
            <a:r>
              <a:rPr lang="en-US" sz="1800" dirty="0"/>
              <a:t>The new </a:t>
            </a:r>
            <a:r>
              <a:rPr lang="en-US" sz="1800" b="1" i="1" dirty="0"/>
              <a:t>Live Vape Free </a:t>
            </a:r>
            <a:r>
              <a:rPr lang="en-US" sz="1800" dirty="0"/>
              <a:t>program addresses the teen vaping epidemic by helping teens quit and educating on the health impacts of vaping.</a:t>
            </a:r>
          </a:p>
          <a:p>
            <a:pPr marL="114300" indent="0">
              <a:buNone/>
            </a:pPr>
            <a:endParaRPr lang="en-US" sz="1800" dirty="0"/>
          </a:p>
          <a:p>
            <a:r>
              <a:rPr lang="en-US" sz="1800" dirty="0"/>
              <a:t>Local tobacco prevention networks outreach to people of faith and their stakeholders for </a:t>
            </a:r>
            <a:r>
              <a:rPr lang="en-US" sz="1800" b="1" i="1" dirty="0"/>
              <a:t>No Menthol Sunday. </a:t>
            </a:r>
            <a:r>
              <a:rPr lang="en-US" sz="1800" dirty="0"/>
              <a:t>This includes engaging faith leaders and their congregations through sermons and events and encouraging retailers not to sell menthol products. </a:t>
            </a:r>
          </a:p>
          <a:p>
            <a:pPr marL="114300" indent="0">
              <a:buNone/>
            </a:pPr>
            <a:endParaRPr lang="en-US" sz="1800" dirty="0"/>
          </a:p>
          <a:p>
            <a:r>
              <a:rPr lang="en-US" sz="1800" dirty="0"/>
              <a:t>Culturally relevant cessation services are available through the </a:t>
            </a:r>
            <a:r>
              <a:rPr lang="en-US" sz="1800" b="1" i="1" dirty="0"/>
              <a:t>Wisconsin American Indian Quit Line.</a:t>
            </a:r>
            <a:endParaRPr lang="en-US" sz="1800" dirty="0"/>
          </a:p>
          <a:p>
            <a:endParaRPr lang="en-US" sz="1800" dirty="0"/>
          </a:p>
          <a:p>
            <a:endParaRPr lang="en-US" sz="1800" dirty="0"/>
          </a:p>
          <a:p>
            <a:endParaRPr lang="en-US" dirty="0"/>
          </a:p>
        </p:txBody>
      </p:sp>
      <p:sp>
        <p:nvSpPr>
          <p:cNvPr id="2" name="Slide Number Placeholder 1">
            <a:extLst>
              <a:ext uri="{FF2B5EF4-FFF2-40B4-BE49-F238E27FC236}">
                <a16:creationId xmlns:a16="http://schemas.microsoft.com/office/drawing/2014/main" id="{EDB415EB-FF24-76AF-C9C6-C526925106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2268492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a:t>Limiting Secondhand Smoke Exposure   </a:t>
            </a:r>
            <a:endParaRPr sz="2800"/>
          </a:p>
        </p:txBody>
      </p:sp>
      <p:sp>
        <p:nvSpPr>
          <p:cNvPr id="285" name="Google Shape;285;p4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b="1">
                <a:solidFill>
                  <a:srgbClr val="000000"/>
                </a:solidFill>
              </a:rPr>
              <a:t>39</a:t>
            </a:fld>
            <a:endParaRPr sz="1000" b="1">
              <a:solidFill>
                <a:srgbClr val="000000"/>
              </a:solidFill>
            </a:endParaRPr>
          </a:p>
        </p:txBody>
      </p:sp>
      <p:sp>
        <p:nvSpPr>
          <p:cNvPr id="286" name="Google Shape;286;p45"/>
          <p:cNvSpPr txBox="1">
            <a:spLocks noGrp="1"/>
          </p:cNvSpPr>
          <p:nvPr>
            <p:ph type="body" idx="1"/>
          </p:nvPr>
        </p:nvSpPr>
        <p:spPr>
          <a:xfrm>
            <a:off x="311700" y="1152475"/>
            <a:ext cx="8520600" cy="3126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SHARE LOCAL WORK HERE</a:t>
            </a:r>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84" name="Google Shape;84;p17"/>
          <p:cNvPicPr preferRelativeResize="0"/>
          <p:nvPr/>
        </p:nvPicPr>
        <p:blipFill rotWithShape="1">
          <a:blip r:embed="rId3">
            <a:alphaModFix/>
          </a:blip>
          <a:srcRect b="11933"/>
          <a:stretch/>
        </p:blipFill>
        <p:spPr>
          <a:xfrm>
            <a:off x="2274725" y="0"/>
            <a:ext cx="4594549" cy="48717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OTHER LOCAL WORK HERE</a:t>
            </a:r>
            <a:endParaRPr/>
          </a:p>
        </p:txBody>
      </p:sp>
      <p:sp>
        <p:nvSpPr>
          <p:cNvPr id="292" name="Google Shape;292;p46"/>
          <p:cNvSpPr txBox="1">
            <a:spLocks noGrp="1"/>
          </p:cNvSpPr>
          <p:nvPr>
            <p:ph type="body" idx="1"/>
          </p:nvPr>
        </p:nvSpPr>
        <p:spPr>
          <a:xfrm>
            <a:off x="311700" y="1152475"/>
            <a:ext cx="8520600" cy="322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93" name="Google Shape;29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76AF-F197-4D3C-99B2-BE94A42EE8D8}"/>
              </a:ext>
            </a:extLst>
          </p:cNvPr>
          <p:cNvSpPr>
            <a:spLocks noGrp="1"/>
          </p:cNvSpPr>
          <p:nvPr>
            <p:ph type="title"/>
          </p:nvPr>
        </p:nvSpPr>
        <p:spPr/>
        <p:txBody>
          <a:bodyPr/>
          <a:lstStyle/>
          <a:p>
            <a:r>
              <a:rPr lang="en-US" dirty="0"/>
              <a:t>Tobacco, COVID-19, and Racism</a:t>
            </a:r>
          </a:p>
        </p:txBody>
      </p:sp>
      <p:sp>
        <p:nvSpPr>
          <p:cNvPr id="4" name="Slide Number Placeholder 3">
            <a:extLst>
              <a:ext uri="{FF2B5EF4-FFF2-40B4-BE49-F238E27FC236}">
                <a16:creationId xmlns:a16="http://schemas.microsoft.com/office/drawing/2014/main" id="{A3D7898B-225C-4436-9762-0BF577E8E4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6" name="Picture 5" descr="Diagram&#10;&#10;Description automatically generated">
            <a:extLst>
              <a:ext uri="{FF2B5EF4-FFF2-40B4-BE49-F238E27FC236}">
                <a16:creationId xmlns:a16="http://schemas.microsoft.com/office/drawing/2014/main" id="{3DA433BD-49E0-4784-A835-9B2175C5E7A6}"/>
              </a:ext>
            </a:extLst>
          </p:cNvPr>
          <p:cNvPicPr>
            <a:picLocks noChangeAspect="1"/>
          </p:cNvPicPr>
          <p:nvPr/>
        </p:nvPicPr>
        <p:blipFill>
          <a:blip r:embed="rId3"/>
          <a:stretch>
            <a:fillRect/>
          </a:stretch>
        </p:blipFill>
        <p:spPr>
          <a:xfrm>
            <a:off x="348839" y="1168458"/>
            <a:ext cx="8446321" cy="3197020"/>
          </a:xfrm>
          <a:prstGeom prst="rect">
            <a:avLst/>
          </a:prstGeom>
        </p:spPr>
      </p:pic>
    </p:spTree>
    <p:extLst>
      <p:ext uri="{BB962C8B-B14F-4D97-AF65-F5344CB8AC3E}">
        <p14:creationId xmlns:p14="http://schemas.microsoft.com/office/powerpoint/2010/main" val="4056872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351186-E45D-4AE3-99FD-CE1D4AC969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6" name="Picture 5" descr="Logo, company name&#10;&#10;Description automatically generated">
            <a:extLst>
              <a:ext uri="{FF2B5EF4-FFF2-40B4-BE49-F238E27FC236}">
                <a16:creationId xmlns:a16="http://schemas.microsoft.com/office/drawing/2014/main" id="{40DC1300-6A3B-4BF5-9FF9-0D2568877C2F}"/>
              </a:ext>
            </a:extLst>
          </p:cNvPr>
          <p:cNvPicPr>
            <a:picLocks noChangeAspect="1"/>
          </p:cNvPicPr>
          <p:nvPr/>
        </p:nvPicPr>
        <p:blipFill>
          <a:blip r:embed="rId3"/>
          <a:stretch>
            <a:fillRect/>
          </a:stretch>
        </p:blipFill>
        <p:spPr>
          <a:xfrm>
            <a:off x="280048" y="400692"/>
            <a:ext cx="8583903" cy="3982118"/>
          </a:xfrm>
          <a:prstGeom prst="rect">
            <a:avLst/>
          </a:prstGeom>
        </p:spPr>
      </p:pic>
    </p:spTree>
    <p:extLst>
      <p:ext uri="{BB962C8B-B14F-4D97-AF65-F5344CB8AC3E}">
        <p14:creationId xmlns:p14="http://schemas.microsoft.com/office/powerpoint/2010/main" val="28799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1CC0FF-11D2-4AA9-B4B7-6A668E62F9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pic>
        <p:nvPicPr>
          <p:cNvPr id="6" name="Picture 5" descr="A picture containing diagram&#10;&#10;Description automatically generated">
            <a:extLst>
              <a:ext uri="{FF2B5EF4-FFF2-40B4-BE49-F238E27FC236}">
                <a16:creationId xmlns:a16="http://schemas.microsoft.com/office/drawing/2014/main" id="{D129AEFD-8B4C-40D9-9E4F-A0934F69B865}"/>
              </a:ext>
            </a:extLst>
          </p:cNvPr>
          <p:cNvPicPr>
            <a:picLocks noChangeAspect="1"/>
          </p:cNvPicPr>
          <p:nvPr/>
        </p:nvPicPr>
        <p:blipFill>
          <a:blip r:embed="rId2"/>
          <a:stretch>
            <a:fillRect/>
          </a:stretch>
        </p:blipFill>
        <p:spPr>
          <a:xfrm>
            <a:off x="259443" y="955497"/>
            <a:ext cx="8625114" cy="2897575"/>
          </a:xfrm>
          <a:prstGeom prst="rect">
            <a:avLst/>
          </a:prstGeom>
        </p:spPr>
      </p:pic>
    </p:spTree>
    <p:extLst>
      <p:ext uri="{BB962C8B-B14F-4D97-AF65-F5344CB8AC3E}">
        <p14:creationId xmlns:p14="http://schemas.microsoft.com/office/powerpoint/2010/main" val="3722231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sp>
        <p:nvSpPr>
          <p:cNvPr id="299" name="Google Shape;299;p47"/>
          <p:cNvSpPr txBox="1">
            <a:spLocks noGrp="1"/>
          </p:cNvSpPr>
          <p:nvPr>
            <p:ph type="body" idx="1"/>
          </p:nvPr>
        </p:nvSpPr>
        <p:spPr>
          <a:xfrm>
            <a:off x="311700" y="1152475"/>
            <a:ext cx="8520600" cy="322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Insert contact information</a:t>
            </a:r>
            <a:endParaRPr/>
          </a:p>
        </p:txBody>
      </p:sp>
      <p:sp>
        <p:nvSpPr>
          <p:cNvPr id="300" name="Google Shape;30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p:nvPr>
        </p:nvSpPr>
        <p:spPr>
          <a:xfrm>
            <a:off x="368500" y="1974275"/>
            <a:ext cx="8598000" cy="96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Appendix: Additional Slides, Topics, and Images</a:t>
            </a:r>
            <a:endParaRPr/>
          </a:p>
        </p:txBody>
      </p:sp>
      <p:sp>
        <p:nvSpPr>
          <p:cNvPr id="306" name="Google Shape;30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(Optional) Tobacco Use and COVID-19</a:t>
            </a:r>
            <a:endParaRPr/>
          </a:p>
        </p:txBody>
      </p:sp>
      <p:sp>
        <p:nvSpPr>
          <p:cNvPr id="312" name="Google Shape;312;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313" name="Google Shape;313;p49"/>
          <p:cNvPicPr preferRelativeResize="0"/>
          <p:nvPr/>
        </p:nvPicPr>
        <p:blipFill>
          <a:blip r:embed="rId3">
            <a:alphaModFix/>
          </a:blip>
          <a:stretch>
            <a:fillRect/>
          </a:stretch>
        </p:blipFill>
        <p:spPr>
          <a:xfrm>
            <a:off x="1439913" y="1017725"/>
            <a:ext cx="6264176" cy="34380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OPTIONAL IMAGES</a:t>
            </a:r>
            <a:endParaRPr/>
          </a:p>
        </p:txBody>
      </p:sp>
      <p:sp>
        <p:nvSpPr>
          <p:cNvPr id="319" name="Google Shape;31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320" name="Google Shape;320;p50"/>
          <p:cNvPicPr preferRelativeResize="0"/>
          <p:nvPr/>
        </p:nvPicPr>
        <p:blipFill>
          <a:blip r:embed="rId3">
            <a:alphaModFix/>
          </a:blip>
          <a:stretch>
            <a:fillRect/>
          </a:stretch>
        </p:blipFill>
        <p:spPr>
          <a:xfrm>
            <a:off x="2209800" y="1017725"/>
            <a:ext cx="4921636" cy="41257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title"/>
          </p:nvPr>
        </p:nvSpPr>
        <p:spPr>
          <a:xfrm>
            <a:off x="311700" y="445025"/>
            <a:ext cx="8520600" cy="10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NATIONAL NEWS/POLICY UPDATES </a:t>
            </a:r>
            <a:endParaRPr/>
          </a:p>
        </p:txBody>
      </p:sp>
      <p:sp>
        <p:nvSpPr>
          <p:cNvPr id="326" name="Google Shape;326;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title"/>
          </p:nvPr>
        </p:nvSpPr>
        <p:spPr>
          <a:xfrm>
            <a:off x="311700" y="445025"/>
            <a:ext cx="8520600" cy="10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APPENDIX: (OPTIONAL) RETAIL ASSESSMENTS</a:t>
            </a:r>
            <a:endParaRPr dirty="0"/>
          </a:p>
        </p:txBody>
      </p:sp>
      <p:sp>
        <p:nvSpPr>
          <p:cNvPr id="326" name="Google Shape;326;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Tree>
    <p:extLst>
      <p:ext uri="{BB962C8B-B14F-4D97-AF65-F5344CB8AC3E}">
        <p14:creationId xmlns:p14="http://schemas.microsoft.com/office/powerpoint/2010/main" val="227228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Tobacco is still a problem in Wisconsin.</a:t>
            </a:r>
            <a:endParaRPr>
              <a:solidFill>
                <a:srgbClr val="FFFFFF"/>
              </a:solidFill>
            </a:endParaRPr>
          </a:p>
        </p:txBody>
      </p:sp>
      <p:sp>
        <p:nvSpPr>
          <p:cNvPr id="90" name="Google Shape;9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2"/>
          <p:cNvSpPr txBox="1">
            <a:spLocks noGrp="1"/>
          </p:cNvSpPr>
          <p:nvPr>
            <p:ph type="title"/>
          </p:nvPr>
        </p:nvSpPr>
        <p:spPr>
          <a:xfrm>
            <a:off x="311700" y="445025"/>
            <a:ext cx="8520600" cy="10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OPTIONAL IMAGES </a:t>
            </a:r>
            <a:endParaRPr/>
          </a:p>
        </p:txBody>
      </p:sp>
      <p:sp>
        <p:nvSpPr>
          <p:cNvPr id="332" name="Google Shape;33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333" name="Google Shape;333;p52"/>
          <p:cNvPicPr preferRelativeResize="0"/>
          <p:nvPr/>
        </p:nvPicPr>
        <p:blipFill>
          <a:blip r:embed="rId3">
            <a:alphaModFix/>
          </a:blip>
          <a:stretch>
            <a:fillRect/>
          </a:stretch>
        </p:blipFill>
        <p:spPr>
          <a:xfrm>
            <a:off x="1260935" y="1493825"/>
            <a:ext cx="5761050" cy="24613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340" name="Google Shape;340;p53"/>
          <p:cNvSpPr txBox="1">
            <a:spLocks noGrp="1"/>
          </p:cNvSpPr>
          <p:nvPr>
            <p:ph type="title" idx="4294967295"/>
          </p:nvPr>
        </p:nvSpPr>
        <p:spPr>
          <a:xfrm>
            <a:off x="311700" y="228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OPTIONAL IMAGES</a:t>
            </a:r>
            <a:endParaRPr/>
          </a:p>
        </p:txBody>
      </p:sp>
      <p:pic>
        <p:nvPicPr>
          <p:cNvPr id="341" name="Google Shape;341;p53"/>
          <p:cNvPicPr preferRelativeResize="0"/>
          <p:nvPr/>
        </p:nvPicPr>
        <p:blipFill>
          <a:blip r:embed="rId3">
            <a:alphaModFix/>
          </a:blip>
          <a:stretch>
            <a:fillRect/>
          </a:stretch>
        </p:blipFill>
        <p:spPr>
          <a:xfrm>
            <a:off x="206150" y="800725"/>
            <a:ext cx="3453025" cy="3590451"/>
          </a:xfrm>
          <a:prstGeom prst="rect">
            <a:avLst/>
          </a:prstGeom>
          <a:noFill/>
          <a:ln>
            <a:noFill/>
          </a:ln>
        </p:spPr>
      </p:pic>
      <p:pic>
        <p:nvPicPr>
          <p:cNvPr id="342" name="Google Shape;342;p53"/>
          <p:cNvPicPr preferRelativeResize="0"/>
          <p:nvPr/>
        </p:nvPicPr>
        <p:blipFill>
          <a:blip r:embed="rId4">
            <a:alphaModFix/>
          </a:blip>
          <a:stretch>
            <a:fillRect/>
          </a:stretch>
        </p:blipFill>
        <p:spPr>
          <a:xfrm>
            <a:off x="3217825" y="1347725"/>
            <a:ext cx="5549150" cy="30859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APPENDIX: OPTIONAL RESOURCES TO SHARE</a:t>
            </a:r>
            <a:endParaRPr/>
          </a:p>
        </p:txBody>
      </p:sp>
      <p:sp>
        <p:nvSpPr>
          <p:cNvPr id="348" name="Google Shape;34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349" name="Google Shape;349;p54"/>
          <p:cNvSpPr txBox="1">
            <a:spLocks noGrp="1"/>
          </p:cNvSpPr>
          <p:nvPr>
            <p:ph type="body" idx="1"/>
          </p:nvPr>
        </p:nvSpPr>
        <p:spPr>
          <a:xfrm>
            <a:off x="311700" y="1152475"/>
            <a:ext cx="8520600" cy="3222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u="sng" dirty="0">
                <a:solidFill>
                  <a:schemeClr val="hlink"/>
                </a:solidFill>
                <a:hlinkClick r:id="rId3"/>
              </a:rPr>
              <a:t>Tobacco is Changing</a:t>
            </a:r>
            <a:endParaRPr sz="1400" dirty="0"/>
          </a:p>
          <a:p>
            <a:pPr marL="457200" lvl="0" indent="-317500" algn="l" rtl="0">
              <a:spcBef>
                <a:spcPts val="0"/>
              </a:spcBef>
              <a:spcAft>
                <a:spcPts val="0"/>
              </a:spcAft>
              <a:buSzPts val="1400"/>
              <a:buChar char="●"/>
            </a:pPr>
            <a:r>
              <a:rPr lang="en" sz="1400" dirty="0"/>
              <a:t>Cessation resources:</a:t>
            </a:r>
            <a:endParaRPr sz="1400" dirty="0"/>
          </a:p>
          <a:p>
            <a:pPr marL="914400" lvl="1" indent="-317500" algn="l" rtl="0">
              <a:spcBef>
                <a:spcPts val="0"/>
              </a:spcBef>
              <a:spcAft>
                <a:spcPts val="0"/>
              </a:spcAft>
              <a:buSzPts val="1400"/>
              <a:buChar char="○"/>
            </a:pPr>
            <a:r>
              <a:rPr lang="en" dirty="0"/>
              <a:t>Wisconsin Tobacco </a:t>
            </a:r>
            <a:r>
              <a:rPr lang="en" u="sng" dirty="0">
                <a:solidFill>
                  <a:schemeClr val="hlink"/>
                </a:solidFill>
                <a:hlinkClick r:id="rId4"/>
              </a:rPr>
              <a:t>Quit Line</a:t>
            </a:r>
            <a:r>
              <a:rPr lang="en" dirty="0"/>
              <a:t>: 800-QUIT-NOW, or text READY to 200-400</a:t>
            </a:r>
            <a:endParaRPr dirty="0"/>
          </a:p>
          <a:p>
            <a:pPr marL="457200" lvl="0" indent="-317500" algn="l" rtl="0">
              <a:spcBef>
                <a:spcPts val="0"/>
              </a:spcBef>
              <a:spcAft>
                <a:spcPts val="0"/>
              </a:spcAft>
              <a:buSzPts val="1400"/>
              <a:buChar char="●"/>
            </a:pPr>
            <a:r>
              <a:rPr lang="en" sz="1400" u="sng" dirty="0">
                <a:solidFill>
                  <a:schemeClr val="hlink"/>
                </a:solidFill>
                <a:hlinkClick r:id="rId5"/>
              </a:rPr>
              <a:t>Vaping Lingo Dictionary</a:t>
            </a:r>
            <a:endParaRPr sz="1400" dirty="0"/>
          </a:p>
          <a:p>
            <a:pPr marL="457200" lvl="0" indent="-317500" algn="l" rtl="0">
              <a:spcBef>
                <a:spcPts val="0"/>
              </a:spcBef>
              <a:spcAft>
                <a:spcPts val="0"/>
              </a:spcAft>
              <a:buSzPts val="1400"/>
              <a:buChar char="●"/>
            </a:pPr>
            <a:r>
              <a:rPr lang="en" sz="1400" u="sng" dirty="0">
                <a:solidFill>
                  <a:schemeClr val="hlink"/>
                </a:solidFill>
                <a:hlinkClick r:id="rId6"/>
              </a:rPr>
              <a:t>https://truthinitiative.org/research-resources/emerging-tobacco-products/most-juul-related-instagram-posts-appeal-youth-culture</a:t>
            </a:r>
            <a:endParaRPr sz="1400" dirty="0"/>
          </a:p>
          <a:p>
            <a:pPr marL="457200" lvl="0" indent="-317500" algn="l" rtl="0">
              <a:spcBef>
                <a:spcPts val="0"/>
              </a:spcBef>
              <a:spcAft>
                <a:spcPts val="0"/>
              </a:spcAft>
              <a:buSzPts val="1400"/>
              <a:buChar char="●"/>
            </a:pPr>
            <a:r>
              <a:rPr lang="en" sz="1400" u="sng" dirty="0">
                <a:solidFill>
                  <a:schemeClr val="hlink"/>
                </a:solidFill>
                <a:hlinkClick r:id="rId7"/>
              </a:rPr>
              <a:t>https://www.youtube.com/watch?v=gjYT4YG7jOk</a:t>
            </a:r>
            <a:endParaRPr sz="1400" dirty="0"/>
          </a:p>
          <a:p>
            <a:pPr marL="457200" lvl="0" indent="-317500" algn="l" rtl="0">
              <a:spcBef>
                <a:spcPts val="0"/>
              </a:spcBef>
              <a:spcAft>
                <a:spcPts val="0"/>
              </a:spcAft>
              <a:buSzPts val="1400"/>
              <a:buChar char="●"/>
            </a:pPr>
            <a:r>
              <a:rPr lang="en" sz="1400" u="sng" dirty="0">
                <a:solidFill>
                  <a:schemeClr val="hlink"/>
                </a:solidFill>
                <a:hlinkClick r:id="rId8"/>
              </a:rPr>
              <a:t>Governor Evers’ Letter to Schools Regarding E-Cigarettes</a:t>
            </a:r>
            <a:endParaRPr sz="1400" dirty="0"/>
          </a:p>
          <a:p>
            <a:pPr marL="457200" lvl="0" indent="-317500" algn="l" rtl="0">
              <a:spcBef>
                <a:spcPts val="0"/>
              </a:spcBef>
              <a:spcAft>
                <a:spcPts val="0"/>
              </a:spcAft>
              <a:buSzPts val="1400"/>
              <a:buChar char="●"/>
            </a:pPr>
            <a:r>
              <a:rPr lang="en" sz="1400" u="sng" dirty="0">
                <a:solidFill>
                  <a:schemeClr val="hlink"/>
                </a:solidFill>
                <a:hlinkClick r:id="rId9"/>
              </a:rPr>
              <a:t>EVALI Video</a:t>
            </a:r>
            <a:endParaRPr sz="1400" dirty="0"/>
          </a:p>
          <a:p>
            <a:pPr marL="457200" lvl="0" indent="-317500" algn="l" rtl="0">
              <a:spcBef>
                <a:spcPts val="0"/>
              </a:spcBef>
              <a:spcAft>
                <a:spcPts val="0"/>
              </a:spcAft>
              <a:buSzPts val="1400"/>
              <a:buChar char="●"/>
            </a:pPr>
            <a:r>
              <a:rPr lang="en" sz="1400" u="sng" dirty="0">
                <a:solidFill>
                  <a:schemeClr val="hlink"/>
                </a:solidFill>
                <a:hlinkClick r:id="rId10"/>
              </a:rPr>
              <a:t>Education Packet Content</a:t>
            </a:r>
            <a:endParaRPr sz="1400" dirty="0"/>
          </a:p>
          <a:p>
            <a:pPr marL="457200" lvl="0" indent="-317500" algn="l" rtl="0">
              <a:spcBef>
                <a:spcPts val="0"/>
              </a:spcBef>
              <a:spcAft>
                <a:spcPts val="0"/>
              </a:spcAft>
              <a:buSzPts val="1400"/>
              <a:buChar char="●"/>
            </a:pPr>
            <a:r>
              <a:rPr lang="en" sz="1400" dirty="0"/>
              <a:t>More data: </a:t>
            </a:r>
            <a:r>
              <a:rPr lang="en" sz="1400" u="sng" dirty="0">
                <a:solidFill>
                  <a:schemeClr val="hlink"/>
                </a:solidFill>
                <a:hlinkClick r:id="rId11"/>
              </a:rPr>
              <a:t>https://www.dhs.wisconsin.gov/tobacco/data.htm</a:t>
            </a:r>
            <a:endParaRPr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dirty="0"/>
              <a:t>Tobacco</a:t>
            </a:r>
            <a:r>
              <a:rPr lang="en" dirty="0"/>
              <a:t> is the #1 preventable cause of death in WI.</a:t>
            </a:r>
            <a:endParaRPr dirty="0"/>
          </a:p>
        </p:txBody>
      </p:sp>
      <p:sp>
        <p:nvSpPr>
          <p:cNvPr id="96" name="Google Shape;9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97" name="Google Shape;97;p19"/>
          <p:cNvPicPr preferRelativeResize="0"/>
          <p:nvPr/>
        </p:nvPicPr>
        <p:blipFill rotWithShape="1">
          <a:blip r:embed="rId3">
            <a:alphaModFix/>
          </a:blip>
          <a:srcRect/>
          <a:stretch/>
        </p:blipFill>
        <p:spPr>
          <a:xfrm>
            <a:off x="2877451" y="1240325"/>
            <a:ext cx="3459976" cy="3349781"/>
          </a:xfrm>
          <a:prstGeom prst="rect">
            <a:avLst/>
          </a:prstGeom>
          <a:solidFill>
            <a:srgbClr val="F5FE88"/>
          </a:solidFill>
          <a:ln>
            <a:noFill/>
          </a:ln>
        </p:spPr>
      </p:pic>
      <p:sp>
        <p:nvSpPr>
          <p:cNvPr id="98" name="Google Shape;98;p19"/>
          <p:cNvSpPr txBox="1"/>
          <p:nvPr/>
        </p:nvSpPr>
        <p:spPr>
          <a:xfrm>
            <a:off x="3660000" y="2453349"/>
            <a:ext cx="2128800" cy="55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500" b="1">
                <a:solidFill>
                  <a:srgbClr val="00A7E1"/>
                </a:solidFill>
                <a:latin typeface="Franklin Gothic"/>
                <a:ea typeface="Franklin Gothic"/>
                <a:cs typeface="Franklin Gothic"/>
                <a:sym typeface="Franklin Gothic"/>
              </a:rPr>
              <a:t>7,900</a:t>
            </a:r>
            <a:endParaRPr sz="800">
              <a:solidFill>
                <a:srgbClr val="00A7E1"/>
              </a:solidFill>
              <a:latin typeface="Franklin Gothic"/>
              <a:ea typeface="Franklin Gothic"/>
              <a:cs typeface="Franklin Gothic"/>
              <a:sym typeface="Franklin Gothic"/>
            </a:endParaRPr>
          </a:p>
        </p:txBody>
      </p:sp>
      <p:sp>
        <p:nvSpPr>
          <p:cNvPr id="99" name="Google Shape;99;p19"/>
          <p:cNvSpPr txBox="1"/>
          <p:nvPr/>
        </p:nvSpPr>
        <p:spPr>
          <a:xfrm>
            <a:off x="3629396" y="3084075"/>
            <a:ext cx="2190000" cy="45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000"/>
              <a:buFont typeface="Arial"/>
              <a:buNone/>
            </a:pPr>
            <a:r>
              <a:rPr lang="en" b="1">
                <a:latin typeface="Franklin Gothic"/>
                <a:ea typeface="Franklin Gothic"/>
                <a:cs typeface="Franklin Gothic"/>
                <a:sym typeface="Franklin Gothic"/>
              </a:rPr>
              <a:t>Residents Suffer</a:t>
            </a:r>
            <a:endParaRPr b="1" u="none">
              <a:solidFill>
                <a:srgbClr val="000000"/>
              </a:solidFill>
              <a:latin typeface="Franklin Gothic"/>
              <a:ea typeface="Franklin Gothic"/>
              <a:cs typeface="Franklin Gothic"/>
              <a:sym typeface="Franklin Gothic"/>
            </a:endParaRPr>
          </a:p>
          <a:p>
            <a:pPr marL="0" marR="0" lvl="0" indent="0" algn="ctr" rtl="0">
              <a:spcBef>
                <a:spcPts val="0"/>
              </a:spcBef>
              <a:spcAft>
                <a:spcPts val="0"/>
              </a:spcAft>
              <a:buClr>
                <a:srgbClr val="000000"/>
              </a:buClr>
              <a:buSzPts val="2000"/>
              <a:buFont typeface="Arial"/>
              <a:buNone/>
            </a:pPr>
            <a:r>
              <a:rPr lang="en" b="1">
                <a:latin typeface="Franklin Gothic"/>
                <a:ea typeface="Franklin Gothic"/>
                <a:cs typeface="Franklin Gothic"/>
                <a:sym typeface="Franklin Gothic"/>
              </a:rPr>
              <a:t>Smoking-Related Deaths</a:t>
            </a:r>
            <a:endParaRPr b="1" u="none">
              <a:solidFill>
                <a:srgbClr val="000000"/>
              </a:solidFill>
              <a:latin typeface="Franklin Gothic"/>
              <a:ea typeface="Franklin Gothic"/>
              <a:cs typeface="Franklin Gothic"/>
              <a:sym typeface="Franklin Gothic"/>
            </a:endParaRPr>
          </a:p>
          <a:p>
            <a:pPr marL="0" marR="0" lvl="0" indent="0" algn="ctr" rtl="0">
              <a:spcBef>
                <a:spcPts val="0"/>
              </a:spcBef>
              <a:spcAft>
                <a:spcPts val="0"/>
              </a:spcAft>
              <a:buClr>
                <a:srgbClr val="000000"/>
              </a:buClr>
              <a:buSzPts val="2000"/>
              <a:buFont typeface="Arial"/>
              <a:buNone/>
            </a:pPr>
            <a:r>
              <a:rPr lang="en" b="1">
                <a:latin typeface="Franklin Gothic"/>
                <a:ea typeface="Franklin Gothic"/>
                <a:cs typeface="Franklin Gothic"/>
                <a:sym typeface="Franklin Gothic"/>
              </a:rPr>
              <a:t>(almost 22 every day)</a:t>
            </a:r>
            <a:endParaRPr b="1">
              <a:latin typeface="Franklin Gothic"/>
              <a:ea typeface="Franklin Gothic"/>
              <a:cs typeface="Franklin Gothic"/>
              <a:sym typeface="Franklin Gothic"/>
            </a:endParaRPr>
          </a:p>
        </p:txBody>
      </p:sp>
      <p:sp>
        <p:nvSpPr>
          <p:cNvPr id="100" name="Google Shape;100;p19"/>
          <p:cNvSpPr txBox="1"/>
          <p:nvPr/>
        </p:nvSpPr>
        <p:spPr>
          <a:xfrm>
            <a:off x="3737250" y="2154550"/>
            <a:ext cx="1974300" cy="454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3600"/>
              <a:buFont typeface="Arial"/>
              <a:buNone/>
            </a:pPr>
            <a:r>
              <a:rPr lang="en" sz="2400" b="1" u="none">
                <a:solidFill>
                  <a:srgbClr val="000000"/>
                </a:solidFill>
                <a:latin typeface="Franklin Gothic"/>
                <a:ea typeface="Franklin Gothic"/>
                <a:cs typeface="Franklin Gothic"/>
                <a:sym typeface="Franklin Gothic"/>
              </a:rPr>
              <a:t>Each year</a:t>
            </a:r>
            <a:endParaRPr sz="200" b="1">
              <a:latin typeface="Franklin Gothic"/>
              <a:ea typeface="Franklin Gothic"/>
              <a:cs typeface="Franklin Gothic"/>
              <a:sym typeface="Franklin Gothic"/>
            </a:endParaRPr>
          </a:p>
        </p:txBody>
      </p:sp>
      <p:sp>
        <p:nvSpPr>
          <p:cNvPr id="101" name="Google Shape;101;p19"/>
          <p:cNvSpPr txBox="1"/>
          <p:nvPr/>
        </p:nvSpPr>
        <p:spPr>
          <a:xfrm>
            <a:off x="6266550" y="4115575"/>
            <a:ext cx="27546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Source: </a:t>
            </a:r>
            <a:r>
              <a:rPr lang="en" sz="1200" b="1" u="sng">
                <a:solidFill>
                  <a:schemeClr val="hlink"/>
                </a:solidFill>
                <a:latin typeface="Calibri"/>
                <a:ea typeface="Calibri"/>
                <a:cs typeface="Calibri"/>
                <a:sym typeface="Calibri"/>
                <a:hlinkClick r:id="rId4"/>
              </a:rPr>
              <a:t>Campaign for Tobacco-Free Kids</a:t>
            </a:r>
            <a:endParaRPr sz="1200" b="1">
              <a:latin typeface="Calibri"/>
              <a:ea typeface="Calibri"/>
              <a:cs typeface="Calibri"/>
              <a:sym typeface="Calibri"/>
            </a:endParaRPr>
          </a:p>
        </p:txBody>
      </p:sp>
      <p:sp>
        <p:nvSpPr>
          <p:cNvPr id="4" name="TextBox 3">
            <a:extLst>
              <a:ext uri="{FF2B5EF4-FFF2-40B4-BE49-F238E27FC236}">
                <a16:creationId xmlns:a16="http://schemas.microsoft.com/office/drawing/2014/main" id="{3DDB71DE-E482-5E6D-D08B-0C4D9B937F37}"/>
              </a:ext>
            </a:extLst>
          </p:cNvPr>
          <p:cNvSpPr txBox="1"/>
          <p:nvPr/>
        </p:nvSpPr>
        <p:spPr>
          <a:xfrm>
            <a:off x="298764" y="1430448"/>
            <a:ext cx="2046084" cy="1938992"/>
          </a:xfrm>
          <a:prstGeom prst="rect">
            <a:avLst/>
          </a:prstGeom>
          <a:noFill/>
        </p:spPr>
        <p:txBody>
          <a:bodyPr wrap="square" rtlCol="0">
            <a:spAutoFit/>
          </a:bodyPr>
          <a:lstStyle/>
          <a:p>
            <a:r>
              <a:rPr lang="en-US" sz="2000" dirty="0"/>
              <a:t>Tobacco costs Wisconsin 4.72</a:t>
            </a:r>
          </a:p>
          <a:p>
            <a:r>
              <a:rPr lang="en-US" sz="2000" b="1" i="1" dirty="0"/>
              <a:t>billion </a:t>
            </a:r>
            <a:r>
              <a:rPr lang="en-US" sz="2000" dirty="0"/>
              <a:t>dollars in healthcare and lost productivity.</a:t>
            </a:r>
          </a:p>
          <a:p>
            <a:endParaRPr lang="en-US" sz="2000" b="1"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483D-63BC-3580-205C-C38F5B7C7317}"/>
              </a:ext>
            </a:extLst>
          </p:cNvPr>
          <p:cNvSpPr>
            <a:spLocks noGrp="1"/>
          </p:cNvSpPr>
          <p:nvPr>
            <p:ph type="title"/>
          </p:nvPr>
        </p:nvSpPr>
        <p:spPr/>
        <p:txBody>
          <a:bodyPr/>
          <a:lstStyle/>
          <a:p>
            <a:r>
              <a:rPr lang="en-US" dirty="0"/>
              <a:t>The Playing Field is not equal</a:t>
            </a:r>
          </a:p>
        </p:txBody>
      </p:sp>
      <p:sp>
        <p:nvSpPr>
          <p:cNvPr id="4" name="Slide Number Placeholder 3">
            <a:extLst>
              <a:ext uri="{FF2B5EF4-FFF2-40B4-BE49-F238E27FC236}">
                <a16:creationId xmlns:a16="http://schemas.microsoft.com/office/drawing/2014/main" id="{9E99E32A-C912-7E25-A4AA-FD4FCD77F0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6" name="Picture 5">
            <a:extLst>
              <a:ext uri="{FF2B5EF4-FFF2-40B4-BE49-F238E27FC236}">
                <a16:creationId xmlns:a16="http://schemas.microsoft.com/office/drawing/2014/main" id="{3DF925E6-28BD-468C-BDDC-0023D9FD6587}"/>
              </a:ext>
            </a:extLst>
          </p:cNvPr>
          <p:cNvPicPr>
            <a:picLocks noChangeAspect="1"/>
          </p:cNvPicPr>
          <p:nvPr/>
        </p:nvPicPr>
        <p:blipFill>
          <a:blip r:embed="rId3"/>
          <a:stretch>
            <a:fillRect/>
          </a:stretch>
        </p:blipFill>
        <p:spPr>
          <a:xfrm>
            <a:off x="771004" y="1596145"/>
            <a:ext cx="7601991" cy="1951210"/>
          </a:xfrm>
          <a:prstGeom prst="rect">
            <a:avLst/>
          </a:prstGeom>
        </p:spPr>
      </p:pic>
    </p:spTree>
    <p:extLst>
      <p:ext uri="{BB962C8B-B14F-4D97-AF65-F5344CB8AC3E}">
        <p14:creationId xmlns:p14="http://schemas.microsoft.com/office/powerpoint/2010/main" val="196976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21" name="Google Shape;121;p22"/>
          <p:cNvPicPr preferRelativeResize="0"/>
          <p:nvPr/>
        </p:nvPicPr>
        <p:blipFill>
          <a:blip r:embed="rId3">
            <a:alphaModFix/>
          </a:blip>
          <a:stretch>
            <a:fillRect/>
          </a:stretch>
        </p:blipFill>
        <p:spPr>
          <a:xfrm>
            <a:off x="0" y="0"/>
            <a:ext cx="8401502"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 Tobacco Issues</a:t>
            </a:r>
            <a:endParaRPr/>
          </a:p>
        </p:txBody>
      </p:sp>
      <p:sp>
        <p:nvSpPr>
          <p:cNvPr id="114" name="Google Shape;114;p21"/>
          <p:cNvSpPr txBox="1">
            <a:spLocks noGrp="1"/>
          </p:cNvSpPr>
          <p:nvPr>
            <p:ph type="body" idx="1"/>
          </p:nvPr>
        </p:nvSpPr>
        <p:spPr>
          <a:xfrm>
            <a:off x="311700" y="1152475"/>
            <a:ext cx="8520600" cy="322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ADD LOCAL INFO HERE</a:t>
            </a:r>
            <a:endParaRPr/>
          </a:p>
        </p:txBody>
      </p:sp>
      <p:sp>
        <p:nvSpPr>
          <p:cNvPr id="115" name="Google Shape;11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Custom 2">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BAF8FF"/>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1357</TotalTime>
  <Words>3148</Words>
  <Application>Microsoft Office PowerPoint</Application>
  <PresentationFormat>On-screen Show (16:9)</PresentationFormat>
  <Paragraphs>327</Paragraphs>
  <Slides>52</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Franklin Gothic</vt:lpstr>
      <vt:lpstr>Courier New</vt:lpstr>
      <vt:lpstr>Calibri</vt:lpstr>
      <vt:lpstr>Arial</vt:lpstr>
      <vt:lpstr>Simple Light</vt:lpstr>
      <vt:lpstr>READ FIRST: How to use this slide deck</vt:lpstr>
      <vt:lpstr>Commercial Tobacco in Wisconsin</vt:lpstr>
      <vt:lpstr>Alliance Name</vt:lpstr>
      <vt:lpstr>PowerPoint Presentation</vt:lpstr>
      <vt:lpstr>Tobacco is still a problem in Wisconsin.</vt:lpstr>
      <vt:lpstr>Tobacco is the #1 preventable cause of death in WI.</vt:lpstr>
      <vt:lpstr>The Playing Field is not equal</vt:lpstr>
      <vt:lpstr>PowerPoint Presentation</vt:lpstr>
      <vt:lpstr>Local Tobacco Issues</vt:lpstr>
      <vt:lpstr>Health outcomes are not pre-determined, but rather grounded in community realities. </vt:lpstr>
      <vt:lpstr>PowerPoint Presentation</vt:lpstr>
      <vt:lpstr>The burdens of tobacco-related diseases are distributed inequitably  </vt:lpstr>
      <vt:lpstr>Industry Targeting: The Playing Field is not Equal </vt:lpstr>
      <vt:lpstr>Industry Targeting</vt:lpstr>
      <vt:lpstr>Industry targeting  and other factors drive up tobacco use.</vt:lpstr>
      <vt:lpstr>Industry Targeting </vt:lpstr>
      <vt:lpstr>PowerPoint Presentation</vt:lpstr>
      <vt:lpstr>The Tobacco Industry also Targets LGBTQ+ Populations</vt:lpstr>
      <vt:lpstr>Inequitable enforcement of tobacco prevention and control policies also contribute to disparities by criminalizing people of color, people in poverty, and youth for the purchase, possession, sale, and distribution of tobacco products. </vt:lpstr>
      <vt:lpstr>Local WRAP Results</vt:lpstr>
      <vt:lpstr>Flavored, accessible tobacco products are addicting our kids.</vt:lpstr>
      <vt:lpstr>E-cigarettes threaten to upend decades of progress </vt:lpstr>
      <vt:lpstr>Tobacco is Changing Campaign</vt:lpstr>
      <vt:lpstr>Flavors are a major driver of youth use</vt:lpstr>
      <vt:lpstr>PowerPoint Presentation</vt:lpstr>
      <vt:lpstr>Latest Trends | Youth Data </vt:lpstr>
      <vt:lpstr>Latest Trends</vt:lpstr>
      <vt:lpstr>Latest Trends</vt:lpstr>
      <vt:lpstr>Latest Trends | Products</vt:lpstr>
      <vt:lpstr>Latest Trends </vt:lpstr>
      <vt:lpstr>Tobacco addiction and secondhand exposure can lead to deadly consequences.</vt:lpstr>
      <vt:lpstr>PowerPoint Presentation</vt:lpstr>
      <vt:lpstr>PowerPoint Presentation</vt:lpstr>
      <vt:lpstr>PowerPoint Presentation</vt:lpstr>
      <vt:lpstr>PowerPoint Presentation</vt:lpstr>
      <vt:lpstr>Alliance Efforts to Address Tobacco </vt:lpstr>
      <vt:lpstr>PowerPoint Presentation</vt:lpstr>
      <vt:lpstr>What more is being done? </vt:lpstr>
      <vt:lpstr>Limiting Secondhand Smoke Exposure   </vt:lpstr>
      <vt:lpstr>INSERT OTHER LOCAL WORK HERE</vt:lpstr>
      <vt:lpstr>Tobacco, COVID-19, and Racism</vt:lpstr>
      <vt:lpstr>PowerPoint Presentation</vt:lpstr>
      <vt:lpstr>PowerPoint Presentation</vt:lpstr>
      <vt:lpstr>QUESTIONS?</vt:lpstr>
      <vt:lpstr>Appendix: Additional Slides, Topics, and Images</vt:lpstr>
      <vt:lpstr>APPENDIX: (Optional) Tobacco Use and COVID-19</vt:lpstr>
      <vt:lpstr>APPENDIX: OPTIONAL IMAGES</vt:lpstr>
      <vt:lpstr>APPENDIX: NATIONAL NEWS/POLICY UPDATES </vt:lpstr>
      <vt:lpstr>APPENDIX: (OPTIONAL) RETAIL ASSESSMENTS</vt:lpstr>
      <vt:lpstr>APPENDIX: OPTIONAL IMAGES </vt:lpstr>
      <vt:lpstr>APPENDIX: OPTIONAL IMAGES</vt:lpstr>
      <vt:lpstr>APPENDIX: OPTIONAL RESOURCES TO SHARE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FIRST: How to use this slide deck</dc:title>
  <dc:creator>Abby</dc:creator>
  <cp:lastModifiedBy>Michaud, Nancy T - DHS (UW-Madison)</cp:lastModifiedBy>
  <cp:revision>50</cp:revision>
  <dcterms:modified xsi:type="dcterms:W3CDTF">2022-09-01T16:44:57Z</dcterms:modified>
</cp:coreProperties>
</file>