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charts/chart7.xml" ContentType="application/vnd.openxmlformats-officedocument.drawingml.chart+xml"/>
  <Override PartName="/ppt/notesSlides/notesSlide12.xml" ContentType="application/vnd.openxmlformats-officedocument.presentationml.notesSlide+xml"/>
  <Override PartName="/ppt/charts/chart8.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15.xml" ContentType="application/vnd.openxmlformats-officedocument.presentationml.notesSlide+xml"/>
  <Override PartName="/ppt/charts/chart10.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1.xml" ContentType="application/vnd.openxmlformats-officedocument.drawingml.chart+xml"/>
  <Override PartName="/ppt/notesSlides/notesSlide18.xml" ContentType="application/vnd.openxmlformats-officedocument.presentationml.notesSlide+xml"/>
  <Override PartName="/ppt/charts/chart12.xml" ContentType="application/vnd.openxmlformats-officedocument.drawingml.chart+xml"/>
  <Override PartName="/ppt/notesSlides/notesSlide19.xml" ContentType="application/vnd.openxmlformats-officedocument.presentationml.notesSlide+xml"/>
  <Override PartName="/ppt/charts/chart13.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4.xml" ContentType="application/vnd.openxmlformats-officedocument.drawingml.chart+xml"/>
  <Override PartName="/ppt/notesSlides/notesSlide23.xml" ContentType="application/vnd.openxmlformats-officedocument.presentationml.notesSlide+xml"/>
  <Override PartName="/ppt/charts/chart15.xml" ContentType="application/vnd.openxmlformats-officedocument.drawingml.chart+xml"/>
  <Override PartName="/ppt/notesSlides/notesSlide24.xml" ContentType="application/vnd.openxmlformats-officedocument.presentationml.notesSlide+xml"/>
  <Override PartName="/ppt/charts/chart16.xml" ContentType="application/vnd.openxmlformats-officedocument.drawingml.chart+xml"/>
  <Override PartName="/ppt/drawings/drawing1.xml" ContentType="application/vnd.openxmlformats-officedocument.drawingml.chartshapes+xml"/>
  <Override PartName="/ppt/notesSlides/notesSlide25.xml" ContentType="application/vnd.openxmlformats-officedocument.presentationml.notesSlide+xml"/>
  <Override PartName="/ppt/charts/chart17.xml" ContentType="application/vnd.openxmlformats-officedocument.drawingml.chart+xml"/>
  <Override PartName="/ppt/notesSlides/notesSlide26.xml" ContentType="application/vnd.openxmlformats-officedocument.presentationml.notesSlide+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70" r:id="rId2"/>
    <p:sldId id="287" r:id="rId3"/>
    <p:sldId id="288" r:id="rId4"/>
    <p:sldId id="289" r:id="rId5"/>
    <p:sldId id="259" r:id="rId6"/>
    <p:sldId id="260" r:id="rId7"/>
    <p:sldId id="274" r:id="rId8"/>
    <p:sldId id="271" r:id="rId9"/>
    <p:sldId id="275" r:id="rId10"/>
    <p:sldId id="278" r:id="rId11"/>
    <p:sldId id="279" r:id="rId12"/>
    <p:sldId id="277" r:id="rId13"/>
    <p:sldId id="276" r:id="rId14"/>
    <p:sldId id="267" r:id="rId15"/>
    <p:sldId id="281" r:id="rId16"/>
    <p:sldId id="283" r:id="rId17"/>
    <p:sldId id="261" r:id="rId18"/>
    <p:sldId id="273" r:id="rId19"/>
    <p:sldId id="262" r:id="rId20"/>
    <p:sldId id="280" r:id="rId21"/>
    <p:sldId id="282" r:id="rId22"/>
    <p:sldId id="286" r:id="rId23"/>
    <p:sldId id="285" r:id="rId24"/>
    <p:sldId id="264" r:id="rId25"/>
    <p:sldId id="265" r:id="rId26"/>
    <p:sldId id="266"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BC35"/>
    <a:srgbClr val="56857D"/>
    <a:srgbClr val="DB1F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821" autoAdjust="0"/>
  </p:normalViewPr>
  <p:slideViewPr>
    <p:cSldViewPr>
      <p:cViewPr>
        <p:scale>
          <a:sx n="50" d="100"/>
          <a:sy n="50" d="100"/>
        </p:scale>
        <p:origin x="-3384" y="-990"/>
      </p:cViewPr>
      <p:guideLst>
        <p:guide orient="horz" pos="2160"/>
        <p:guide pos="2880"/>
      </p:guideLst>
    </p:cSldViewPr>
  </p:slideViewPr>
  <p:notesTextViewPr>
    <p:cViewPr>
      <p:scale>
        <a:sx n="1" d="1"/>
        <a:sy n="1" d="1"/>
      </p:scale>
      <p:origin x="0" y="0"/>
    </p:cViewPr>
  </p:notesTextViewPr>
  <p:sorterViewPr>
    <p:cViewPr>
      <p:scale>
        <a:sx n="100" d="100"/>
        <a:sy n="100" d="100"/>
      </p:scale>
      <p:origin x="0" y="24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1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dhs.wistate.us.\1WW\Control\DPHCtl\Bchp\Tobacco%20Prevention%20and%20Control%20Use%20Program\Disparities\ACEs\ACEs%20diverging%20stack%20ba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pieChart>
        <c:varyColors val="1"/>
        <c:ser>
          <c:idx val="0"/>
          <c:order val="0"/>
          <c:tx>
            <c:strRef>
              <c:f>Sheet1!$B$1</c:f>
              <c:strCache>
                <c:ptCount val="1"/>
                <c:pt idx="0">
                  <c:v>Column1</c:v>
                </c:pt>
              </c:strCache>
            </c:strRef>
          </c:tx>
          <c:spPr>
            <a:ln>
              <a:noFill/>
            </a:ln>
          </c:spPr>
          <c:dPt>
            <c:idx val="0"/>
            <c:bubble3D val="0"/>
            <c:spPr>
              <a:solidFill>
                <a:schemeClr val="bg1">
                  <a:lumMod val="85000"/>
                </a:schemeClr>
              </a:solidFill>
              <a:ln>
                <a:noFill/>
              </a:ln>
            </c:spPr>
          </c:dPt>
          <c:dPt>
            <c:idx val="1"/>
            <c:bubble3D val="0"/>
            <c:spPr>
              <a:solidFill>
                <a:schemeClr val="accent2"/>
              </a:solidFill>
              <a:ln>
                <a:noFill/>
              </a:ln>
            </c:spPr>
          </c:dPt>
          <c:dPt>
            <c:idx val="3"/>
            <c:bubble3D val="0"/>
          </c:dPt>
          <c:dLbls>
            <c:dLbl>
              <c:idx val="0"/>
              <c:layout>
                <c:manualLayout>
                  <c:x val="-0.24381825222666839"/>
                  <c:y val="6.5101062470020191E-2"/>
                </c:manualLayout>
              </c:layout>
              <c:showLegendKey val="0"/>
              <c:showVal val="0"/>
              <c:showCatName val="0"/>
              <c:showSerName val="0"/>
              <c:showPercent val="1"/>
              <c:showBubbleSize val="0"/>
            </c:dLbl>
            <c:dLbl>
              <c:idx val="1"/>
              <c:layout>
                <c:manualLayout>
                  <c:x val="0.18165978228131321"/>
                  <c:y val="-0.17713158503505222"/>
                </c:manualLayout>
              </c:layout>
              <c:showLegendKey val="0"/>
              <c:showVal val="0"/>
              <c:showCatName val="0"/>
              <c:showSerName val="0"/>
              <c:showPercent val="1"/>
              <c:showBubbleSize val="0"/>
            </c:dLbl>
            <c:txPr>
              <a:bodyPr/>
              <a:lstStyle/>
              <a:p>
                <a:pPr>
                  <a:defRPr sz="2800" b="1"/>
                </a:pPr>
                <a:endParaRPr lang="en-US"/>
              </a:p>
            </c:txPr>
            <c:showLegendKey val="0"/>
            <c:showVal val="0"/>
            <c:showCatName val="0"/>
            <c:showSerName val="0"/>
            <c:showPercent val="1"/>
            <c:showBubbleSize val="0"/>
            <c:showLeaderLines val="1"/>
          </c:dLbls>
          <c:cat>
            <c:strRef>
              <c:f>Sheet1!$A$2:$A$3</c:f>
              <c:strCache>
                <c:ptCount val="2"/>
                <c:pt idx="0">
                  <c:v>0 ACEs</c:v>
                </c:pt>
                <c:pt idx="1">
                  <c:v>1+ ACEs</c:v>
                </c:pt>
              </c:strCache>
            </c:strRef>
          </c:cat>
          <c:val>
            <c:numRef>
              <c:f>Sheet1!$B$2:$B$3</c:f>
              <c:numCache>
                <c:formatCode>0%</c:formatCode>
                <c:ptCount val="2"/>
                <c:pt idx="0">
                  <c:v>0.43</c:v>
                </c:pt>
                <c:pt idx="1">
                  <c:v>0.56999999999999995</c:v>
                </c:pt>
              </c:numCache>
            </c:numRef>
          </c:val>
        </c:ser>
        <c:dLbls>
          <c:showLegendKey val="0"/>
          <c:showVal val="0"/>
          <c:showCatName val="0"/>
          <c:showSerName val="0"/>
          <c:showPercent val="1"/>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6666666666666666E-2"/>
          <c:y val="5.0925925925925923E-2"/>
          <c:w val="0.93888888888888888"/>
          <c:h val="0.89814814814814814"/>
        </c:manualLayout>
      </c:layout>
      <c:barChart>
        <c:barDir val="bar"/>
        <c:grouping val="clustered"/>
        <c:varyColors val="0"/>
        <c:ser>
          <c:idx val="0"/>
          <c:order val="0"/>
          <c:tx>
            <c:strRef>
              <c:f>'Race-ethnicity'!$C$23</c:f>
              <c:strCache>
                <c:ptCount val="1"/>
                <c:pt idx="0">
                  <c:v>Any ACE</c:v>
                </c:pt>
              </c:strCache>
            </c:strRef>
          </c:tx>
          <c:invertIfNegative val="0"/>
          <c:dLbls>
            <c:dLbl>
              <c:idx val="3"/>
              <c:spPr/>
              <c:txPr>
                <a:bodyPr/>
                <a:lstStyle/>
                <a:p>
                  <a:pPr>
                    <a:defRPr sz="1600" b="1">
                      <a:solidFill>
                        <a:srgbClr val="56857D"/>
                      </a:solidFill>
                    </a:defRPr>
                  </a:pPr>
                  <a:endParaRPr lang="en-US"/>
                </a:p>
              </c:txPr>
              <c:dLblPos val="outEnd"/>
              <c:showLegendKey val="0"/>
              <c:showVal val="1"/>
              <c:showCatName val="0"/>
              <c:showSerName val="0"/>
              <c:showPercent val="0"/>
              <c:showBubbleSize val="0"/>
            </c:dLbl>
            <c:dLbl>
              <c:idx val="4"/>
              <c:spPr/>
              <c:txPr>
                <a:bodyPr/>
                <a:lstStyle/>
                <a:p>
                  <a:pPr>
                    <a:defRPr sz="1600" b="1">
                      <a:solidFill>
                        <a:srgbClr val="56857D"/>
                      </a:solidFill>
                    </a:defRPr>
                  </a:pPr>
                  <a:endParaRPr lang="en-US"/>
                </a:p>
              </c:txPr>
              <c:dLblPos val="outEnd"/>
              <c:showLegendKey val="0"/>
              <c:showVal val="1"/>
              <c:showCatName val="0"/>
              <c:showSerName val="0"/>
              <c:showPercent val="0"/>
              <c:showBubbleSize val="0"/>
            </c:dLbl>
            <c:txPr>
              <a:bodyPr/>
              <a:lstStyle/>
              <a:p>
                <a:pPr>
                  <a:defRPr sz="1600" b="1"/>
                </a:pPr>
                <a:endParaRPr lang="en-US"/>
              </a:p>
            </c:txPr>
            <c:dLblPos val="outEnd"/>
            <c:showLegendKey val="0"/>
            <c:showVal val="1"/>
            <c:showCatName val="0"/>
            <c:showSerName val="0"/>
            <c:showPercent val="0"/>
            <c:showBubbleSize val="0"/>
            <c:showLeaderLines val="0"/>
          </c:dLbls>
          <c:cat>
            <c:strRef>
              <c:f>'Race-ethnicity'!$B$24:$B$28</c:f>
              <c:strCache>
                <c:ptCount val="5"/>
                <c:pt idx="0">
                  <c:v>Asian</c:v>
                </c:pt>
                <c:pt idx="1">
                  <c:v>White</c:v>
                </c:pt>
                <c:pt idx="2">
                  <c:v>Hispanic/Latin@</c:v>
                </c:pt>
                <c:pt idx="3">
                  <c:v>Native American</c:v>
                </c:pt>
                <c:pt idx="4">
                  <c:v>Black</c:v>
                </c:pt>
              </c:strCache>
            </c:strRef>
          </c:cat>
          <c:val>
            <c:numRef>
              <c:f>'Race-ethnicity'!$C$24:$C$28</c:f>
              <c:numCache>
                <c:formatCode>0%</c:formatCode>
                <c:ptCount val="5"/>
                <c:pt idx="0">
                  <c:v>0.42</c:v>
                </c:pt>
                <c:pt idx="1">
                  <c:v>0.55000000000000004</c:v>
                </c:pt>
                <c:pt idx="2">
                  <c:v>0.67</c:v>
                </c:pt>
                <c:pt idx="3">
                  <c:v>0.77</c:v>
                </c:pt>
                <c:pt idx="4">
                  <c:v>0.8</c:v>
                </c:pt>
              </c:numCache>
            </c:numRef>
          </c:val>
        </c:ser>
        <c:ser>
          <c:idx val="1"/>
          <c:order val="1"/>
          <c:tx>
            <c:strRef>
              <c:f>'Race-ethnicity'!$D$23</c:f>
              <c:strCache>
                <c:ptCount val="1"/>
                <c:pt idx="0">
                  <c:v>0 ACEs</c:v>
                </c:pt>
              </c:strCache>
            </c:strRef>
          </c:tx>
          <c:invertIfNegative val="0"/>
          <c:dLbls>
            <c:txPr>
              <a:bodyPr/>
              <a:lstStyle/>
              <a:p>
                <a:pPr>
                  <a:defRPr sz="1600" b="1"/>
                </a:pPr>
                <a:endParaRPr lang="en-US"/>
              </a:p>
            </c:txPr>
            <c:dLblPos val="outEnd"/>
            <c:showLegendKey val="0"/>
            <c:showVal val="1"/>
            <c:showCatName val="0"/>
            <c:showSerName val="0"/>
            <c:showPercent val="0"/>
            <c:showBubbleSize val="0"/>
            <c:showLeaderLines val="0"/>
          </c:dLbls>
          <c:cat>
            <c:strRef>
              <c:f>'Race-ethnicity'!$B$24:$B$28</c:f>
              <c:strCache>
                <c:ptCount val="5"/>
                <c:pt idx="0">
                  <c:v>Asian</c:v>
                </c:pt>
                <c:pt idx="1">
                  <c:v>White</c:v>
                </c:pt>
                <c:pt idx="2">
                  <c:v>Hispanic/Latin@</c:v>
                </c:pt>
                <c:pt idx="3">
                  <c:v>Native American</c:v>
                </c:pt>
                <c:pt idx="4">
                  <c:v>Black</c:v>
                </c:pt>
              </c:strCache>
            </c:strRef>
          </c:cat>
          <c:val>
            <c:numRef>
              <c:f>'Race-ethnicity'!$D$24:$D$28</c:f>
              <c:numCache>
                <c:formatCode>0%</c:formatCode>
                <c:ptCount val="5"/>
                <c:pt idx="0">
                  <c:v>0.57999999999999996</c:v>
                </c:pt>
                <c:pt idx="1">
                  <c:v>0.45</c:v>
                </c:pt>
                <c:pt idx="2">
                  <c:v>0.33</c:v>
                </c:pt>
                <c:pt idx="3">
                  <c:v>0.23</c:v>
                </c:pt>
                <c:pt idx="4">
                  <c:v>0.2</c:v>
                </c:pt>
              </c:numCache>
            </c:numRef>
          </c:val>
        </c:ser>
        <c:dLbls>
          <c:dLblPos val="outEnd"/>
          <c:showLegendKey val="0"/>
          <c:showVal val="1"/>
          <c:showCatName val="0"/>
          <c:showSerName val="0"/>
          <c:showPercent val="0"/>
          <c:showBubbleSize val="0"/>
        </c:dLbls>
        <c:gapWidth val="150"/>
        <c:axId val="84656512"/>
        <c:axId val="84658048"/>
      </c:barChart>
      <c:catAx>
        <c:axId val="84656512"/>
        <c:scaling>
          <c:orientation val="minMax"/>
        </c:scaling>
        <c:delete val="1"/>
        <c:axPos val="l"/>
        <c:majorTickMark val="out"/>
        <c:minorTickMark val="none"/>
        <c:tickLblPos val="nextTo"/>
        <c:crossAx val="84658048"/>
        <c:crosses val="autoZero"/>
        <c:auto val="1"/>
        <c:lblAlgn val="ctr"/>
        <c:lblOffset val="100"/>
        <c:noMultiLvlLbl val="0"/>
      </c:catAx>
      <c:valAx>
        <c:axId val="84658048"/>
        <c:scaling>
          <c:orientation val="minMax"/>
        </c:scaling>
        <c:delete val="1"/>
        <c:axPos val="b"/>
        <c:numFmt formatCode="0%" sourceLinked="1"/>
        <c:majorTickMark val="out"/>
        <c:minorTickMark val="none"/>
        <c:tickLblPos val="nextTo"/>
        <c:crossAx val="84656512"/>
        <c:crosses val="autoZero"/>
        <c:crossBetween val="between"/>
      </c:valAx>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Asthma</c:v>
                </c:pt>
              </c:strCache>
            </c:strRef>
          </c:tx>
          <c:spPr>
            <a:solidFill>
              <a:srgbClr val="56857D"/>
            </a:solidFill>
          </c:spPr>
          <c:invertIfNegative val="0"/>
          <c:dLbls>
            <c:txPr>
              <a:bodyPr/>
              <a:lstStyle/>
              <a:p>
                <a:pPr>
                  <a:defRPr sz="1600" b="1">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c:v>
                </c:pt>
              </c:strCache>
            </c:strRef>
          </c:cat>
          <c:val>
            <c:numRef>
              <c:f>Sheet1!$B$2:$B$5</c:f>
              <c:numCache>
                <c:formatCode>0%</c:formatCode>
                <c:ptCount val="4"/>
                <c:pt idx="0">
                  <c:v>0.09</c:v>
                </c:pt>
                <c:pt idx="1">
                  <c:v>0.12</c:v>
                </c:pt>
                <c:pt idx="2">
                  <c:v>0.15</c:v>
                </c:pt>
                <c:pt idx="3">
                  <c:v>0.22</c:v>
                </c:pt>
              </c:numCache>
            </c:numRef>
          </c:val>
        </c:ser>
        <c:ser>
          <c:idx val="1"/>
          <c:order val="1"/>
          <c:tx>
            <c:strRef>
              <c:f>Sheet1!$C$1</c:f>
              <c:strCache>
                <c:ptCount val="1"/>
                <c:pt idx="0">
                  <c:v>Fair to poor general health</c:v>
                </c:pt>
              </c:strCache>
            </c:strRef>
          </c:tx>
          <c:spPr>
            <a:solidFill>
              <a:srgbClr val="B3BC35"/>
            </a:solidFill>
          </c:spPr>
          <c:invertIfNegative val="0"/>
          <c:dLbls>
            <c:txPr>
              <a:bodyPr/>
              <a:lstStyle/>
              <a:p>
                <a:pPr>
                  <a:defRPr sz="1600" b="1">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c:v>
                </c:pt>
              </c:strCache>
            </c:strRef>
          </c:cat>
          <c:val>
            <c:numRef>
              <c:f>Sheet1!$C$2:$C$5</c:f>
              <c:numCache>
                <c:formatCode>0%</c:formatCode>
                <c:ptCount val="4"/>
                <c:pt idx="0">
                  <c:v>0.11</c:v>
                </c:pt>
                <c:pt idx="1">
                  <c:v>0.13</c:v>
                </c:pt>
                <c:pt idx="2">
                  <c:v>0.18</c:v>
                </c:pt>
                <c:pt idx="3">
                  <c:v>0.23</c:v>
                </c:pt>
              </c:numCache>
            </c:numRef>
          </c:val>
        </c:ser>
        <c:dLbls>
          <c:dLblPos val="outEnd"/>
          <c:showLegendKey val="0"/>
          <c:showVal val="1"/>
          <c:showCatName val="0"/>
          <c:showSerName val="0"/>
          <c:showPercent val="0"/>
          <c:showBubbleSize val="0"/>
        </c:dLbls>
        <c:gapWidth val="150"/>
        <c:axId val="87936000"/>
        <c:axId val="90583808"/>
      </c:barChart>
      <c:catAx>
        <c:axId val="87936000"/>
        <c:scaling>
          <c:orientation val="minMax"/>
        </c:scaling>
        <c:delete val="0"/>
        <c:axPos val="b"/>
        <c:majorTickMark val="out"/>
        <c:minorTickMark val="none"/>
        <c:tickLblPos val="nextTo"/>
        <c:txPr>
          <a:bodyPr/>
          <a:lstStyle/>
          <a:p>
            <a:pPr>
              <a:defRPr sz="1600">
                <a:latin typeface="Calibri" panose="020F0502020204030204" pitchFamily="34" charset="0"/>
                <a:cs typeface="Calibri" panose="020F0502020204030204" pitchFamily="34" charset="0"/>
              </a:defRPr>
            </a:pPr>
            <a:endParaRPr lang="en-US"/>
          </a:p>
        </c:txPr>
        <c:crossAx val="90583808"/>
        <c:crosses val="autoZero"/>
        <c:auto val="1"/>
        <c:lblAlgn val="ctr"/>
        <c:lblOffset val="100"/>
        <c:noMultiLvlLbl val="0"/>
      </c:catAx>
      <c:valAx>
        <c:axId val="90583808"/>
        <c:scaling>
          <c:orientation val="minMax"/>
        </c:scaling>
        <c:delete val="1"/>
        <c:axPos val="l"/>
        <c:numFmt formatCode="0%" sourceLinked="1"/>
        <c:majorTickMark val="out"/>
        <c:minorTickMark val="none"/>
        <c:tickLblPos val="nextTo"/>
        <c:crossAx val="87936000"/>
        <c:crosses val="autoZero"/>
        <c:crossBetween val="between"/>
      </c:valAx>
    </c:plotArea>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Asthma</c:v>
                </c:pt>
              </c:strCache>
            </c:strRef>
          </c:tx>
          <c:spPr>
            <a:solidFill>
              <a:srgbClr val="56857D"/>
            </a:solidFill>
          </c:spPr>
          <c:invertIfNegative val="0"/>
          <c:dLbls>
            <c:txPr>
              <a:bodyPr/>
              <a:lstStyle/>
              <a:p>
                <a:pPr>
                  <a:defRPr sz="1600" b="1" i="0">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c:v>
                </c:pt>
              </c:strCache>
            </c:strRef>
          </c:cat>
          <c:val>
            <c:numRef>
              <c:f>Sheet1!$B$2:$B$5</c:f>
              <c:numCache>
                <c:formatCode>0%</c:formatCode>
                <c:ptCount val="4"/>
                <c:pt idx="0">
                  <c:v>0.09</c:v>
                </c:pt>
                <c:pt idx="1">
                  <c:v>0.12</c:v>
                </c:pt>
                <c:pt idx="2">
                  <c:v>0.15</c:v>
                </c:pt>
                <c:pt idx="3">
                  <c:v>0.22</c:v>
                </c:pt>
              </c:numCache>
            </c:numRef>
          </c:val>
        </c:ser>
        <c:ser>
          <c:idx val="1"/>
          <c:order val="1"/>
          <c:tx>
            <c:strRef>
              <c:f>Sheet1!$C$1</c:f>
              <c:strCache>
                <c:ptCount val="1"/>
                <c:pt idx="0">
                  <c:v>Fair to poor general health</c:v>
                </c:pt>
              </c:strCache>
            </c:strRef>
          </c:tx>
          <c:spPr>
            <a:solidFill>
              <a:srgbClr val="B3BC35"/>
            </a:solidFill>
          </c:spPr>
          <c:invertIfNegative val="0"/>
          <c:dLbls>
            <c:txPr>
              <a:bodyPr/>
              <a:lstStyle/>
              <a:p>
                <a:pPr>
                  <a:defRPr sz="1600" b="1">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c:v>
                </c:pt>
              </c:strCache>
            </c:strRef>
          </c:cat>
          <c:val>
            <c:numRef>
              <c:f>Sheet1!$C$2:$C$5</c:f>
              <c:numCache>
                <c:formatCode>0%</c:formatCode>
                <c:ptCount val="4"/>
                <c:pt idx="0">
                  <c:v>0.11</c:v>
                </c:pt>
                <c:pt idx="1">
                  <c:v>0.13</c:v>
                </c:pt>
                <c:pt idx="2">
                  <c:v>0.18</c:v>
                </c:pt>
                <c:pt idx="3">
                  <c:v>0.23</c:v>
                </c:pt>
              </c:numCache>
            </c:numRef>
          </c:val>
        </c:ser>
        <c:dLbls>
          <c:dLblPos val="outEnd"/>
          <c:showLegendKey val="0"/>
          <c:showVal val="1"/>
          <c:showCatName val="0"/>
          <c:showSerName val="0"/>
          <c:showPercent val="0"/>
          <c:showBubbleSize val="0"/>
        </c:dLbls>
        <c:gapWidth val="150"/>
        <c:axId val="90627456"/>
        <c:axId val="90633344"/>
      </c:barChart>
      <c:catAx>
        <c:axId val="90627456"/>
        <c:scaling>
          <c:orientation val="minMax"/>
        </c:scaling>
        <c:delete val="0"/>
        <c:axPos val="l"/>
        <c:majorTickMark val="out"/>
        <c:minorTickMark val="none"/>
        <c:tickLblPos val="nextTo"/>
        <c:txPr>
          <a:bodyPr/>
          <a:lstStyle/>
          <a:p>
            <a:pPr>
              <a:defRPr sz="1600">
                <a:latin typeface="Calibri" panose="020F0502020204030204" pitchFamily="34" charset="0"/>
                <a:cs typeface="Calibri" panose="020F0502020204030204" pitchFamily="34" charset="0"/>
              </a:defRPr>
            </a:pPr>
            <a:endParaRPr lang="en-US"/>
          </a:p>
        </c:txPr>
        <c:crossAx val="90633344"/>
        <c:crosses val="autoZero"/>
        <c:auto val="1"/>
        <c:lblAlgn val="ctr"/>
        <c:lblOffset val="100"/>
        <c:noMultiLvlLbl val="0"/>
      </c:catAx>
      <c:valAx>
        <c:axId val="90633344"/>
        <c:scaling>
          <c:orientation val="minMax"/>
        </c:scaling>
        <c:delete val="1"/>
        <c:axPos val="b"/>
        <c:numFmt formatCode="0%" sourceLinked="1"/>
        <c:majorTickMark val="out"/>
        <c:minorTickMark val="none"/>
        <c:tickLblPos val="nextTo"/>
        <c:crossAx val="90627456"/>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Ever Diagnosed with Depression</c:v>
                </c:pt>
              </c:strCache>
            </c:strRef>
          </c:tx>
          <c:spPr>
            <a:solidFill>
              <a:srgbClr val="00204E"/>
            </a:solidFill>
          </c:spPr>
          <c:invertIfNegative val="0"/>
          <c:dLbls>
            <c:txPr>
              <a:bodyPr/>
              <a:lstStyle/>
              <a:p>
                <a:pPr>
                  <a:defRPr sz="1800" b="1">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Sheet1!$B$1:$E$1</c:f>
              <c:strCache>
                <c:ptCount val="4"/>
                <c:pt idx="0">
                  <c:v>0</c:v>
                </c:pt>
                <c:pt idx="1">
                  <c:v>1</c:v>
                </c:pt>
                <c:pt idx="2">
                  <c:v>2 to 3</c:v>
                </c:pt>
                <c:pt idx="3">
                  <c:v>4 +</c:v>
                </c:pt>
              </c:strCache>
            </c:strRef>
          </c:cat>
          <c:val>
            <c:numRef>
              <c:f>Sheet1!$B$2:$E$2</c:f>
              <c:numCache>
                <c:formatCode>0%</c:formatCode>
                <c:ptCount val="4"/>
                <c:pt idx="0">
                  <c:v>0.08</c:v>
                </c:pt>
                <c:pt idx="1">
                  <c:v>0.15</c:v>
                </c:pt>
                <c:pt idx="2">
                  <c:v>0.22</c:v>
                </c:pt>
                <c:pt idx="3">
                  <c:v>0.36</c:v>
                </c:pt>
              </c:numCache>
            </c:numRef>
          </c:val>
        </c:ser>
        <c:ser>
          <c:idx val="1"/>
          <c:order val="1"/>
          <c:tx>
            <c:strRef>
              <c:f>Sheet1!$A$3</c:f>
              <c:strCache>
                <c:ptCount val="1"/>
                <c:pt idx="0">
                  <c:v>Frequent Mental Distress (14+ Bad MH Days in last 30)</c:v>
                </c:pt>
              </c:strCache>
            </c:strRef>
          </c:tx>
          <c:spPr>
            <a:solidFill>
              <a:srgbClr val="00B0F0"/>
            </a:solidFill>
          </c:spPr>
          <c:invertIfNegative val="0"/>
          <c:dLbls>
            <c:txPr>
              <a:bodyPr/>
              <a:lstStyle/>
              <a:p>
                <a:pPr>
                  <a:defRPr sz="1800" b="1">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Sheet1!$B$1:$E$1</c:f>
              <c:strCache>
                <c:ptCount val="4"/>
                <c:pt idx="0">
                  <c:v>0</c:v>
                </c:pt>
                <c:pt idx="1">
                  <c:v>1</c:v>
                </c:pt>
                <c:pt idx="2">
                  <c:v>2 to 3</c:v>
                </c:pt>
                <c:pt idx="3">
                  <c:v>4 +</c:v>
                </c:pt>
              </c:strCache>
            </c:strRef>
          </c:cat>
          <c:val>
            <c:numRef>
              <c:f>Sheet1!$B$3:$E$3</c:f>
              <c:numCache>
                <c:formatCode>0%</c:formatCode>
                <c:ptCount val="4"/>
                <c:pt idx="0">
                  <c:v>0.04</c:v>
                </c:pt>
                <c:pt idx="1">
                  <c:v>0.09</c:v>
                </c:pt>
                <c:pt idx="2">
                  <c:v>0.12</c:v>
                </c:pt>
                <c:pt idx="3">
                  <c:v>0.24</c:v>
                </c:pt>
              </c:numCache>
            </c:numRef>
          </c:val>
        </c:ser>
        <c:dLbls>
          <c:showLegendKey val="0"/>
          <c:showVal val="0"/>
          <c:showCatName val="0"/>
          <c:showSerName val="0"/>
          <c:showPercent val="0"/>
          <c:showBubbleSize val="0"/>
        </c:dLbls>
        <c:gapWidth val="150"/>
        <c:axId val="90961024"/>
        <c:axId val="90962560"/>
      </c:barChart>
      <c:catAx>
        <c:axId val="90961024"/>
        <c:scaling>
          <c:orientation val="minMax"/>
        </c:scaling>
        <c:delete val="0"/>
        <c:axPos val="b"/>
        <c:majorTickMark val="out"/>
        <c:minorTickMark val="none"/>
        <c:tickLblPos val="nextTo"/>
        <c:txPr>
          <a:bodyPr/>
          <a:lstStyle/>
          <a:p>
            <a:pPr>
              <a:defRPr sz="1600"/>
            </a:pPr>
            <a:endParaRPr lang="en-US"/>
          </a:p>
        </c:txPr>
        <c:crossAx val="90962560"/>
        <c:crosses val="autoZero"/>
        <c:auto val="1"/>
        <c:lblAlgn val="ctr"/>
        <c:lblOffset val="100"/>
        <c:noMultiLvlLbl val="0"/>
      </c:catAx>
      <c:valAx>
        <c:axId val="90962560"/>
        <c:scaling>
          <c:orientation val="minMax"/>
        </c:scaling>
        <c:delete val="1"/>
        <c:axPos val="l"/>
        <c:numFmt formatCode="0%" sourceLinked="1"/>
        <c:majorTickMark val="out"/>
        <c:minorTickMark val="none"/>
        <c:tickLblPos val="nextTo"/>
        <c:crossAx val="90961024"/>
        <c:crosses val="autoZero"/>
        <c:crossBetween val="between"/>
      </c:valAx>
    </c:plotArea>
    <c:legend>
      <c:legendPos val="b"/>
      <c:overlay val="0"/>
      <c:txPr>
        <a:bodyPr/>
        <a:lstStyle/>
        <a:p>
          <a:pPr>
            <a:defRPr sz="2000">
              <a:latin typeface="Calibri" panose="020F0502020204030204" pitchFamily="34" charset="0"/>
              <a:cs typeface="Calibri" panose="020F0502020204030204" pitchFamily="34" charset="0"/>
            </a:defRPr>
          </a:pPr>
          <a:endParaRPr lang="en-US"/>
        </a:p>
      </c:txPr>
    </c:legend>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Smoking Rates</c:v>
                </c:pt>
              </c:strCache>
            </c:strRef>
          </c:tx>
          <c:invertIfNegative val="0"/>
          <c:dPt>
            <c:idx val="0"/>
            <c:invertIfNegative val="0"/>
            <c:bubble3D val="0"/>
            <c:spPr>
              <a:solidFill>
                <a:schemeClr val="accent2">
                  <a:lumMod val="20000"/>
                  <a:lumOff val="80000"/>
                </a:schemeClr>
              </a:solidFill>
            </c:spPr>
          </c:dPt>
          <c:dPt>
            <c:idx val="1"/>
            <c:invertIfNegative val="0"/>
            <c:bubble3D val="0"/>
            <c:spPr>
              <a:solidFill>
                <a:schemeClr val="accent2">
                  <a:lumMod val="40000"/>
                  <a:lumOff val="60000"/>
                </a:schemeClr>
              </a:solidFill>
            </c:spPr>
          </c:dPt>
          <c:dPt>
            <c:idx val="2"/>
            <c:invertIfNegative val="0"/>
            <c:bubble3D val="0"/>
            <c:spPr>
              <a:solidFill>
                <a:schemeClr val="accent2">
                  <a:lumMod val="60000"/>
                  <a:lumOff val="40000"/>
                </a:schemeClr>
              </a:solidFill>
            </c:spPr>
          </c:dPt>
          <c:dPt>
            <c:idx val="3"/>
            <c:invertIfNegative val="0"/>
            <c:bubble3D val="0"/>
            <c:spPr>
              <a:solidFill>
                <a:srgbClr val="DB1F63"/>
              </a:solidFill>
            </c:spPr>
          </c:dPt>
          <c:dLbls>
            <c:txPr>
              <a:bodyPr/>
              <a:lstStyle/>
              <a:p>
                <a:pPr>
                  <a:defRPr sz="1800" b="1"/>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 +</c:v>
                </c:pt>
              </c:strCache>
            </c:strRef>
          </c:cat>
          <c:val>
            <c:numRef>
              <c:f>Sheet1!$B$2:$B$5</c:f>
              <c:numCache>
                <c:formatCode>0%</c:formatCode>
                <c:ptCount val="4"/>
                <c:pt idx="0">
                  <c:v>0.11</c:v>
                </c:pt>
                <c:pt idx="1">
                  <c:v>0.18</c:v>
                </c:pt>
                <c:pt idx="2">
                  <c:v>0.23</c:v>
                </c:pt>
                <c:pt idx="3">
                  <c:v>0.35</c:v>
                </c:pt>
              </c:numCache>
            </c:numRef>
          </c:val>
        </c:ser>
        <c:dLbls>
          <c:dLblPos val="outEnd"/>
          <c:showLegendKey val="0"/>
          <c:showVal val="1"/>
          <c:showCatName val="0"/>
          <c:showSerName val="0"/>
          <c:showPercent val="0"/>
          <c:showBubbleSize val="0"/>
        </c:dLbls>
        <c:gapWidth val="150"/>
        <c:axId val="91777280"/>
        <c:axId val="91810432"/>
      </c:barChart>
      <c:catAx>
        <c:axId val="91777280"/>
        <c:scaling>
          <c:orientation val="minMax"/>
        </c:scaling>
        <c:delete val="0"/>
        <c:axPos val="b"/>
        <c:majorTickMark val="out"/>
        <c:minorTickMark val="none"/>
        <c:tickLblPos val="nextTo"/>
        <c:txPr>
          <a:bodyPr/>
          <a:lstStyle/>
          <a:p>
            <a:pPr>
              <a:defRPr sz="1800"/>
            </a:pPr>
            <a:endParaRPr lang="en-US"/>
          </a:p>
        </c:txPr>
        <c:crossAx val="91810432"/>
        <c:crosses val="autoZero"/>
        <c:auto val="1"/>
        <c:lblAlgn val="ctr"/>
        <c:lblOffset val="100"/>
        <c:noMultiLvlLbl val="0"/>
      </c:catAx>
      <c:valAx>
        <c:axId val="91810432"/>
        <c:scaling>
          <c:orientation val="minMax"/>
        </c:scaling>
        <c:delete val="1"/>
        <c:axPos val="l"/>
        <c:numFmt formatCode="0%" sourceLinked="1"/>
        <c:majorTickMark val="out"/>
        <c:minorTickMark val="none"/>
        <c:tickLblPos val="nextTo"/>
        <c:crossAx val="91777280"/>
        <c:crosses val="autoZero"/>
        <c:crossBetween val="between"/>
      </c:valAx>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Smoking Rates</c:v>
                </c:pt>
              </c:strCache>
            </c:strRef>
          </c:tx>
          <c:invertIfNegative val="0"/>
          <c:dPt>
            <c:idx val="0"/>
            <c:invertIfNegative val="0"/>
            <c:bubble3D val="0"/>
            <c:spPr>
              <a:solidFill>
                <a:schemeClr val="accent2">
                  <a:lumMod val="20000"/>
                  <a:lumOff val="80000"/>
                </a:schemeClr>
              </a:solidFill>
            </c:spPr>
          </c:dPt>
          <c:dPt>
            <c:idx val="1"/>
            <c:invertIfNegative val="0"/>
            <c:bubble3D val="0"/>
            <c:spPr>
              <a:solidFill>
                <a:schemeClr val="accent2">
                  <a:lumMod val="40000"/>
                  <a:lumOff val="60000"/>
                </a:schemeClr>
              </a:solidFill>
            </c:spPr>
          </c:dPt>
          <c:dPt>
            <c:idx val="2"/>
            <c:invertIfNegative val="0"/>
            <c:bubble3D val="0"/>
            <c:spPr>
              <a:solidFill>
                <a:schemeClr val="accent2">
                  <a:lumMod val="60000"/>
                  <a:lumOff val="40000"/>
                </a:schemeClr>
              </a:solidFill>
            </c:spPr>
          </c:dPt>
          <c:dPt>
            <c:idx val="3"/>
            <c:invertIfNegative val="0"/>
            <c:bubble3D val="0"/>
            <c:spPr>
              <a:solidFill>
                <a:srgbClr val="DB1F63"/>
              </a:solidFill>
            </c:spPr>
          </c:dPt>
          <c:dLbls>
            <c:txPr>
              <a:bodyPr/>
              <a:lstStyle/>
              <a:p>
                <a:pPr>
                  <a:defRPr sz="1800" b="1"/>
                </a:pPr>
                <a:endParaRPr lang="en-US"/>
              </a:p>
            </c:txPr>
            <c:dLblPos val="outEnd"/>
            <c:showLegendKey val="0"/>
            <c:showVal val="1"/>
            <c:showCatName val="0"/>
            <c:showSerName val="0"/>
            <c:showPercent val="0"/>
            <c:showBubbleSize val="0"/>
            <c:showLeaderLines val="0"/>
          </c:dLbls>
          <c:cat>
            <c:strRef>
              <c:f>Sheet1!$A$2:$A$5</c:f>
              <c:strCache>
                <c:ptCount val="4"/>
                <c:pt idx="0">
                  <c:v>0</c:v>
                </c:pt>
                <c:pt idx="1">
                  <c:v>1</c:v>
                </c:pt>
                <c:pt idx="2">
                  <c:v>2 to 3</c:v>
                </c:pt>
                <c:pt idx="3">
                  <c:v>4 +</c:v>
                </c:pt>
              </c:strCache>
            </c:strRef>
          </c:cat>
          <c:val>
            <c:numRef>
              <c:f>Sheet1!$B$2:$B$5</c:f>
              <c:numCache>
                <c:formatCode>0%</c:formatCode>
                <c:ptCount val="4"/>
                <c:pt idx="0">
                  <c:v>0.11</c:v>
                </c:pt>
                <c:pt idx="1">
                  <c:v>0.18</c:v>
                </c:pt>
                <c:pt idx="2">
                  <c:v>0.23</c:v>
                </c:pt>
                <c:pt idx="3">
                  <c:v>0.35</c:v>
                </c:pt>
              </c:numCache>
            </c:numRef>
          </c:val>
        </c:ser>
        <c:dLbls>
          <c:dLblPos val="outEnd"/>
          <c:showLegendKey val="0"/>
          <c:showVal val="1"/>
          <c:showCatName val="0"/>
          <c:showSerName val="0"/>
          <c:showPercent val="0"/>
          <c:showBubbleSize val="0"/>
        </c:dLbls>
        <c:gapWidth val="150"/>
        <c:axId val="91839872"/>
        <c:axId val="91856896"/>
      </c:barChart>
      <c:catAx>
        <c:axId val="91839872"/>
        <c:scaling>
          <c:orientation val="minMax"/>
        </c:scaling>
        <c:delete val="0"/>
        <c:axPos val="b"/>
        <c:majorTickMark val="out"/>
        <c:minorTickMark val="none"/>
        <c:tickLblPos val="nextTo"/>
        <c:txPr>
          <a:bodyPr/>
          <a:lstStyle/>
          <a:p>
            <a:pPr>
              <a:defRPr sz="1800"/>
            </a:pPr>
            <a:endParaRPr lang="en-US"/>
          </a:p>
        </c:txPr>
        <c:crossAx val="91856896"/>
        <c:crosses val="autoZero"/>
        <c:auto val="1"/>
        <c:lblAlgn val="ctr"/>
        <c:lblOffset val="100"/>
        <c:noMultiLvlLbl val="0"/>
      </c:catAx>
      <c:valAx>
        <c:axId val="91856896"/>
        <c:scaling>
          <c:orientation val="minMax"/>
        </c:scaling>
        <c:delete val="1"/>
        <c:axPos val="l"/>
        <c:numFmt formatCode="0%" sourceLinked="1"/>
        <c:majorTickMark val="out"/>
        <c:minorTickMark val="none"/>
        <c:tickLblPos val="nextTo"/>
        <c:crossAx val="91839872"/>
        <c:crosses val="autoZero"/>
        <c:crossBetween val="between"/>
      </c:valAx>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843345970642601"/>
          <c:y val="1.6836195965366903E-2"/>
          <c:w val="0.57176326917468601"/>
          <c:h val="0.94401801938219265"/>
        </c:manualLayout>
      </c:layout>
      <c:barChart>
        <c:barDir val="bar"/>
        <c:grouping val="clustered"/>
        <c:varyColors val="0"/>
        <c:ser>
          <c:idx val="0"/>
          <c:order val="0"/>
          <c:tx>
            <c:strRef>
              <c:f>Sheet1!$B$1</c:f>
              <c:strCache>
                <c:ptCount val="1"/>
                <c:pt idx="0">
                  <c:v>Household Dysfunction ACEs</c:v>
                </c:pt>
              </c:strCache>
            </c:strRef>
          </c:tx>
          <c:invertIfNegative val="0"/>
          <c:dLbls>
            <c:txPr>
              <a:bodyPr/>
              <a:lstStyle/>
              <a:p>
                <a:pPr>
                  <a:defRPr b="1">
                    <a:latin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showLeaderLines val="0"/>
          </c:dLbls>
          <c:cat>
            <c:strRef>
              <c:f>Sheet1!$A$2:$A$7</c:f>
              <c:strCache>
                <c:ptCount val="6"/>
                <c:pt idx="0">
                  <c:v>Depressed/suicidal/mentally ill</c:v>
                </c:pt>
                <c:pt idx="1">
                  <c:v>Problem Drinker</c:v>
                </c:pt>
                <c:pt idx="2">
                  <c:v>Violence between adults</c:v>
                </c:pt>
                <c:pt idx="3">
                  <c:v>Divorce</c:v>
                </c:pt>
                <c:pt idx="4">
                  <c:v>Drug Abuse</c:v>
                </c:pt>
                <c:pt idx="5">
                  <c:v>Incarcerated</c:v>
                </c:pt>
              </c:strCache>
            </c:strRef>
          </c:cat>
          <c:val>
            <c:numRef>
              <c:f>Sheet1!$B$2:$B$7</c:f>
              <c:numCache>
                <c:formatCode>0%</c:formatCode>
                <c:ptCount val="6"/>
                <c:pt idx="0">
                  <c:v>0.28000000000000003</c:v>
                </c:pt>
                <c:pt idx="1">
                  <c:v>0.28999999999999998</c:v>
                </c:pt>
                <c:pt idx="2">
                  <c:v>0.3</c:v>
                </c:pt>
                <c:pt idx="3">
                  <c:v>0.31</c:v>
                </c:pt>
                <c:pt idx="4">
                  <c:v>0.36</c:v>
                </c:pt>
                <c:pt idx="5">
                  <c:v>0.44</c:v>
                </c:pt>
              </c:numCache>
            </c:numRef>
          </c:val>
        </c:ser>
        <c:dLbls>
          <c:showLegendKey val="0"/>
          <c:showVal val="1"/>
          <c:showCatName val="0"/>
          <c:showSerName val="0"/>
          <c:showPercent val="0"/>
          <c:showBubbleSize val="0"/>
        </c:dLbls>
        <c:gapWidth val="75"/>
        <c:axId val="91898624"/>
        <c:axId val="91901312"/>
      </c:barChart>
      <c:catAx>
        <c:axId val="91898624"/>
        <c:scaling>
          <c:orientation val="minMax"/>
        </c:scaling>
        <c:delete val="0"/>
        <c:axPos val="l"/>
        <c:majorTickMark val="none"/>
        <c:minorTickMark val="none"/>
        <c:tickLblPos val="nextTo"/>
        <c:txPr>
          <a:bodyPr/>
          <a:lstStyle/>
          <a:p>
            <a:pPr>
              <a:defRPr>
                <a:latin typeface="Calibri" panose="020F0502020204030204" pitchFamily="34" charset="0"/>
                <a:cs typeface="Calibri" panose="020F0502020204030204" pitchFamily="34" charset="0"/>
              </a:defRPr>
            </a:pPr>
            <a:endParaRPr lang="en-US"/>
          </a:p>
        </c:txPr>
        <c:crossAx val="91901312"/>
        <c:crosses val="autoZero"/>
        <c:auto val="1"/>
        <c:lblAlgn val="ctr"/>
        <c:lblOffset val="100"/>
        <c:noMultiLvlLbl val="0"/>
      </c:catAx>
      <c:valAx>
        <c:axId val="91901312"/>
        <c:scaling>
          <c:orientation val="minMax"/>
        </c:scaling>
        <c:delete val="1"/>
        <c:axPos val="b"/>
        <c:numFmt formatCode="0%" sourceLinked="1"/>
        <c:majorTickMark val="none"/>
        <c:minorTickMark val="none"/>
        <c:tickLblPos val="nextTo"/>
        <c:crossAx val="91898624"/>
        <c:crosses val="autoZero"/>
        <c:crossBetween val="between"/>
        <c:majorUnit val="0.1"/>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Abuse ACEs</c:v>
                </c:pt>
              </c:strCache>
            </c:strRef>
          </c:tx>
          <c:invertIfNegative val="0"/>
          <c:dLbls>
            <c:txPr>
              <a:bodyPr/>
              <a:lstStyle/>
              <a:p>
                <a:pPr>
                  <a:defRPr b="1">
                    <a:latin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showLeaderLines val="0"/>
          </c:dLbls>
          <c:cat>
            <c:strRef>
              <c:f>Sheet1!$A$2:$A$6</c:f>
              <c:strCache>
                <c:ptCount val="5"/>
                <c:pt idx="0">
                  <c:v>Emotional Abuse</c:v>
                </c:pt>
                <c:pt idx="1">
                  <c:v>Physical Abuse</c:v>
                </c:pt>
                <c:pt idx="2">
                  <c:v>Sexual Abuse - victim touched</c:v>
                </c:pt>
                <c:pt idx="3">
                  <c:v>Sexual Abuse - victim forced to touch perpetrator</c:v>
                </c:pt>
                <c:pt idx="4">
                  <c:v>Sexual Abuse- forced to have sex</c:v>
                </c:pt>
              </c:strCache>
            </c:strRef>
          </c:cat>
          <c:val>
            <c:numRef>
              <c:f>Sheet1!$B$2:$B$6</c:f>
              <c:numCache>
                <c:formatCode>0%</c:formatCode>
                <c:ptCount val="5"/>
                <c:pt idx="0">
                  <c:v>0.26</c:v>
                </c:pt>
                <c:pt idx="1">
                  <c:v>0.3</c:v>
                </c:pt>
                <c:pt idx="2">
                  <c:v>0.31</c:v>
                </c:pt>
                <c:pt idx="3">
                  <c:v>0.36</c:v>
                </c:pt>
                <c:pt idx="4">
                  <c:v>0.4</c:v>
                </c:pt>
              </c:numCache>
            </c:numRef>
          </c:val>
        </c:ser>
        <c:dLbls>
          <c:showLegendKey val="0"/>
          <c:showVal val="1"/>
          <c:showCatName val="0"/>
          <c:showSerName val="0"/>
          <c:showPercent val="0"/>
          <c:showBubbleSize val="0"/>
        </c:dLbls>
        <c:gapWidth val="75"/>
        <c:axId val="92062848"/>
        <c:axId val="92069888"/>
      </c:barChart>
      <c:catAx>
        <c:axId val="92062848"/>
        <c:scaling>
          <c:orientation val="minMax"/>
        </c:scaling>
        <c:delete val="0"/>
        <c:axPos val="l"/>
        <c:majorTickMark val="none"/>
        <c:minorTickMark val="none"/>
        <c:tickLblPos val="nextTo"/>
        <c:txPr>
          <a:bodyPr anchor="ctr" anchorCtr="0"/>
          <a:lstStyle/>
          <a:p>
            <a:pPr>
              <a:defRPr>
                <a:latin typeface="Calibri" panose="020F0502020204030204" pitchFamily="34" charset="0"/>
                <a:cs typeface="Calibri" panose="020F0502020204030204" pitchFamily="34" charset="0"/>
              </a:defRPr>
            </a:pPr>
            <a:endParaRPr lang="en-US"/>
          </a:p>
        </c:txPr>
        <c:crossAx val="92069888"/>
        <c:crosses val="autoZero"/>
        <c:auto val="0"/>
        <c:lblAlgn val="ctr"/>
        <c:lblOffset val="100"/>
        <c:noMultiLvlLbl val="0"/>
      </c:catAx>
      <c:valAx>
        <c:axId val="92069888"/>
        <c:scaling>
          <c:orientation val="minMax"/>
        </c:scaling>
        <c:delete val="1"/>
        <c:axPos val="b"/>
        <c:numFmt formatCode="0%" sourceLinked="1"/>
        <c:majorTickMark val="none"/>
        <c:minorTickMark val="none"/>
        <c:tickLblPos val="nextTo"/>
        <c:crossAx val="92062848"/>
        <c:crosses val="autoZero"/>
        <c:crossBetween val="between"/>
        <c:majorUnit val="0.1"/>
        <c:minorUnit val="2.0000000000000011E-2"/>
      </c:valAx>
    </c:plotArea>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867924528301888"/>
          <c:y val="3.1073446327683617E-2"/>
          <c:w val="0.54402515723270439"/>
          <c:h val="0.93785310734463279"/>
        </c:manualLayout>
      </c:layout>
      <c:barChart>
        <c:barDir val="bar"/>
        <c:grouping val="clustered"/>
        <c:varyColors val="0"/>
        <c:ser>
          <c:idx val="0"/>
          <c:order val="0"/>
          <c:tx>
            <c:strRef>
              <c:f>Sheet1!$B$1</c:f>
              <c:strCache>
                <c:ptCount val="1"/>
                <c:pt idx="0">
                  <c:v>Poverty ACEs</c:v>
                </c:pt>
              </c:strCache>
            </c:strRef>
          </c:tx>
          <c:invertIfNegative val="0"/>
          <c:cat>
            <c:strRef>
              <c:f>Sheet1!$A$2:$A$3</c:f>
              <c:strCache>
                <c:ptCount val="2"/>
                <c:pt idx="0">
                  <c:v>Hungry because family couldn't afford food</c:v>
                </c:pt>
                <c:pt idx="1">
                  <c:v>Homeless when growing up </c:v>
                </c:pt>
              </c:strCache>
            </c:strRef>
          </c:cat>
          <c:val>
            <c:numRef>
              <c:f>Sheet1!$B$2:$B$3</c:f>
              <c:numCache>
                <c:formatCode>0%</c:formatCode>
                <c:ptCount val="2"/>
                <c:pt idx="0">
                  <c:v>0.3</c:v>
                </c:pt>
                <c:pt idx="1">
                  <c:v>0.45</c:v>
                </c:pt>
              </c:numCache>
            </c:numRef>
          </c:val>
        </c:ser>
        <c:dLbls>
          <c:showLegendKey val="0"/>
          <c:showVal val="1"/>
          <c:showCatName val="0"/>
          <c:showSerName val="0"/>
          <c:showPercent val="0"/>
          <c:showBubbleSize val="0"/>
        </c:dLbls>
        <c:gapWidth val="75"/>
        <c:axId val="92095616"/>
        <c:axId val="92097152"/>
      </c:barChart>
      <c:catAx>
        <c:axId val="92095616"/>
        <c:scaling>
          <c:orientation val="minMax"/>
        </c:scaling>
        <c:delete val="0"/>
        <c:axPos val="l"/>
        <c:majorTickMark val="none"/>
        <c:minorTickMark val="none"/>
        <c:tickLblPos val="none"/>
        <c:txPr>
          <a:bodyPr rot="0" vert="horz" anchor="b" anchorCtr="0"/>
          <a:lstStyle/>
          <a:p>
            <a:pPr>
              <a:defRPr/>
            </a:pPr>
            <a:endParaRPr lang="en-US"/>
          </a:p>
        </c:txPr>
        <c:crossAx val="92097152"/>
        <c:crosses val="autoZero"/>
        <c:auto val="1"/>
        <c:lblAlgn val="r"/>
        <c:lblOffset val="100"/>
        <c:noMultiLvlLbl val="0"/>
      </c:catAx>
      <c:valAx>
        <c:axId val="92097152"/>
        <c:scaling>
          <c:orientation val="minMax"/>
        </c:scaling>
        <c:delete val="1"/>
        <c:axPos val="b"/>
        <c:numFmt formatCode="0%" sourceLinked="1"/>
        <c:majorTickMark val="none"/>
        <c:minorTickMark val="none"/>
        <c:tickLblPos val="nextTo"/>
        <c:crossAx val="92095616"/>
        <c:crosses val="autoZero"/>
        <c:crossBetween val="between"/>
      </c:valAx>
    </c:plotArea>
    <c:plotVisOnly val="1"/>
    <c:dispBlanksAs val="gap"/>
    <c:showDLblsOverMax val="0"/>
  </c:chart>
  <c:txPr>
    <a:bodyPr/>
    <a:lstStyle/>
    <a:p>
      <a:pPr>
        <a:defRPr sz="1800">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Prevalence in WI</c:v>
                </c:pt>
              </c:strCache>
            </c:strRef>
          </c:tx>
          <c:invertIfNegative val="0"/>
          <c:dLbls>
            <c:txPr>
              <a:bodyPr/>
              <a:lstStyle/>
              <a:p>
                <a:pPr>
                  <a:defRPr>
                    <a:latin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dLbls>
          <c:cat>
            <c:strRef>
              <c:f>Sheet1!$A$2:$A$6</c:f>
              <c:strCache>
                <c:ptCount val="5"/>
                <c:pt idx="0">
                  <c:v>Incarceration</c:v>
                </c:pt>
                <c:pt idx="1">
                  <c:v>Mental illness</c:v>
                </c:pt>
                <c:pt idx="2">
                  <c:v>Violence between adults</c:v>
                </c:pt>
                <c:pt idx="3">
                  <c:v>Parent separate/divorce</c:v>
                </c:pt>
                <c:pt idx="4">
                  <c:v>Substance abuse</c:v>
                </c:pt>
              </c:strCache>
            </c:strRef>
          </c:cat>
          <c:val>
            <c:numRef>
              <c:f>Sheet1!$B$2:$B$6</c:f>
              <c:numCache>
                <c:formatCode>0%</c:formatCode>
                <c:ptCount val="5"/>
                <c:pt idx="0">
                  <c:v>7.0000000000000007E-2</c:v>
                </c:pt>
                <c:pt idx="1">
                  <c:v>0.16</c:v>
                </c:pt>
                <c:pt idx="2">
                  <c:v>0.16</c:v>
                </c:pt>
                <c:pt idx="3">
                  <c:v>0.23</c:v>
                </c:pt>
                <c:pt idx="4">
                  <c:v>0.26</c:v>
                </c:pt>
              </c:numCache>
            </c:numRef>
          </c:val>
        </c:ser>
        <c:dLbls>
          <c:showLegendKey val="0"/>
          <c:showVal val="0"/>
          <c:showCatName val="0"/>
          <c:showSerName val="0"/>
          <c:showPercent val="0"/>
          <c:showBubbleSize val="0"/>
        </c:dLbls>
        <c:gapWidth val="150"/>
        <c:axId val="55668096"/>
        <c:axId val="55669888"/>
      </c:barChart>
      <c:catAx>
        <c:axId val="55668096"/>
        <c:scaling>
          <c:orientation val="minMax"/>
        </c:scaling>
        <c:delete val="0"/>
        <c:axPos val="l"/>
        <c:majorTickMark val="none"/>
        <c:minorTickMark val="none"/>
        <c:tickLblPos val="nextTo"/>
        <c:txPr>
          <a:bodyPr/>
          <a:lstStyle/>
          <a:p>
            <a:pPr>
              <a:defRPr sz="2000">
                <a:latin typeface="Calibri" panose="020F0502020204030204" pitchFamily="34" charset="0"/>
                <a:cs typeface="Calibri" panose="020F0502020204030204" pitchFamily="34" charset="0"/>
              </a:defRPr>
            </a:pPr>
            <a:endParaRPr lang="en-US"/>
          </a:p>
        </c:txPr>
        <c:crossAx val="55669888"/>
        <c:crosses val="autoZero"/>
        <c:auto val="1"/>
        <c:lblAlgn val="ctr"/>
        <c:lblOffset val="100"/>
        <c:noMultiLvlLbl val="0"/>
      </c:catAx>
      <c:valAx>
        <c:axId val="55669888"/>
        <c:scaling>
          <c:orientation val="minMax"/>
        </c:scaling>
        <c:delete val="1"/>
        <c:axPos val="b"/>
        <c:numFmt formatCode="0%" sourceLinked="1"/>
        <c:majorTickMark val="out"/>
        <c:minorTickMark val="none"/>
        <c:tickLblPos val="none"/>
        <c:crossAx val="556680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Prevalence in WI</c:v>
                </c:pt>
              </c:strCache>
            </c:strRef>
          </c:tx>
          <c:invertIfNegative val="0"/>
          <c:dLbls>
            <c:dLblPos val="outEnd"/>
            <c:showLegendKey val="0"/>
            <c:showVal val="1"/>
            <c:showCatName val="0"/>
            <c:showSerName val="0"/>
            <c:showPercent val="0"/>
            <c:showBubbleSize val="0"/>
            <c:showLeaderLines val="0"/>
          </c:dLbls>
          <c:cat>
            <c:strRef>
              <c:f>Sheet1!$A$2:$A$4</c:f>
              <c:strCache>
                <c:ptCount val="3"/>
                <c:pt idx="0">
                  <c:v>Sexual</c:v>
                </c:pt>
                <c:pt idx="1">
                  <c:v>Physical</c:v>
                </c:pt>
                <c:pt idx="2">
                  <c:v>Emotional</c:v>
                </c:pt>
              </c:strCache>
            </c:strRef>
          </c:cat>
          <c:val>
            <c:numRef>
              <c:f>Sheet1!$B$2:$B$4</c:f>
              <c:numCache>
                <c:formatCode>0%</c:formatCode>
                <c:ptCount val="3"/>
                <c:pt idx="0">
                  <c:v>0.09</c:v>
                </c:pt>
                <c:pt idx="1">
                  <c:v>0.16</c:v>
                </c:pt>
                <c:pt idx="2">
                  <c:v>0.28000000000000003</c:v>
                </c:pt>
              </c:numCache>
            </c:numRef>
          </c:val>
        </c:ser>
        <c:dLbls>
          <c:showLegendKey val="0"/>
          <c:showVal val="0"/>
          <c:showCatName val="0"/>
          <c:showSerName val="0"/>
          <c:showPercent val="0"/>
          <c:showBubbleSize val="0"/>
        </c:dLbls>
        <c:gapWidth val="150"/>
        <c:axId val="55700864"/>
        <c:axId val="55743616"/>
      </c:barChart>
      <c:catAx>
        <c:axId val="55700864"/>
        <c:scaling>
          <c:orientation val="minMax"/>
        </c:scaling>
        <c:delete val="0"/>
        <c:axPos val="l"/>
        <c:majorTickMark val="none"/>
        <c:minorTickMark val="none"/>
        <c:tickLblPos val="nextTo"/>
        <c:crossAx val="55743616"/>
        <c:crosses val="autoZero"/>
        <c:auto val="1"/>
        <c:lblAlgn val="ctr"/>
        <c:lblOffset val="100"/>
        <c:noMultiLvlLbl val="0"/>
      </c:catAx>
      <c:valAx>
        <c:axId val="55743616"/>
        <c:scaling>
          <c:orientation val="minMax"/>
        </c:scaling>
        <c:delete val="1"/>
        <c:axPos val="b"/>
        <c:numFmt formatCode="0%" sourceLinked="1"/>
        <c:majorTickMark val="out"/>
        <c:minorTickMark val="none"/>
        <c:tickLblPos val="none"/>
        <c:crossAx val="557008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0555555555555555E-2"/>
          <c:y val="5.0925925925925923E-2"/>
          <c:w val="0.94219531933508316"/>
          <c:h val="0.89814814814814814"/>
        </c:manualLayout>
      </c:layout>
      <c:barChart>
        <c:barDir val="col"/>
        <c:grouping val="clustered"/>
        <c:varyColors val="0"/>
        <c:ser>
          <c:idx val="0"/>
          <c:order val="0"/>
          <c:tx>
            <c:strRef>
              <c:f>Household!$C$9</c:f>
              <c:strCache>
                <c:ptCount val="1"/>
                <c:pt idx="0">
                  <c:v>0 ACEs</c:v>
                </c:pt>
              </c:strCache>
            </c:strRef>
          </c:tx>
          <c:invertIfNegative val="0"/>
          <c:dLbls>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Household!$B$10:$B$13</c:f>
              <c:strCache>
                <c:ptCount val="4"/>
                <c:pt idx="0">
                  <c:v>&lt;$20,000</c:v>
                </c:pt>
                <c:pt idx="1">
                  <c:v>$20,000-$34,999</c:v>
                </c:pt>
                <c:pt idx="2">
                  <c:v>$35,000-$49,999</c:v>
                </c:pt>
                <c:pt idx="3">
                  <c:v>$50,000 </c:v>
                </c:pt>
              </c:strCache>
            </c:strRef>
          </c:cat>
          <c:val>
            <c:numRef>
              <c:f>Household!$C$10:$C$13</c:f>
              <c:numCache>
                <c:formatCode>0%</c:formatCode>
                <c:ptCount val="4"/>
                <c:pt idx="0">
                  <c:v>0.31</c:v>
                </c:pt>
                <c:pt idx="1">
                  <c:v>0.4</c:v>
                </c:pt>
                <c:pt idx="2">
                  <c:v>0.45</c:v>
                </c:pt>
                <c:pt idx="3">
                  <c:v>0.46</c:v>
                </c:pt>
              </c:numCache>
            </c:numRef>
          </c:val>
        </c:ser>
        <c:ser>
          <c:idx val="1"/>
          <c:order val="1"/>
          <c:tx>
            <c:strRef>
              <c:f>Household!$D$9</c:f>
              <c:strCache>
                <c:ptCount val="1"/>
                <c:pt idx="0">
                  <c:v>Any ACE</c:v>
                </c:pt>
              </c:strCache>
            </c:strRef>
          </c:tx>
          <c:invertIfNegative val="0"/>
          <c:dLbls>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Household!$B$10:$B$13</c:f>
              <c:strCache>
                <c:ptCount val="4"/>
                <c:pt idx="0">
                  <c:v>&lt;$20,000</c:v>
                </c:pt>
                <c:pt idx="1">
                  <c:v>$20,000-$34,999</c:v>
                </c:pt>
                <c:pt idx="2">
                  <c:v>$35,000-$49,999</c:v>
                </c:pt>
                <c:pt idx="3">
                  <c:v>$50,000 </c:v>
                </c:pt>
              </c:strCache>
            </c:strRef>
          </c:cat>
          <c:val>
            <c:numRef>
              <c:f>Household!$D$10:$D$13</c:f>
              <c:numCache>
                <c:formatCode>0%</c:formatCode>
                <c:ptCount val="4"/>
                <c:pt idx="0">
                  <c:v>0.69</c:v>
                </c:pt>
                <c:pt idx="1">
                  <c:v>0.6</c:v>
                </c:pt>
                <c:pt idx="2">
                  <c:v>0.55000000000000004</c:v>
                </c:pt>
                <c:pt idx="3">
                  <c:v>0.54</c:v>
                </c:pt>
              </c:numCache>
            </c:numRef>
          </c:val>
        </c:ser>
        <c:dLbls>
          <c:dLblPos val="inEnd"/>
          <c:showLegendKey val="0"/>
          <c:showVal val="1"/>
          <c:showCatName val="0"/>
          <c:showSerName val="0"/>
          <c:showPercent val="0"/>
          <c:showBubbleSize val="0"/>
        </c:dLbls>
        <c:gapWidth val="150"/>
        <c:axId val="55827840"/>
        <c:axId val="60728448"/>
      </c:barChart>
      <c:catAx>
        <c:axId val="55827840"/>
        <c:scaling>
          <c:orientation val="minMax"/>
        </c:scaling>
        <c:delete val="1"/>
        <c:axPos val="b"/>
        <c:numFmt formatCode="#,##0" sourceLinked="0"/>
        <c:majorTickMark val="none"/>
        <c:minorTickMark val="none"/>
        <c:tickLblPos val="none"/>
        <c:crossAx val="60728448"/>
        <c:crosses val="autoZero"/>
        <c:auto val="1"/>
        <c:lblAlgn val="ctr"/>
        <c:lblOffset val="100"/>
        <c:noMultiLvlLbl val="0"/>
      </c:catAx>
      <c:valAx>
        <c:axId val="60728448"/>
        <c:scaling>
          <c:orientation val="minMax"/>
        </c:scaling>
        <c:delete val="1"/>
        <c:axPos val="l"/>
        <c:numFmt formatCode="0%" sourceLinked="1"/>
        <c:majorTickMark val="out"/>
        <c:minorTickMark val="none"/>
        <c:tickLblPos val="nextTo"/>
        <c:crossAx val="55827840"/>
        <c:crosses val="autoZero"/>
        <c:crossBetween val="between"/>
      </c:valAx>
    </c:plotArea>
    <c:legend>
      <c:legendPos val="r"/>
      <c:layout>
        <c:manualLayout>
          <c:xMode val="edge"/>
          <c:yMode val="edge"/>
          <c:x val="0.63857566484784467"/>
          <c:y val="6.5977378001526268E-2"/>
          <c:w val="0.23447135675068251"/>
          <c:h val="0.22946139098482138"/>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Household!$C$9</c:f>
              <c:strCache>
                <c:ptCount val="1"/>
                <c:pt idx="0">
                  <c:v>0 ACEs</c:v>
                </c:pt>
              </c:strCache>
            </c:strRef>
          </c:tx>
          <c:invertIfNegative val="0"/>
          <c:dLbls>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Household!$B$10:$B$13</c:f>
              <c:strCache>
                <c:ptCount val="4"/>
                <c:pt idx="0">
                  <c:v>&lt;$20,000</c:v>
                </c:pt>
                <c:pt idx="1">
                  <c:v>$20,000-$34,999</c:v>
                </c:pt>
                <c:pt idx="2">
                  <c:v>$35,000-$49,999</c:v>
                </c:pt>
                <c:pt idx="3">
                  <c:v>$50,000 </c:v>
                </c:pt>
              </c:strCache>
            </c:strRef>
          </c:cat>
          <c:val>
            <c:numRef>
              <c:f>Household!$C$10:$C$13</c:f>
              <c:numCache>
                <c:formatCode>0%</c:formatCode>
                <c:ptCount val="4"/>
                <c:pt idx="0">
                  <c:v>0.31</c:v>
                </c:pt>
                <c:pt idx="1">
                  <c:v>0.4</c:v>
                </c:pt>
                <c:pt idx="2">
                  <c:v>0.45</c:v>
                </c:pt>
                <c:pt idx="3">
                  <c:v>0.46</c:v>
                </c:pt>
              </c:numCache>
            </c:numRef>
          </c:val>
        </c:ser>
        <c:ser>
          <c:idx val="1"/>
          <c:order val="1"/>
          <c:tx>
            <c:strRef>
              <c:f>Household!$D$9</c:f>
              <c:strCache>
                <c:ptCount val="1"/>
                <c:pt idx="0">
                  <c:v>Any ACE</c:v>
                </c:pt>
              </c:strCache>
            </c:strRef>
          </c:tx>
          <c:invertIfNegative val="0"/>
          <c:dLbls>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Household!$B$10:$B$13</c:f>
              <c:strCache>
                <c:ptCount val="4"/>
                <c:pt idx="0">
                  <c:v>&lt;$20,000</c:v>
                </c:pt>
                <c:pt idx="1">
                  <c:v>$20,000-$34,999</c:v>
                </c:pt>
                <c:pt idx="2">
                  <c:v>$35,000-$49,999</c:v>
                </c:pt>
                <c:pt idx="3">
                  <c:v>$50,000 </c:v>
                </c:pt>
              </c:strCache>
            </c:strRef>
          </c:cat>
          <c:val>
            <c:numRef>
              <c:f>Household!$D$10:$D$13</c:f>
              <c:numCache>
                <c:formatCode>0%</c:formatCode>
                <c:ptCount val="4"/>
                <c:pt idx="0">
                  <c:v>0.69</c:v>
                </c:pt>
                <c:pt idx="1">
                  <c:v>0.6</c:v>
                </c:pt>
                <c:pt idx="2">
                  <c:v>0.55000000000000004</c:v>
                </c:pt>
                <c:pt idx="3">
                  <c:v>0.54</c:v>
                </c:pt>
              </c:numCache>
            </c:numRef>
          </c:val>
        </c:ser>
        <c:dLbls>
          <c:dLblPos val="inEnd"/>
          <c:showLegendKey val="0"/>
          <c:showVal val="1"/>
          <c:showCatName val="0"/>
          <c:showSerName val="0"/>
          <c:showPercent val="0"/>
          <c:showBubbleSize val="0"/>
        </c:dLbls>
        <c:gapWidth val="150"/>
        <c:axId val="55863936"/>
        <c:axId val="55865344"/>
      </c:barChart>
      <c:catAx>
        <c:axId val="55863936"/>
        <c:scaling>
          <c:orientation val="maxMin"/>
        </c:scaling>
        <c:delete val="1"/>
        <c:axPos val="l"/>
        <c:majorTickMark val="out"/>
        <c:minorTickMark val="none"/>
        <c:tickLblPos val="nextTo"/>
        <c:crossAx val="55865344"/>
        <c:crosses val="autoZero"/>
        <c:auto val="1"/>
        <c:lblAlgn val="ctr"/>
        <c:lblOffset val="100"/>
        <c:noMultiLvlLbl val="0"/>
      </c:catAx>
      <c:valAx>
        <c:axId val="55865344"/>
        <c:scaling>
          <c:orientation val="minMax"/>
        </c:scaling>
        <c:delete val="1"/>
        <c:axPos val="t"/>
        <c:numFmt formatCode="0%" sourceLinked="1"/>
        <c:majorTickMark val="out"/>
        <c:minorTickMark val="none"/>
        <c:tickLblPos val="nextTo"/>
        <c:crossAx val="55863936"/>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Household!$G$9</c:f>
              <c:strCache>
                <c:ptCount val="1"/>
                <c:pt idx="0">
                  <c:v>buffer</c:v>
                </c:pt>
              </c:strCache>
            </c:strRef>
          </c:tx>
          <c:spPr>
            <a:noFill/>
            <a:ln>
              <a:noFill/>
            </a:ln>
          </c:spPr>
          <c:invertIfNegative val="0"/>
          <c:cat>
            <c:strRef>
              <c:f>Household!$F$10:$F$13</c:f>
              <c:strCache>
                <c:ptCount val="4"/>
                <c:pt idx="0">
                  <c:v>&lt;$20,000</c:v>
                </c:pt>
                <c:pt idx="1">
                  <c:v>$20,000-$34,999</c:v>
                </c:pt>
                <c:pt idx="2">
                  <c:v>$35,000-$49,999</c:v>
                </c:pt>
                <c:pt idx="3">
                  <c:v>$50,000 </c:v>
                </c:pt>
              </c:strCache>
            </c:strRef>
          </c:cat>
          <c:val>
            <c:numRef>
              <c:f>Household!$G$10:$G$13</c:f>
              <c:numCache>
                <c:formatCode>0%</c:formatCode>
                <c:ptCount val="4"/>
                <c:pt idx="0">
                  <c:v>0.69</c:v>
                </c:pt>
                <c:pt idx="1">
                  <c:v>0.6</c:v>
                </c:pt>
                <c:pt idx="2">
                  <c:v>0.55000000000000004</c:v>
                </c:pt>
                <c:pt idx="3">
                  <c:v>0.54</c:v>
                </c:pt>
              </c:numCache>
            </c:numRef>
          </c:val>
        </c:ser>
        <c:ser>
          <c:idx val="1"/>
          <c:order val="1"/>
          <c:tx>
            <c:strRef>
              <c:f>Household!$H$9</c:f>
              <c:strCache>
                <c:ptCount val="1"/>
                <c:pt idx="0">
                  <c:v>0 ACEs</c:v>
                </c:pt>
              </c:strCache>
            </c:strRef>
          </c:tx>
          <c:spPr>
            <a:solidFill>
              <a:schemeClr val="accent1"/>
            </a:solidFill>
            <a:ln>
              <a:solidFill>
                <a:schemeClr val="bg1"/>
              </a:solidFill>
            </a:ln>
          </c:spPr>
          <c:invertIfNegative val="0"/>
          <c:dLbls>
            <c:txPr>
              <a:bodyPr/>
              <a:lstStyle/>
              <a:p>
                <a:pPr>
                  <a:defRPr sz="1600" b="1">
                    <a:solidFill>
                      <a:schemeClr val="bg1"/>
                    </a:solidFill>
                  </a:defRPr>
                </a:pPr>
                <a:endParaRPr lang="en-US"/>
              </a:p>
            </c:txPr>
            <c:showLegendKey val="0"/>
            <c:showVal val="1"/>
            <c:showCatName val="0"/>
            <c:showSerName val="0"/>
            <c:showPercent val="0"/>
            <c:showBubbleSize val="0"/>
            <c:showLeaderLines val="0"/>
          </c:dLbls>
          <c:cat>
            <c:strRef>
              <c:f>Household!$F$10:$F$13</c:f>
              <c:strCache>
                <c:ptCount val="4"/>
                <c:pt idx="0">
                  <c:v>&lt;$20,000</c:v>
                </c:pt>
                <c:pt idx="1">
                  <c:v>$20,000-$34,999</c:v>
                </c:pt>
                <c:pt idx="2">
                  <c:v>$35,000-$49,999</c:v>
                </c:pt>
                <c:pt idx="3">
                  <c:v>$50,000 </c:v>
                </c:pt>
              </c:strCache>
            </c:strRef>
          </c:cat>
          <c:val>
            <c:numRef>
              <c:f>Household!$H$10:$H$13</c:f>
              <c:numCache>
                <c:formatCode>0%</c:formatCode>
                <c:ptCount val="4"/>
                <c:pt idx="0">
                  <c:v>0.31</c:v>
                </c:pt>
                <c:pt idx="1">
                  <c:v>0.4</c:v>
                </c:pt>
                <c:pt idx="2">
                  <c:v>0.45</c:v>
                </c:pt>
                <c:pt idx="3">
                  <c:v>0.46</c:v>
                </c:pt>
              </c:numCache>
            </c:numRef>
          </c:val>
        </c:ser>
        <c:ser>
          <c:idx val="2"/>
          <c:order val="2"/>
          <c:tx>
            <c:strRef>
              <c:f>Household!$I$9</c:f>
              <c:strCache>
                <c:ptCount val="1"/>
                <c:pt idx="0">
                  <c:v>Any ACE</c:v>
                </c:pt>
              </c:strCache>
            </c:strRef>
          </c:tx>
          <c:spPr>
            <a:solidFill>
              <a:schemeClr val="accent2"/>
            </a:solidFill>
            <a:ln>
              <a:solidFill>
                <a:schemeClr val="bg1"/>
              </a:solidFill>
            </a:ln>
          </c:spPr>
          <c:invertIfNegative val="0"/>
          <c:dLbls>
            <c:txPr>
              <a:bodyPr/>
              <a:lstStyle/>
              <a:p>
                <a:pPr>
                  <a:defRPr sz="1600" b="1">
                    <a:solidFill>
                      <a:schemeClr val="bg1"/>
                    </a:solidFill>
                  </a:defRPr>
                </a:pPr>
                <a:endParaRPr lang="en-US"/>
              </a:p>
            </c:txPr>
            <c:showLegendKey val="0"/>
            <c:showVal val="1"/>
            <c:showCatName val="0"/>
            <c:showSerName val="0"/>
            <c:showPercent val="0"/>
            <c:showBubbleSize val="0"/>
            <c:showLeaderLines val="0"/>
          </c:dLbls>
          <c:cat>
            <c:strRef>
              <c:f>Household!$F$10:$F$13</c:f>
              <c:strCache>
                <c:ptCount val="4"/>
                <c:pt idx="0">
                  <c:v>&lt;$20,000</c:v>
                </c:pt>
                <c:pt idx="1">
                  <c:v>$20,000-$34,999</c:v>
                </c:pt>
                <c:pt idx="2">
                  <c:v>$35,000-$49,999</c:v>
                </c:pt>
                <c:pt idx="3">
                  <c:v>$50,000 </c:v>
                </c:pt>
              </c:strCache>
            </c:strRef>
          </c:cat>
          <c:val>
            <c:numRef>
              <c:f>Household!$I$10:$I$13</c:f>
              <c:numCache>
                <c:formatCode>0%</c:formatCode>
                <c:ptCount val="4"/>
                <c:pt idx="0">
                  <c:v>0.69</c:v>
                </c:pt>
                <c:pt idx="1">
                  <c:v>0.6</c:v>
                </c:pt>
                <c:pt idx="2">
                  <c:v>0.55000000000000004</c:v>
                </c:pt>
                <c:pt idx="3">
                  <c:v>0.54</c:v>
                </c:pt>
              </c:numCache>
            </c:numRef>
          </c:val>
        </c:ser>
        <c:ser>
          <c:idx val="3"/>
          <c:order val="3"/>
          <c:tx>
            <c:strRef>
              <c:f>Household!$J$9</c:f>
              <c:strCache>
                <c:ptCount val="1"/>
                <c:pt idx="0">
                  <c:v>buffer</c:v>
                </c:pt>
              </c:strCache>
            </c:strRef>
          </c:tx>
          <c:spPr>
            <a:noFill/>
            <a:ln>
              <a:noFill/>
            </a:ln>
          </c:spPr>
          <c:invertIfNegative val="0"/>
          <c:cat>
            <c:strRef>
              <c:f>Household!$F$10:$F$13</c:f>
              <c:strCache>
                <c:ptCount val="4"/>
                <c:pt idx="0">
                  <c:v>&lt;$20,000</c:v>
                </c:pt>
                <c:pt idx="1">
                  <c:v>$20,000-$34,999</c:v>
                </c:pt>
                <c:pt idx="2">
                  <c:v>$35,000-$49,999</c:v>
                </c:pt>
                <c:pt idx="3">
                  <c:v>$50,000 </c:v>
                </c:pt>
              </c:strCache>
            </c:strRef>
          </c:cat>
          <c:val>
            <c:numRef>
              <c:f>Household!$J$10:$J$13</c:f>
              <c:numCache>
                <c:formatCode>0%</c:formatCode>
                <c:ptCount val="4"/>
                <c:pt idx="0">
                  <c:v>0.31000000000000005</c:v>
                </c:pt>
                <c:pt idx="1">
                  <c:v>0.4</c:v>
                </c:pt>
                <c:pt idx="2">
                  <c:v>0.44999999999999996</c:v>
                </c:pt>
                <c:pt idx="3">
                  <c:v>0.45999999999999996</c:v>
                </c:pt>
              </c:numCache>
            </c:numRef>
          </c:val>
        </c:ser>
        <c:dLbls>
          <c:showLegendKey val="0"/>
          <c:showVal val="0"/>
          <c:showCatName val="0"/>
          <c:showSerName val="0"/>
          <c:showPercent val="0"/>
          <c:showBubbleSize val="0"/>
        </c:dLbls>
        <c:gapWidth val="150"/>
        <c:overlap val="100"/>
        <c:axId val="83192832"/>
        <c:axId val="83211008"/>
      </c:barChart>
      <c:catAx>
        <c:axId val="83192832"/>
        <c:scaling>
          <c:orientation val="maxMin"/>
        </c:scaling>
        <c:delete val="1"/>
        <c:axPos val="l"/>
        <c:majorTickMark val="out"/>
        <c:minorTickMark val="none"/>
        <c:tickLblPos val="nextTo"/>
        <c:crossAx val="83211008"/>
        <c:crosses val="autoZero"/>
        <c:auto val="1"/>
        <c:lblAlgn val="ctr"/>
        <c:lblOffset val="100"/>
        <c:noMultiLvlLbl val="0"/>
      </c:catAx>
      <c:valAx>
        <c:axId val="83211008"/>
        <c:scaling>
          <c:orientation val="minMax"/>
        </c:scaling>
        <c:delete val="1"/>
        <c:axPos val="t"/>
        <c:numFmt formatCode="0%" sourceLinked="1"/>
        <c:majorTickMark val="out"/>
        <c:minorTickMark val="none"/>
        <c:tickLblPos val="nextTo"/>
        <c:crossAx val="83192832"/>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Household!$D$15</c:f>
              <c:strCache>
                <c:ptCount val="1"/>
                <c:pt idx="0">
                  <c:v>4+ACEs</c:v>
                </c:pt>
              </c:strCache>
            </c:strRef>
          </c:tx>
          <c:spPr>
            <a:solidFill>
              <a:srgbClr val="B3BC35"/>
            </a:solidFill>
          </c:spPr>
          <c:invertIfNegative val="0"/>
          <c:dLbls>
            <c:txPr>
              <a:bodyPr/>
              <a:lstStyle/>
              <a:p>
                <a:pPr>
                  <a:defRPr sz="1600" b="1">
                    <a:solidFill>
                      <a:schemeClr val="tx1"/>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dLbls>
          <c:cat>
            <c:strRef>
              <c:f>Household!$B$16:$B$19</c:f>
              <c:strCache>
                <c:ptCount val="4"/>
                <c:pt idx="0">
                  <c:v>&lt;$20,000</c:v>
                </c:pt>
                <c:pt idx="1">
                  <c:v>$20,000-$34,999</c:v>
                </c:pt>
                <c:pt idx="2">
                  <c:v>$35,000-$49,999</c:v>
                </c:pt>
                <c:pt idx="3">
                  <c:v>$50,000 </c:v>
                </c:pt>
              </c:strCache>
            </c:strRef>
          </c:cat>
          <c:val>
            <c:numRef>
              <c:f>Household!$D$16:$D$19</c:f>
              <c:numCache>
                <c:formatCode>0%</c:formatCode>
                <c:ptCount val="4"/>
                <c:pt idx="0">
                  <c:v>0.22</c:v>
                </c:pt>
                <c:pt idx="1">
                  <c:v>0.17</c:v>
                </c:pt>
                <c:pt idx="2">
                  <c:v>0.14000000000000001</c:v>
                </c:pt>
                <c:pt idx="3">
                  <c:v>0.1</c:v>
                </c:pt>
              </c:numCache>
            </c:numRef>
          </c:val>
        </c:ser>
        <c:dLbls>
          <c:showLegendKey val="0"/>
          <c:showVal val="0"/>
          <c:showCatName val="0"/>
          <c:showSerName val="0"/>
          <c:showPercent val="0"/>
          <c:showBubbleSize val="0"/>
        </c:dLbls>
        <c:gapWidth val="150"/>
        <c:axId val="60769408"/>
        <c:axId val="60770944"/>
      </c:barChart>
      <c:catAx>
        <c:axId val="60769408"/>
        <c:scaling>
          <c:orientation val="minMax"/>
        </c:scaling>
        <c:delete val="0"/>
        <c:axPos val="b"/>
        <c:majorTickMark val="none"/>
        <c:minorTickMark val="none"/>
        <c:tickLblPos val="nextTo"/>
        <c:txPr>
          <a:bodyPr/>
          <a:lstStyle/>
          <a:p>
            <a:pPr>
              <a:defRPr sz="1800"/>
            </a:pPr>
            <a:endParaRPr lang="en-US"/>
          </a:p>
        </c:txPr>
        <c:crossAx val="60770944"/>
        <c:crosses val="autoZero"/>
        <c:auto val="1"/>
        <c:lblAlgn val="ctr"/>
        <c:lblOffset val="100"/>
        <c:noMultiLvlLbl val="0"/>
      </c:catAx>
      <c:valAx>
        <c:axId val="60770944"/>
        <c:scaling>
          <c:orientation val="minMax"/>
        </c:scaling>
        <c:delete val="1"/>
        <c:axPos val="l"/>
        <c:numFmt formatCode="0%" sourceLinked="1"/>
        <c:majorTickMark val="out"/>
        <c:minorTickMark val="none"/>
        <c:tickLblPos val="nextTo"/>
        <c:crossAx val="60769408"/>
        <c:crosses val="autoZero"/>
        <c:crossBetween val="between"/>
      </c:valAx>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Household!$D$15</c:f>
              <c:strCache>
                <c:ptCount val="1"/>
                <c:pt idx="0">
                  <c:v>4+ACEs</c:v>
                </c:pt>
              </c:strCache>
            </c:strRef>
          </c:tx>
          <c:spPr>
            <a:solidFill>
              <a:srgbClr val="B3BC35"/>
            </a:solidFill>
          </c:spPr>
          <c:invertIfNegative val="0"/>
          <c:dPt>
            <c:idx val="0"/>
            <c:invertIfNegative val="0"/>
            <c:bubble3D val="0"/>
            <c:spPr>
              <a:solidFill>
                <a:srgbClr val="56857D"/>
              </a:solidFill>
            </c:spPr>
          </c:dPt>
          <c:dLbls>
            <c:txPr>
              <a:bodyPr/>
              <a:lstStyle/>
              <a:p>
                <a:pPr>
                  <a:defRPr sz="1600" b="1">
                    <a:solidFill>
                      <a:schemeClr val="tx1"/>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dLbls>
          <c:cat>
            <c:strRef>
              <c:f>Household!$B$16:$B$19</c:f>
              <c:strCache>
                <c:ptCount val="4"/>
                <c:pt idx="0">
                  <c:v>&lt;$20,000</c:v>
                </c:pt>
                <c:pt idx="1">
                  <c:v>$20,000-$34,999</c:v>
                </c:pt>
                <c:pt idx="2">
                  <c:v>$35,000-$49,999</c:v>
                </c:pt>
                <c:pt idx="3">
                  <c:v>$50,000 </c:v>
                </c:pt>
              </c:strCache>
            </c:strRef>
          </c:cat>
          <c:val>
            <c:numRef>
              <c:f>Household!$D$16:$D$19</c:f>
              <c:numCache>
                <c:formatCode>0%</c:formatCode>
                <c:ptCount val="4"/>
                <c:pt idx="0">
                  <c:v>0.22</c:v>
                </c:pt>
                <c:pt idx="1">
                  <c:v>0.17</c:v>
                </c:pt>
                <c:pt idx="2">
                  <c:v>0.14000000000000001</c:v>
                </c:pt>
                <c:pt idx="3">
                  <c:v>0.1</c:v>
                </c:pt>
              </c:numCache>
            </c:numRef>
          </c:val>
        </c:ser>
        <c:dLbls>
          <c:showLegendKey val="0"/>
          <c:showVal val="0"/>
          <c:showCatName val="0"/>
          <c:showSerName val="0"/>
          <c:showPercent val="0"/>
          <c:showBubbleSize val="0"/>
        </c:dLbls>
        <c:gapWidth val="150"/>
        <c:axId val="83572224"/>
        <c:axId val="83573760"/>
      </c:barChart>
      <c:catAx>
        <c:axId val="83572224"/>
        <c:scaling>
          <c:orientation val="minMax"/>
        </c:scaling>
        <c:delete val="0"/>
        <c:axPos val="b"/>
        <c:majorTickMark val="none"/>
        <c:minorTickMark val="none"/>
        <c:tickLblPos val="nextTo"/>
        <c:txPr>
          <a:bodyPr/>
          <a:lstStyle/>
          <a:p>
            <a:pPr>
              <a:defRPr sz="1800"/>
            </a:pPr>
            <a:endParaRPr lang="en-US"/>
          </a:p>
        </c:txPr>
        <c:crossAx val="83573760"/>
        <c:crosses val="autoZero"/>
        <c:auto val="1"/>
        <c:lblAlgn val="ctr"/>
        <c:lblOffset val="100"/>
        <c:noMultiLvlLbl val="0"/>
      </c:catAx>
      <c:valAx>
        <c:axId val="83573760"/>
        <c:scaling>
          <c:orientation val="minMax"/>
        </c:scaling>
        <c:delete val="1"/>
        <c:axPos val="l"/>
        <c:numFmt formatCode="0%" sourceLinked="1"/>
        <c:majorTickMark val="out"/>
        <c:minorTickMark val="none"/>
        <c:tickLblPos val="nextTo"/>
        <c:crossAx val="83572224"/>
        <c:crosses val="autoZero"/>
        <c:crossBetween val="between"/>
      </c:valAx>
    </c:plotArea>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7361111111111112E-2"/>
          <c:y val="3.5087719298245612E-2"/>
          <c:w val="0.96180555555555558"/>
          <c:h val="0.93567251461988299"/>
        </c:manualLayout>
      </c:layout>
      <c:barChart>
        <c:barDir val="bar"/>
        <c:grouping val="percentStacked"/>
        <c:varyColors val="0"/>
        <c:ser>
          <c:idx val="0"/>
          <c:order val="0"/>
          <c:tx>
            <c:strRef>
              <c:f>'Race-ethnicity'!$C$15</c:f>
              <c:strCache>
                <c:ptCount val="1"/>
                <c:pt idx="0">
                  <c:v>buffer</c:v>
                </c:pt>
              </c:strCache>
            </c:strRef>
          </c:tx>
          <c:spPr>
            <a:noFill/>
            <a:ln>
              <a:noFill/>
            </a:ln>
          </c:spPr>
          <c:invertIfNegative val="0"/>
          <c:cat>
            <c:strRef>
              <c:f>'Race-ethnicity'!$B$16:$B$20</c:f>
              <c:strCache>
                <c:ptCount val="5"/>
                <c:pt idx="0">
                  <c:v>Asian</c:v>
                </c:pt>
                <c:pt idx="1">
                  <c:v>White</c:v>
                </c:pt>
                <c:pt idx="2">
                  <c:v>Hispanic/Latin@</c:v>
                </c:pt>
                <c:pt idx="3">
                  <c:v>Native American</c:v>
                </c:pt>
                <c:pt idx="4">
                  <c:v>Black</c:v>
                </c:pt>
              </c:strCache>
            </c:strRef>
          </c:cat>
          <c:val>
            <c:numRef>
              <c:f>'Race-ethnicity'!$C$16:$C$20</c:f>
              <c:numCache>
                <c:formatCode>0%</c:formatCode>
                <c:ptCount val="5"/>
                <c:pt idx="0">
                  <c:v>0.42000000000000004</c:v>
                </c:pt>
                <c:pt idx="1">
                  <c:v>0.55000000000000004</c:v>
                </c:pt>
                <c:pt idx="2">
                  <c:v>0.66999999999999993</c:v>
                </c:pt>
                <c:pt idx="3">
                  <c:v>0.77</c:v>
                </c:pt>
                <c:pt idx="4">
                  <c:v>0.8</c:v>
                </c:pt>
              </c:numCache>
            </c:numRef>
          </c:val>
        </c:ser>
        <c:ser>
          <c:idx val="1"/>
          <c:order val="1"/>
          <c:tx>
            <c:strRef>
              <c:f>'Race-ethnicity'!$D$15</c:f>
              <c:strCache>
                <c:ptCount val="1"/>
                <c:pt idx="0">
                  <c:v>0 ACEs</c:v>
                </c:pt>
              </c:strCache>
            </c:strRef>
          </c:tx>
          <c:spPr>
            <a:solidFill>
              <a:schemeClr val="accent1"/>
            </a:solidFill>
            <a:ln>
              <a:solidFill>
                <a:schemeClr val="bg1"/>
              </a:solidFill>
            </a:ln>
          </c:spPr>
          <c:invertIfNegative val="0"/>
          <c:dLbls>
            <c:txPr>
              <a:bodyPr/>
              <a:lstStyle/>
              <a:p>
                <a:pPr>
                  <a:defRPr sz="1400" b="1">
                    <a:solidFill>
                      <a:schemeClr val="bg1"/>
                    </a:solidFill>
                  </a:defRPr>
                </a:pPr>
                <a:endParaRPr lang="en-US"/>
              </a:p>
            </c:txPr>
            <c:showLegendKey val="0"/>
            <c:showVal val="1"/>
            <c:showCatName val="0"/>
            <c:showSerName val="0"/>
            <c:showPercent val="0"/>
            <c:showBubbleSize val="0"/>
            <c:showLeaderLines val="0"/>
          </c:dLbls>
          <c:cat>
            <c:strRef>
              <c:f>'Race-ethnicity'!$B$16:$B$20</c:f>
              <c:strCache>
                <c:ptCount val="5"/>
                <c:pt idx="0">
                  <c:v>Asian</c:v>
                </c:pt>
                <c:pt idx="1">
                  <c:v>White</c:v>
                </c:pt>
                <c:pt idx="2">
                  <c:v>Hispanic/Latin@</c:v>
                </c:pt>
                <c:pt idx="3">
                  <c:v>Native American</c:v>
                </c:pt>
                <c:pt idx="4">
                  <c:v>Black</c:v>
                </c:pt>
              </c:strCache>
            </c:strRef>
          </c:cat>
          <c:val>
            <c:numRef>
              <c:f>'Race-ethnicity'!$D$16:$D$20</c:f>
              <c:numCache>
                <c:formatCode>0%</c:formatCode>
                <c:ptCount val="5"/>
                <c:pt idx="0">
                  <c:v>0.57999999999999996</c:v>
                </c:pt>
                <c:pt idx="1">
                  <c:v>0.45</c:v>
                </c:pt>
                <c:pt idx="2">
                  <c:v>0.33</c:v>
                </c:pt>
                <c:pt idx="3">
                  <c:v>0.23</c:v>
                </c:pt>
                <c:pt idx="4">
                  <c:v>0.2</c:v>
                </c:pt>
              </c:numCache>
            </c:numRef>
          </c:val>
        </c:ser>
        <c:ser>
          <c:idx val="2"/>
          <c:order val="2"/>
          <c:tx>
            <c:strRef>
              <c:f>'Race-ethnicity'!$E$15</c:f>
              <c:strCache>
                <c:ptCount val="1"/>
                <c:pt idx="0">
                  <c:v>Any ACE</c:v>
                </c:pt>
              </c:strCache>
            </c:strRef>
          </c:tx>
          <c:spPr>
            <a:solidFill>
              <a:schemeClr val="accent2"/>
            </a:solidFill>
            <a:ln>
              <a:solidFill>
                <a:schemeClr val="bg1"/>
              </a:solidFill>
            </a:ln>
          </c:spPr>
          <c:invertIfNegative val="0"/>
          <c:dLbls>
            <c:txPr>
              <a:bodyPr/>
              <a:lstStyle/>
              <a:p>
                <a:pPr>
                  <a:defRPr sz="1400" b="1">
                    <a:solidFill>
                      <a:schemeClr val="bg1"/>
                    </a:solidFill>
                  </a:defRPr>
                </a:pPr>
                <a:endParaRPr lang="en-US"/>
              </a:p>
            </c:txPr>
            <c:showLegendKey val="0"/>
            <c:showVal val="1"/>
            <c:showCatName val="0"/>
            <c:showSerName val="0"/>
            <c:showPercent val="0"/>
            <c:showBubbleSize val="0"/>
            <c:showLeaderLines val="0"/>
          </c:dLbls>
          <c:cat>
            <c:strRef>
              <c:f>'Race-ethnicity'!$B$16:$B$20</c:f>
              <c:strCache>
                <c:ptCount val="5"/>
                <c:pt idx="0">
                  <c:v>Asian</c:v>
                </c:pt>
                <c:pt idx="1">
                  <c:v>White</c:v>
                </c:pt>
                <c:pt idx="2">
                  <c:v>Hispanic/Latin@</c:v>
                </c:pt>
                <c:pt idx="3">
                  <c:v>Native American</c:v>
                </c:pt>
                <c:pt idx="4">
                  <c:v>Black</c:v>
                </c:pt>
              </c:strCache>
            </c:strRef>
          </c:cat>
          <c:val>
            <c:numRef>
              <c:f>'Race-ethnicity'!$E$16:$E$20</c:f>
              <c:numCache>
                <c:formatCode>0%</c:formatCode>
                <c:ptCount val="5"/>
                <c:pt idx="0">
                  <c:v>0.42000000000000004</c:v>
                </c:pt>
                <c:pt idx="1">
                  <c:v>0.55000000000000004</c:v>
                </c:pt>
                <c:pt idx="2">
                  <c:v>0.66999999999999993</c:v>
                </c:pt>
                <c:pt idx="3">
                  <c:v>0.77</c:v>
                </c:pt>
                <c:pt idx="4">
                  <c:v>0.8</c:v>
                </c:pt>
              </c:numCache>
            </c:numRef>
          </c:val>
        </c:ser>
        <c:ser>
          <c:idx val="3"/>
          <c:order val="3"/>
          <c:tx>
            <c:strRef>
              <c:f>'Race-ethnicity'!$F$15</c:f>
              <c:strCache>
                <c:ptCount val="1"/>
                <c:pt idx="0">
                  <c:v>buffer</c:v>
                </c:pt>
              </c:strCache>
            </c:strRef>
          </c:tx>
          <c:spPr>
            <a:noFill/>
            <a:ln>
              <a:noFill/>
            </a:ln>
          </c:spPr>
          <c:invertIfNegative val="0"/>
          <c:cat>
            <c:strRef>
              <c:f>'Race-ethnicity'!$B$16:$B$20</c:f>
              <c:strCache>
                <c:ptCount val="5"/>
                <c:pt idx="0">
                  <c:v>Asian</c:v>
                </c:pt>
                <c:pt idx="1">
                  <c:v>White</c:v>
                </c:pt>
                <c:pt idx="2">
                  <c:v>Hispanic/Latin@</c:v>
                </c:pt>
                <c:pt idx="3">
                  <c:v>Native American</c:v>
                </c:pt>
                <c:pt idx="4">
                  <c:v>Black</c:v>
                </c:pt>
              </c:strCache>
            </c:strRef>
          </c:cat>
          <c:val>
            <c:numRef>
              <c:f>'Race-ethnicity'!$F$16:$F$20</c:f>
              <c:numCache>
                <c:formatCode>0%</c:formatCode>
                <c:ptCount val="5"/>
                <c:pt idx="0">
                  <c:v>0.43999999999999995</c:v>
                </c:pt>
                <c:pt idx="1">
                  <c:v>0.4</c:v>
                </c:pt>
                <c:pt idx="2">
                  <c:v>0.36</c:v>
                </c:pt>
                <c:pt idx="3">
                  <c:v>0.21999999999999997</c:v>
                </c:pt>
                <c:pt idx="4">
                  <c:v>0.20999999999999996</c:v>
                </c:pt>
              </c:numCache>
            </c:numRef>
          </c:val>
        </c:ser>
        <c:dLbls>
          <c:showLegendKey val="0"/>
          <c:showVal val="0"/>
          <c:showCatName val="0"/>
          <c:showSerName val="0"/>
          <c:showPercent val="0"/>
          <c:showBubbleSize val="0"/>
        </c:dLbls>
        <c:gapWidth val="150"/>
        <c:overlap val="100"/>
        <c:axId val="83996032"/>
        <c:axId val="84001920"/>
      </c:barChart>
      <c:catAx>
        <c:axId val="83996032"/>
        <c:scaling>
          <c:orientation val="minMax"/>
        </c:scaling>
        <c:delete val="1"/>
        <c:axPos val="l"/>
        <c:majorTickMark val="none"/>
        <c:minorTickMark val="none"/>
        <c:tickLblPos val="nextTo"/>
        <c:crossAx val="84001920"/>
        <c:crosses val="autoZero"/>
        <c:auto val="1"/>
        <c:lblAlgn val="ctr"/>
        <c:lblOffset val="100"/>
        <c:noMultiLvlLbl val="0"/>
      </c:catAx>
      <c:valAx>
        <c:axId val="84001920"/>
        <c:scaling>
          <c:orientation val="minMax"/>
        </c:scaling>
        <c:delete val="1"/>
        <c:axPos val="b"/>
        <c:numFmt formatCode="0%" sourceLinked="1"/>
        <c:majorTickMark val="out"/>
        <c:minorTickMark val="none"/>
        <c:tickLblPos val="nextTo"/>
        <c:crossAx val="83996032"/>
        <c:crosses val="autoZero"/>
        <c:crossBetween val="between"/>
      </c:valAx>
    </c:plotArea>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0.58571</cdr:x>
      <cdr:y>0.03485</cdr:y>
    </cdr:from>
    <cdr:to>
      <cdr:x>0.58571</cdr:x>
      <cdr:y>0.95793</cdr:y>
    </cdr:to>
    <cdr:cxnSp macro="">
      <cdr:nvCxnSpPr>
        <cdr:cNvPr id="2" name="Straight Connector 1"/>
        <cdr:cNvCxnSpPr/>
      </cdr:nvCxnSpPr>
      <cdr:spPr>
        <a:xfrm xmlns:a="http://schemas.openxmlformats.org/drawingml/2006/main" flipH="1">
          <a:off x="4686300" y="138090"/>
          <a:ext cx="0" cy="3657600"/>
        </a:xfrm>
        <a:prstGeom xmlns:a="http://schemas.openxmlformats.org/drawingml/2006/main" prst="line">
          <a:avLst/>
        </a:prstGeom>
        <a:ln xmlns:a="http://schemas.openxmlformats.org/drawingml/2006/main" w="28575"/>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770FE11-B025-489E-9A22-80D5ACBA5269}" type="datetimeFigureOut">
              <a:rPr lang="en-US" smtClean="0"/>
              <a:t>2/28/2017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F270BA0-13A7-4A88-ADAE-ECEDDC46F1D9}" type="slidenum">
              <a:rPr lang="en-US" smtClean="0"/>
              <a:t>‹#›</a:t>
            </a:fld>
            <a:endParaRPr lang="en-US"/>
          </a:p>
        </p:txBody>
      </p:sp>
    </p:spTree>
    <p:extLst>
      <p:ext uri="{BB962C8B-B14F-4D97-AF65-F5344CB8AC3E}">
        <p14:creationId xmlns:p14="http://schemas.microsoft.com/office/powerpoint/2010/main" val="1870858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npr.org/sections/health-shots/2015/03/02/387007941/take-the-ace-quiz-and-learn-what-it-does-and-doesnt-mean"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 figures are from the Behavioral</a:t>
            </a:r>
            <a:r>
              <a:rPr lang="en-US" i="1" baseline="0" dirty="0" smtClean="0"/>
              <a:t> Risk Factor Surveillance System. These can be used in presentations. </a:t>
            </a:r>
          </a:p>
          <a:p>
            <a:endParaRPr lang="en-US" i="1" baseline="0" dirty="0" smtClean="0"/>
          </a:p>
          <a:p>
            <a:pPr defTabSz="931774">
              <a:defRPr/>
            </a:pPr>
            <a:r>
              <a:rPr lang="en-US" i="1" dirty="0" smtClean="0"/>
              <a:t>You can copy and paste entire slides into your own </a:t>
            </a:r>
            <a:r>
              <a:rPr lang="en-US" i="1" dirty="0" err="1" smtClean="0"/>
              <a:t>powerpoints</a:t>
            </a:r>
            <a:r>
              <a:rPr lang="en-US" i="1" baseline="0" dirty="0" smtClean="0"/>
              <a:t> based on what is most applicable to your audience and change up colors and fonts as you would like.</a:t>
            </a:r>
            <a:endParaRPr lang="en-US" i="1" dirty="0" smtClean="0"/>
          </a:p>
          <a:p>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a:t>
            </a:fld>
            <a:endParaRPr lang="en-US"/>
          </a:p>
        </p:txBody>
      </p:sp>
    </p:spTree>
    <p:extLst>
      <p:ext uri="{BB962C8B-B14F-4D97-AF65-F5344CB8AC3E}">
        <p14:creationId xmlns:p14="http://schemas.microsoft.com/office/powerpoint/2010/main" val="3167572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This is a third way to present the same data. </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10</a:t>
            </a:fld>
            <a:endParaRPr lang="en-US"/>
          </a:p>
        </p:txBody>
      </p:sp>
    </p:spTree>
    <p:extLst>
      <p:ext uri="{BB962C8B-B14F-4D97-AF65-F5344CB8AC3E}">
        <p14:creationId xmlns:p14="http://schemas.microsoft.com/office/powerpoint/2010/main" val="593885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Another</a:t>
            </a:r>
            <a:r>
              <a:rPr lang="en-US" i="1" baseline="0" dirty="0" smtClean="0"/>
              <a:t> way to present income and ACE data</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11</a:t>
            </a:fld>
            <a:endParaRPr lang="en-US"/>
          </a:p>
        </p:txBody>
      </p:sp>
    </p:spTree>
    <p:extLst>
      <p:ext uri="{BB962C8B-B14F-4D97-AF65-F5344CB8AC3E}">
        <p14:creationId xmlns:p14="http://schemas.microsoft.com/office/powerpoint/2010/main" val="3613618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You can highlight one bar if you want to call out</a:t>
            </a:r>
            <a:r>
              <a:rPr lang="en-US" i="1" baseline="0" dirty="0" smtClean="0"/>
              <a:t> – but this may change your heading</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12</a:t>
            </a:fld>
            <a:endParaRPr lang="en-US"/>
          </a:p>
        </p:txBody>
      </p:sp>
    </p:spTree>
    <p:extLst>
      <p:ext uri="{BB962C8B-B14F-4D97-AF65-F5344CB8AC3E}">
        <p14:creationId xmlns:p14="http://schemas.microsoft.com/office/powerpoint/2010/main" val="3613618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 slides are focused on Wisconsin ACE prevalence by income level. This table is provided in case you would like to present the</a:t>
            </a:r>
            <a:r>
              <a:rPr lang="en-US" i="1" baseline="0" dirty="0" smtClean="0"/>
              <a:t> information in a different way.</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8222835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This is one way to present </a:t>
            </a:r>
            <a:r>
              <a:rPr lang="en-US" i="1" dirty="0" err="1" smtClean="0"/>
              <a:t>ACEs</a:t>
            </a:r>
            <a:r>
              <a:rPr lang="en-US" i="1" dirty="0" smtClean="0"/>
              <a:t> and their correlation with race</a:t>
            </a:r>
            <a:r>
              <a:rPr lang="en-US" i="1" baseline="0" dirty="0" smtClean="0"/>
              <a:t> </a:t>
            </a:r>
            <a:r>
              <a:rPr lang="en-US" i="1" dirty="0" smtClean="0"/>
              <a:t>information, and the following slide is another</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14</a:t>
            </a:fld>
            <a:endParaRPr lang="en-US"/>
          </a:p>
        </p:txBody>
      </p:sp>
    </p:spTree>
    <p:extLst>
      <p:ext uri="{BB962C8B-B14F-4D97-AF65-F5344CB8AC3E}">
        <p14:creationId xmlns:p14="http://schemas.microsoft.com/office/powerpoint/2010/main" val="3043024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Another slide that presents </a:t>
            </a:r>
            <a:r>
              <a:rPr lang="en-US" i="1" dirty="0" err="1" smtClean="0"/>
              <a:t>ACEs</a:t>
            </a:r>
            <a:r>
              <a:rPr lang="en-US" i="1" dirty="0" smtClean="0"/>
              <a:t> and their correlation with race</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15</a:t>
            </a:fld>
            <a:endParaRPr lang="en-US"/>
          </a:p>
        </p:txBody>
      </p:sp>
    </p:spTree>
    <p:extLst>
      <p:ext uri="{BB962C8B-B14F-4D97-AF65-F5344CB8AC3E}">
        <p14:creationId xmlns:p14="http://schemas.microsoft.com/office/powerpoint/2010/main" val="36858589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correlation between </a:t>
            </a:r>
            <a:r>
              <a:rPr lang="en-US" i="1" dirty="0" err="1" smtClean="0"/>
              <a:t>ACEs</a:t>
            </a:r>
            <a:r>
              <a:rPr lang="en-US" i="1" dirty="0" smtClean="0"/>
              <a:t> and negative health outcomes is not surprising as people who have </a:t>
            </a:r>
            <a:r>
              <a:rPr lang="en-US" i="1" dirty="0" err="1" smtClean="0"/>
              <a:t>ACEs</a:t>
            </a:r>
            <a:r>
              <a:rPr lang="en-US" i="1" dirty="0" smtClean="0"/>
              <a:t> are more likely to participate in risk</a:t>
            </a:r>
            <a:r>
              <a:rPr lang="en-US" i="1" baseline="0" dirty="0" smtClean="0"/>
              <a:t> behaviors (like smoking) which increases their chances for negative health outcomes.</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822283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More</a:t>
            </a:r>
            <a:r>
              <a:rPr lang="en-US" i="1" baseline="0" dirty="0" smtClean="0"/>
              <a:t> </a:t>
            </a:r>
            <a:r>
              <a:rPr lang="en-US" i="1" baseline="0" dirty="0" err="1" smtClean="0"/>
              <a:t>ACEs</a:t>
            </a:r>
            <a:r>
              <a:rPr lang="en-US" i="1" baseline="0" dirty="0" smtClean="0"/>
              <a:t> are correlated with negative health outcomes</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1247269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Same as last slide with a different look </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124726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72125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smtClean="0"/>
              <a:t>You can copy and paste entire slides into your own </a:t>
            </a:r>
            <a:r>
              <a:rPr lang="en-US" i="1" dirty="0" err="1" smtClean="0"/>
              <a:t>powerpoints</a:t>
            </a:r>
            <a:r>
              <a:rPr lang="en-US" i="1" baseline="0" dirty="0" smtClean="0"/>
              <a:t> based on what is most applicable to your audience</a:t>
            </a:r>
            <a:endParaRPr lang="en-US" i="1" dirty="0" smtClean="0"/>
          </a:p>
          <a:p>
            <a:endParaRPr lang="en-US" dirty="0"/>
          </a:p>
        </p:txBody>
      </p:sp>
      <p:sp>
        <p:nvSpPr>
          <p:cNvPr id="4" name="Slide Number Placeholder 3"/>
          <p:cNvSpPr>
            <a:spLocks noGrp="1"/>
          </p:cNvSpPr>
          <p:nvPr>
            <p:ph type="sldNum" sz="quarter" idx="10"/>
          </p:nvPr>
        </p:nvSpPr>
        <p:spPr/>
        <p:txBody>
          <a:bodyPr/>
          <a:lstStyle/>
          <a:p>
            <a:fld id="{5F270BA0-13A7-4A88-ADAE-ECEDDC46F1D9}" type="slidenum">
              <a:rPr lang="en-US" smtClean="0"/>
              <a:t>2</a:t>
            </a:fld>
            <a:endParaRPr lang="en-US"/>
          </a:p>
        </p:txBody>
      </p:sp>
    </p:spTree>
    <p:extLst>
      <p:ext uri="{BB962C8B-B14F-4D97-AF65-F5344CB8AC3E}">
        <p14:creationId xmlns:p14="http://schemas.microsoft.com/office/powerpoint/2010/main" val="3371901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 slides are focused on Wisconsin ACE prevalence by income level. This table is provided in case you would like to present the</a:t>
            </a:r>
            <a:r>
              <a:rPr lang="en-US" i="1" baseline="0" dirty="0" smtClean="0"/>
              <a:t> information in a different way.</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8222835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 slides are focused on Wisconsin ACE prevalence by income level. This table is provided in case you would like to present the</a:t>
            </a:r>
            <a:r>
              <a:rPr lang="en-US" i="1" baseline="0" dirty="0" smtClean="0"/>
              <a:t> information in a different way.</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8222835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You can call out main points specific to smoking</a:t>
            </a:r>
            <a:r>
              <a:rPr lang="en-US" i="1" baseline="0" dirty="0" smtClean="0"/>
              <a:t> in Wisconsin data</a:t>
            </a:r>
            <a:endParaRPr lang="en-US" i="1"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22</a:t>
            </a:fld>
            <a:endParaRPr lang="en-US">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You may not need to change your color scheme based on the main point.</a:t>
            </a:r>
            <a:endParaRPr lang="en-US" i="1"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23</a:t>
            </a:fld>
            <a:endParaRPr lang="en-US">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ALL individual ACEs are correlated with a higher smoking rates than that of the general population</a:t>
            </a:r>
            <a:endParaRPr lang="en-US" i="1"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24</a:t>
            </a:fld>
            <a:endParaRPr lang="en-US">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i="1" dirty="0" smtClean="0"/>
              <a:t>ALL individual </a:t>
            </a:r>
            <a:r>
              <a:rPr lang="en-US" i="1" dirty="0" err="1" smtClean="0"/>
              <a:t>ACEs</a:t>
            </a:r>
            <a:r>
              <a:rPr lang="en-US" i="1" dirty="0" smtClean="0"/>
              <a:t> are correlated with a higher smoking rates than that of the general population</a:t>
            </a:r>
          </a:p>
          <a:p>
            <a:endParaRPr lang="en-US"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25</a:t>
            </a:fld>
            <a:endParaRPr 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Wisconsin poverty data related to ACEs only started getting collected in 2014. You will note that the 17% overall Wisconsin smoking</a:t>
            </a:r>
            <a:r>
              <a:rPr lang="en-US" i="1" baseline="0" dirty="0" smtClean="0"/>
              <a:t> rate is smaller than the two previous slides due to them having multiple years of data.</a:t>
            </a:r>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4128698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Adverse childhood experiences (ACEs) are negative life events or experiences which occur during childhood and have the potential to impede healthy child development.</a:t>
            </a:r>
            <a:br>
              <a:rPr lang="en-US" dirty="0" smtClean="0"/>
            </a:br>
            <a:r>
              <a:rPr lang="en-US" dirty="0" smtClean="0"/>
              <a:t/>
            </a:r>
            <a:br>
              <a:rPr lang="en-US" dirty="0" smtClean="0"/>
            </a:br>
            <a:r>
              <a:rPr lang="en-US" b="0" dirty="0" smtClean="0">
                <a:effectLst/>
              </a:rPr>
              <a:t>An </a:t>
            </a:r>
            <a:r>
              <a:rPr lang="en-US" b="0" dirty="0" smtClean="0">
                <a:effectLst/>
                <a:hlinkClick r:id="rId3"/>
              </a:rPr>
              <a:t>ACE score</a:t>
            </a:r>
            <a:r>
              <a:rPr lang="en-US" b="0" dirty="0" smtClean="0">
                <a:effectLst/>
              </a:rPr>
              <a:t> is a measure of the cumulative exposure to adverse childhood experiences.  Exposure to any one of the criteria is counted as one point; points are tallied and totaled for a final score. An ACE score does not capture the severity or frequency of an adverse experience; instead it illuminates the number of ACE categories experienced. ACEs can have long-term, damaging consequences, such as higher risk behaviors and poor health outcomes, and are a leading determinant of public health spending.</a:t>
            </a:r>
          </a:p>
          <a:p>
            <a:endParaRPr lang="en-US" b="0" dirty="0" smtClean="0">
              <a:effectLst/>
            </a:endParaRPr>
          </a:p>
          <a:p>
            <a:r>
              <a:rPr lang="en-US" dirty="0" smtClean="0">
                <a:effectLst/>
              </a:rPr>
              <a:t>The Centers for Disease Control and Prevention (CDC) and its partners sponsor an annual survey to collect data within all 50 states, including Wisconsin. Survey questions focus on a range of health behaviors and conditions, as well as a host of health-related risk factors. Early research on adverse childhood experiences led the CDC to develop a specific survey module of ACE-related questions. Wisconsin includes this module in the state's annual Behavioral Risk Factor Surveillance System (BRFSS). To assess the occurrence of ACEs among Wisconsin adults, the BRFSS asks if they experienced any of the following events or circumstances prior to the age of 18</a:t>
            </a:r>
            <a:r>
              <a:rPr lang="en-US" baseline="30000" dirty="0" smtClean="0">
                <a:effectLst/>
              </a:rPr>
              <a:t>1</a:t>
            </a:r>
            <a:r>
              <a:rPr lang="en-US" dirty="0" smtClean="0">
                <a:effectLst/>
              </a:rPr>
              <a:t>:</a:t>
            </a:r>
          </a:p>
          <a:p>
            <a:pPr marL="171450" indent="-171450">
              <a:buFont typeface="Arial" panose="020B0604020202020204" pitchFamily="34" charset="0"/>
              <a:buChar char="•"/>
            </a:pPr>
            <a:r>
              <a:rPr lang="en-US" dirty="0" smtClean="0">
                <a:effectLst/>
              </a:rPr>
              <a:t>Recurrent physical abuse</a:t>
            </a:r>
          </a:p>
          <a:p>
            <a:pPr marL="171450" indent="-171450">
              <a:buFont typeface="Arial" panose="020B0604020202020204" pitchFamily="34" charset="0"/>
              <a:buChar char="•"/>
            </a:pPr>
            <a:r>
              <a:rPr lang="en-US" dirty="0" smtClean="0">
                <a:effectLst/>
              </a:rPr>
              <a:t>Recurrent emotional abuse</a:t>
            </a:r>
          </a:p>
          <a:p>
            <a:pPr marL="171450" indent="-171450">
              <a:buFont typeface="Arial" panose="020B0604020202020204" pitchFamily="34" charset="0"/>
              <a:buChar char="•"/>
            </a:pPr>
            <a:r>
              <a:rPr lang="en-US" dirty="0" smtClean="0">
                <a:effectLst/>
              </a:rPr>
              <a:t>Sexual abuse</a:t>
            </a:r>
          </a:p>
          <a:p>
            <a:pPr marL="171450" indent="-171450">
              <a:buFont typeface="Arial" panose="020B0604020202020204" pitchFamily="34" charset="0"/>
              <a:buChar char="•"/>
            </a:pPr>
            <a:r>
              <a:rPr lang="en-US" dirty="0" smtClean="0">
                <a:effectLst/>
              </a:rPr>
              <a:t>An alcohol or other drug abuser in the household</a:t>
            </a:r>
          </a:p>
          <a:p>
            <a:pPr marL="171450" indent="-171450">
              <a:buFont typeface="Arial" panose="020B0604020202020204" pitchFamily="34" charset="0"/>
              <a:buChar char="•"/>
            </a:pPr>
            <a:r>
              <a:rPr lang="en-US" dirty="0" smtClean="0">
                <a:effectLst/>
              </a:rPr>
              <a:t>An incarcerated family member</a:t>
            </a:r>
          </a:p>
          <a:p>
            <a:pPr marL="171450" indent="-171450">
              <a:buFont typeface="Arial" panose="020B0604020202020204" pitchFamily="34" charset="0"/>
              <a:buChar char="•"/>
            </a:pPr>
            <a:r>
              <a:rPr lang="en-US" dirty="0" smtClean="0">
                <a:effectLst/>
              </a:rPr>
              <a:t>A household member who was chronically depressed, mentally ill, institutionalized or suicidal</a:t>
            </a:r>
          </a:p>
          <a:p>
            <a:pPr marL="171450" indent="-171450">
              <a:buFont typeface="Arial" panose="020B0604020202020204" pitchFamily="34" charset="0"/>
              <a:buChar char="•"/>
            </a:pPr>
            <a:r>
              <a:rPr lang="en-US" dirty="0" smtClean="0">
                <a:effectLst/>
              </a:rPr>
              <a:t>Violence between adults in the home</a:t>
            </a:r>
          </a:p>
          <a:p>
            <a:pPr marL="171450" indent="-171450">
              <a:buFont typeface="Arial" panose="020B0604020202020204" pitchFamily="34" charset="0"/>
              <a:buChar char="•"/>
            </a:pPr>
            <a:r>
              <a:rPr lang="en-US" dirty="0" smtClean="0">
                <a:effectLst/>
              </a:rPr>
              <a:t>Parental separation or divorce</a:t>
            </a:r>
          </a:p>
          <a:p>
            <a:pPr marL="171450" indent="-171450">
              <a:buFont typeface="Arial" panose="020B0604020202020204" pitchFamily="34" charset="0"/>
              <a:buChar char="•"/>
            </a:pPr>
            <a:r>
              <a:rPr lang="en-US" dirty="0" smtClean="0">
                <a:effectLst/>
              </a:rPr>
              <a:t>Poverty/neglect</a:t>
            </a:r>
          </a:p>
          <a:p>
            <a:endParaRPr lang="en-US" dirty="0"/>
          </a:p>
        </p:txBody>
      </p:sp>
      <p:sp>
        <p:nvSpPr>
          <p:cNvPr id="4" name="Slide Number Placeholder 3"/>
          <p:cNvSpPr>
            <a:spLocks noGrp="1"/>
          </p:cNvSpPr>
          <p:nvPr>
            <p:ph type="sldNum" sz="quarter" idx="10"/>
          </p:nvPr>
        </p:nvSpPr>
        <p:spPr/>
        <p:txBody>
          <a:bodyPr/>
          <a:lstStyle/>
          <a:p>
            <a:fld id="{5F270BA0-13A7-4A88-ADAE-ECEDDC46F1D9}" type="slidenum">
              <a:rPr lang="en-US" smtClean="0"/>
              <a:t>3</a:t>
            </a:fld>
            <a:endParaRPr lang="en-US"/>
          </a:p>
        </p:txBody>
      </p:sp>
    </p:spTree>
    <p:extLst>
      <p:ext uri="{BB962C8B-B14F-4D97-AF65-F5344CB8AC3E}">
        <p14:creationId xmlns:p14="http://schemas.microsoft.com/office/powerpoint/2010/main" val="251468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Over</a:t>
            </a:r>
            <a:r>
              <a:rPr lang="en-US" i="1" baseline="0" dirty="0" smtClean="0"/>
              <a:t> half of all Wisconsin residents have at least 1 ACE.</a:t>
            </a:r>
            <a:endParaRPr lang="en-US" i="1"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55913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dirty="0" smtClean="0"/>
              <a:t>Feel free to build on any of these</a:t>
            </a:r>
            <a:r>
              <a:rPr lang="en-US" b="0" i="1" baseline="0" dirty="0" smtClean="0"/>
              <a:t> categories depending on what you want to highlight</a:t>
            </a:r>
            <a:endParaRPr lang="en-US" b="0" i="1"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511043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0" i="1" dirty="0" smtClean="0"/>
              <a:t>Feel free to build on any of these</a:t>
            </a:r>
            <a:r>
              <a:rPr lang="en-US" b="0" i="1" baseline="0" dirty="0" smtClean="0"/>
              <a:t> categories depending on what you want to highlight – For example: even though sexual abuse percentage looks so much smaller in relation to emotional abuse you could always highlight that 1 in 10 Wisconsin adults have been sexually abused, which helps to tell a story and doesn’t have people just focusing on the numbers in the graphs</a:t>
            </a:r>
            <a:endParaRPr lang="en-US" b="0" i="1" dirty="0" smtClean="0"/>
          </a:p>
          <a:p>
            <a:endParaRPr lang="en-US" b="0" dirty="0"/>
          </a:p>
        </p:txBody>
      </p:sp>
      <p:sp>
        <p:nvSpPr>
          <p:cNvPr id="4" name="Slide Number Placeholder 3"/>
          <p:cNvSpPr>
            <a:spLocks noGrp="1"/>
          </p:cNvSpPr>
          <p:nvPr>
            <p:ph type="sldNum" sz="quarter" idx="10"/>
          </p:nvPr>
        </p:nvSpPr>
        <p:spPr/>
        <p:txBody>
          <a:bodyPr/>
          <a:lstStyle/>
          <a:p>
            <a:fld id="{4ACC387B-A8FE-4753-B448-2ACB45635E34}"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511043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following slides are focused on Wisconsin ACE prevalence by income level. This table (and following tables) are provided in case you would like to present the</a:t>
            </a:r>
            <a:r>
              <a:rPr lang="en-US" i="1" baseline="0" dirty="0" smtClean="0"/>
              <a:t> information in a different way.</a:t>
            </a:r>
            <a:endParaRPr lang="en-US" i="1" dirty="0"/>
          </a:p>
        </p:txBody>
      </p:sp>
      <p:sp>
        <p:nvSpPr>
          <p:cNvPr id="4" name="Slide Number Placeholder 3"/>
          <p:cNvSpPr>
            <a:spLocks noGrp="1"/>
          </p:cNvSpPr>
          <p:nvPr>
            <p:ph type="sldNum" sz="quarter" idx="10"/>
          </p:nvPr>
        </p:nvSpPr>
        <p:spPr/>
        <p:txBody>
          <a:bodyPr/>
          <a:lstStyle/>
          <a:p>
            <a:fld id="{9E1B8702-5387-4B27-845A-E75CE9B82BA7}"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822283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main point should be the title of the figure, with color used to distinguish</a:t>
            </a:r>
            <a:r>
              <a:rPr lang="en-US" i="1" baseline="0" dirty="0" smtClean="0"/>
              <a:t> the difference</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8</a:t>
            </a:fld>
            <a:endParaRPr lang="en-US"/>
          </a:p>
        </p:txBody>
      </p:sp>
    </p:spTree>
    <p:extLst>
      <p:ext uri="{BB962C8B-B14F-4D97-AF65-F5344CB8AC3E}">
        <p14:creationId xmlns:p14="http://schemas.microsoft.com/office/powerpoint/2010/main" val="1913335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main point should be the title of the figure, with color used to distinguish</a:t>
            </a:r>
            <a:r>
              <a:rPr lang="en-US" i="1" baseline="0" dirty="0" smtClean="0"/>
              <a:t> the difference</a:t>
            </a:r>
            <a:endParaRPr lang="en-US" i="1" dirty="0"/>
          </a:p>
        </p:txBody>
      </p:sp>
      <p:sp>
        <p:nvSpPr>
          <p:cNvPr id="4" name="Slide Number Placeholder 3"/>
          <p:cNvSpPr>
            <a:spLocks noGrp="1"/>
          </p:cNvSpPr>
          <p:nvPr>
            <p:ph type="sldNum" sz="quarter" idx="10"/>
          </p:nvPr>
        </p:nvSpPr>
        <p:spPr/>
        <p:txBody>
          <a:bodyPr/>
          <a:lstStyle/>
          <a:p>
            <a:fld id="{5F270BA0-13A7-4A88-ADAE-ECEDDC46F1D9}" type="slidenum">
              <a:rPr lang="en-US" smtClean="0"/>
              <a:t>9</a:t>
            </a:fld>
            <a:endParaRPr lang="en-US"/>
          </a:p>
        </p:txBody>
      </p:sp>
    </p:spTree>
    <p:extLst>
      <p:ext uri="{BB962C8B-B14F-4D97-AF65-F5344CB8AC3E}">
        <p14:creationId xmlns:p14="http://schemas.microsoft.com/office/powerpoint/2010/main" val="1913335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81523C-3904-4261-8D24-96BF97DF5193}" type="datetimeFigureOut">
              <a:rPr lang="en-US" smtClean="0"/>
              <a:pPr/>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BCDDC-CB46-46B0-A09B-A4571DAB71A1}"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677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81523C-3904-4261-8D24-96BF97DF5193}" type="datetimeFigureOut">
              <a:rPr lang="en-US" smtClean="0"/>
              <a:pPr/>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1499317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681523C-3904-4261-8D24-96BF97DF5193}" type="datetimeFigureOut">
              <a:rPr lang="en-US" smtClean="0"/>
              <a:pPr/>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295058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81523C-3904-4261-8D24-96BF97DF5193}" type="datetimeFigureOut">
              <a:rPr lang="en-US" smtClean="0"/>
              <a:pPr/>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1875899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81523C-3904-4261-8D24-96BF97DF5193}" type="datetimeFigureOut">
              <a:rPr lang="en-US" smtClean="0"/>
              <a:pPr/>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4BCDDC-CB46-46B0-A09B-A4571DAB71A1}"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2888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681523C-3904-4261-8D24-96BF97DF5193}" type="datetimeFigureOut">
              <a:rPr lang="en-US" smtClean="0"/>
              <a:pPr/>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147850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681523C-3904-4261-8D24-96BF97DF5193}" type="datetimeFigureOut">
              <a:rPr lang="en-US" smtClean="0"/>
              <a:pPr/>
              <a:t>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4BCDDC-CB46-46B0-A09B-A4571DAB71A1}"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5897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81523C-3904-4261-8D24-96BF97DF5193}" type="datetimeFigureOut">
              <a:rPr lang="en-US" smtClean="0"/>
              <a:pPr/>
              <a:t>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2380424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81523C-3904-4261-8D24-96BF97DF5193}" type="datetimeFigureOut">
              <a:rPr lang="en-US" smtClean="0"/>
              <a:pPr/>
              <a:t>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4076468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81523C-3904-4261-8D24-96BF97DF5193}" type="datetimeFigureOut">
              <a:rPr lang="en-US" smtClean="0"/>
              <a:pPr/>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4BCDDC-CB46-46B0-A09B-A4571DAB71A1}"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86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81523C-3904-4261-8D24-96BF97DF5193}" type="datetimeFigureOut">
              <a:rPr lang="en-US" smtClean="0"/>
              <a:pPr/>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4BCDDC-CB46-46B0-A09B-A4571DAB71A1}" type="slidenum">
              <a:rPr lang="en-US" smtClean="0"/>
              <a:pPr/>
              <a:t>‹#›</a:t>
            </a:fld>
            <a:endParaRPr lang="en-US"/>
          </a:p>
        </p:txBody>
      </p:sp>
    </p:spTree>
    <p:extLst>
      <p:ext uri="{BB962C8B-B14F-4D97-AF65-F5344CB8AC3E}">
        <p14:creationId xmlns:p14="http://schemas.microsoft.com/office/powerpoint/2010/main" val="701791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681523C-3904-4261-8D24-96BF97DF5193}" type="datetimeFigureOut">
              <a:rPr lang="en-US" smtClean="0"/>
              <a:pPr/>
              <a:t>2/28/2017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64BCDDC-CB46-46B0-A09B-A4571DAB71A1}" type="slidenum">
              <a:rPr lang="en-US" smtClean="0"/>
              <a:pPr/>
              <a:t>‹#›</a:t>
            </a:fld>
            <a:endParaRPr lang="en-US"/>
          </a:p>
        </p:txBody>
      </p:sp>
    </p:spTree>
    <p:extLst>
      <p:ext uri="{BB962C8B-B14F-4D97-AF65-F5344CB8AC3E}">
        <p14:creationId xmlns:p14="http://schemas.microsoft.com/office/powerpoint/2010/main" val="1667212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Calibri" panose="020F0502020204030204" pitchFamily="34" charset="0"/>
          <a:ea typeface="+mj-ea"/>
          <a:cs typeface="Calibri" panose="020F0502020204030204" pitchFamily="34" charset="0"/>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371600"/>
            <a:ext cx="8915400" cy="1927225"/>
          </a:xfrm>
        </p:spPr>
        <p:txBody>
          <a:bodyPr/>
          <a:lstStyle/>
          <a:p>
            <a:r>
              <a:rPr lang="en-US" sz="3200" cap="none" dirty="0" smtClean="0"/>
              <a:t>Wisconsin Adverse Childhood Experiences (ACE) Data</a:t>
            </a:r>
            <a:endParaRPr lang="en-US" sz="3200" cap="none" dirty="0"/>
          </a:p>
        </p:txBody>
      </p:sp>
      <p:sp>
        <p:nvSpPr>
          <p:cNvPr id="3" name="Subtitle 2"/>
          <p:cNvSpPr>
            <a:spLocks noGrp="1"/>
          </p:cNvSpPr>
          <p:nvPr>
            <p:ph type="subTitle" idx="1"/>
          </p:nvPr>
        </p:nvSpPr>
        <p:spPr/>
        <p:txBody>
          <a:bodyPr>
            <a:normAutofit/>
          </a:bodyPr>
          <a:lstStyle/>
          <a:p>
            <a:r>
              <a:rPr lang="en-US" sz="2000" dirty="0" smtClean="0"/>
              <a:t>Findings from 2011-2015 Wisconsin Behavioral Risk Factor Surveillance System (</a:t>
            </a:r>
            <a:r>
              <a:rPr lang="en-US" sz="2000" dirty="0" err="1" smtClean="0"/>
              <a:t>BRFSS</a:t>
            </a:r>
            <a:r>
              <a:rPr lang="en-US" sz="2000" dirty="0" smtClean="0"/>
              <a:t>) </a:t>
            </a:r>
            <a:endParaRPr lang="en-US" sz="2000" dirty="0"/>
          </a:p>
        </p:txBody>
      </p:sp>
    </p:spTree>
    <p:extLst>
      <p:ext uri="{BB962C8B-B14F-4D97-AF65-F5344CB8AC3E}">
        <p14:creationId xmlns:p14="http://schemas.microsoft.com/office/powerpoint/2010/main" val="79203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804413311"/>
              </p:ext>
            </p:extLst>
          </p:nvPr>
        </p:nvGraphicFramePr>
        <p:xfrm>
          <a:off x="381000" y="1524000"/>
          <a:ext cx="7620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447800" y="2069068"/>
            <a:ext cx="1447800" cy="369332"/>
          </a:xfrm>
          <a:prstGeom prst="rect">
            <a:avLst/>
          </a:prstGeom>
          <a:noFill/>
        </p:spPr>
        <p:txBody>
          <a:bodyPr wrap="square" rtlCol="0">
            <a:spAutoFit/>
          </a:bodyPr>
          <a:lstStyle/>
          <a:p>
            <a:pPr algn="ctr"/>
            <a:r>
              <a:rPr lang="en-US" dirty="0" smtClean="0">
                <a:solidFill>
                  <a:schemeClr val="accent4"/>
                </a:solidFill>
              </a:rPr>
              <a:t>&lt;$20,000</a:t>
            </a:r>
            <a:endParaRPr lang="en-US" dirty="0">
              <a:solidFill>
                <a:schemeClr val="accent4"/>
              </a:solidFill>
            </a:endParaRPr>
          </a:p>
        </p:txBody>
      </p:sp>
      <p:sp>
        <p:nvSpPr>
          <p:cNvPr id="4" name="TextBox 3"/>
          <p:cNvSpPr txBox="1"/>
          <p:nvPr/>
        </p:nvSpPr>
        <p:spPr>
          <a:xfrm>
            <a:off x="1219200" y="3135868"/>
            <a:ext cx="1447800" cy="646331"/>
          </a:xfrm>
          <a:prstGeom prst="rect">
            <a:avLst/>
          </a:prstGeom>
          <a:noFill/>
        </p:spPr>
        <p:txBody>
          <a:bodyPr wrap="square" rtlCol="0">
            <a:spAutoFit/>
          </a:bodyPr>
          <a:lstStyle/>
          <a:p>
            <a:pPr algn="ctr"/>
            <a:r>
              <a:rPr lang="en-US" dirty="0" smtClean="0">
                <a:solidFill>
                  <a:schemeClr val="accent4"/>
                </a:solidFill>
              </a:rPr>
              <a:t>&lt;$20,000-$34,999</a:t>
            </a:r>
            <a:endParaRPr lang="en-US" dirty="0">
              <a:solidFill>
                <a:schemeClr val="accent4"/>
              </a:solidFill>
            </a:endParaRPr>
          </a:p>
        </p:txBody>
      </p:sp>
      <p:sp>
        <p:nvSpPr>
          <p:cNvPr id="5" name="TextBox 4"/>
          <p:cNvSpPr txBox="1"/>
          <p:nvPr/>
        </p:nvSpPr>
        <p:spPr>
          <a:xfrm>
            <a:off x="1066800" y="4355068"/>
            <a:ext cx="1447800" cy="646331"/>
          </a:xfrm>
          <a:prstGeom prst="rect">
            <a:avLst/>
          </a:prstGeom>
          <a:noFill/>
        </p:spPr>
        <p:txBody>
          <a:bodyPr wrap="square" rtlCol="0">
            <a:spAutoFit/>
          </a:bodyPr>
          <a:lstStyle/>
          <a:p>
            <a:pPr algn="ctr"/>
            <a:r>
              <a:rPr lang="en-US" dirty="0" smtClean="0"/>
              <a:t>$35,000-$49,999</a:t>
            </a:r>
            <a:endParaRPr lang="en-US" dirty="0"/>
          </a:p>
        </p:txBody>
      </p:sp>
      <p:sp>
        <p:nvSpPr>
          <p:cNvPr id="6" name="TextBox 5"/>
          <p:cNvSpPr txBox="1"/>
          <p:nvPr/>
        </p:nvSpPr>
        <p:spPr>
          <a:xfrm>
            <a:off x="1066800" y="5650468"/>
            <a:ext cx="1447800" cy="369332"/>
          </a:xfrm>
          <a:prstGeom prst="rect">
            <a:avLst/>
          </a:prstGeom>
          <a:noFill/>
        </p:spPr>
        <p:txBody>
          <a:bodyPr wrap="square" rtlCol="0">
            <a:spAutoFit/>
          </a:bodyPr>
          <a:lstStyle/>
          <a:p>
            <a:pPr algn="ctr"/>
            <a:r>
              <a:rPr lang="en-US" dirty="0" smtClean="0"/>
              <a:t>&gt;$50,000</a:t>
            </a:r>
            <a:endParaRPr lang="en-US" dirty="0"/>
          </a:p>
        </p:txBody>
      </p:sp>
      <p:sp>
        <p:nvSpPr>
          <p:cNvPr id="7" name="TextBox 6"/>
          <p:cNvSpPr txBox="1"/>
          <p:nvPr/>
        </p:nvSpPr>
        <p:spPr>
          <a:xfrm>
            <a:off x="838200" y="674914"/>
            <a:ext cx="7010400" cy="954107"/>
          </a:xfrm>
          <a:prstGeom prst="rect">
            <a:avLst/>
          </a:prstGeom>
          <a:noFill/>
        </p:spPr>
        <p:txBody>
          <a:bodyPr wrap="square" rtlCol="0">
            <a:spAutoFit/>
          </a:bodyPr>
          <a:lstStyle/>
          <a:p>
            <a:r>
              <a:rPr lang="en-US" sz="2800" b="1" dirty="0" smtClean="0">
                <a:latin typeface="Calibri" panose="020F0502020204030204" pitchFamily="34" charset="0"/>
                <a:cs typeface="Calibri" panose="020F0502020204030204" pitchFamily="34" charset="0"/>
              </a:rPr>
              <a:t>ACEs are more prevalent among those with </a:t>
            </a:r>
            <a:r>
              <a:rPr lang="en-US" sz="2800" b="1" dirty="0" smtClean="0">
                <a:solidFill>
                  <a:schemeClr val="accent4"/>
                </a:solidFill>
                <a:latin typeface="Calibri" panose="020F0502020204030204" pitchFamily="34" charset="0"/>
                <a:cs typeface="Calibri" panose="020F0502020204030204" pitchFamily="34" charset="0"/>
              </a:rPr>
              <a:t>lower income</a:t>
            </a:r>
            <a:endParaRPr lang="en-US" sz="2800" b="1" dirty="0">
              <a:solidFill>
                <a:schemeClr val="accent4"/>
              </a:solidFill>
              <a:latin typeface="Calibri" panose="020F0502020204030204" pitchFamily="34" charset="0"/>
              <a:cs typeface="Calibri" panose="020F0502020204030204" pitchFamily="34" charset="0"/>
            </a:endParaRPr>
          </a:p>
        </p:txBody>
      </p:sp>
      <p:sp>
        <p:nvSpPr>
          <p:cNvPr id="8" name="TextBox 7"/>
          <p:cNvSpPr txBox="1"/>
          <p:nvPr/>
        </p:nvSpPr>
        <p:spPr>
          <a:xfrm>
            <a:off x="4800600" y="1662346"/>
            <a:ext cx="1676400" cy="369332"/>
          </a:xfrm>
          <a:prstGeom prst="rect">
            <a:avLst/>
          </a:prstGeom>
          <a:noFill/>
        </p:spPr>
        <p:txBody>
          <a:bodyPr wrap="square" rtlCol="0">
            <a:spAutoFit/>
          </a:bodyPr>
          <a:lstStyle/>
          <a:p>
            <a:r>
              <a:rPr lang="en-US" dirty="0" smtClean="0"/>
              <a:t>Any ACE</a:t>
            </a:r>
            <a:endParaRPr lang="en-US" sz="1600" dirty="0"/>
          </a:p>
        </p:txBody>
      </p:sp>
      <p:sp>
        <p:nvSpPr>
          <p:cNvPr id="9" name="TextBox 8"/>
          <p:cNvSpPr txBox="1"/>
          <p:nvPr/>
        </p:nvSpPr>
        <p:spPr>
          <a:xfrm>
            <a:off x="3124200" y="1662346"/>
            <a:ext cx="1066800" cy="369332"/>
          </a:xfrm>
          <a:prstGeom prst="rect">
            <a:avLst/>
          </a:prstGeom>
          <a:noFill/>
        </p:spPr>
        <p:txBody>
          <a:bodyPr wrap="square" rtlCol="0">
            <a:spAutoFit/>
          </a:bodyPr>
          <a:lstStyle/>
          <a:p>
            <a:r>
              <a:rPr lang="en-US" dirty="0" smtClean="0"/>
              <a:t>0</a:t>
            </a:r>
            <a:r>
              <a:rPr lang="en-US" sz="1600" dirty="0" smtClean="0"/>
              <a:t> </a:t>
            </a:r>
            <a:r>
              <a:rPr lang="en-US" dirty="0" smtClean="0"/>
              <a:t>ACEs</a:t>
            </a:r>
            <a:endParaRPr lang="en-US" sz="1600" dirty="0"/>
          </a:p>
        </p:txBody>
      </p:sp>
      <p:sp>
        <p:nvSpPr>
          <p:cNvPr id="11" name="TextBox 10"/>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3614920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200" y="381000"/>
            <a:ext cx="7010400" cy="830997"/>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Households with lower incomes are more likely to have </a:t>
            </a:r>
            <a:r>
              <a:rPr lang="en-US" sz="2400" b="1" dirty="0" smtClean="0">
                <a:solidFill>
                  <a:schemeClr val="accent5"/>
                </a:solidFill>
                <a:latin typeface="Calibri" panose="020F0502020204030204" pitchFamily="34" charset="0"/>
                <a:cs typeface="Calibri" panose="020F0502020204030204" pitchFamily="34" charset="0"/>
              </a:rPr>
              <a:t>4 or more ACEs</a:t>
            </a:r>
            <a:endParaRPr lang="en-US" sz="2400" b="1" dirty="0">
              <a:solidFill>
                <a:schemeClr val="accent5"/>
              </a:solidFill>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8" name="Chart 7"/>
          <p:cNvGraphicFramePr>
            <a:graphicFrameLocks/>
          </p:cNvGraphicFramePr>
          <p:nvPr>
            <p:extLst>
              <p:ext uri="{D42A27DB-BD31-4B8C-83A1-F6EECF244321}">
                <p14:modId xmlns:p14="http://schemas.microsoft.com/office/powerpoint/2010/main" val="1356016610"/>
              </p:ext>
            </p:extLst>
          </p:nvPr>
        </p:nvGraphicFramePr>
        <p:xfrm>
          <a:off x="381000" y="1066800"/>
          <a:ext cx="8305800" cy="5105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9797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8200" y="381000"/>
            <a:ext cx="7010400" cy="830997"/>
          </a:xfrm>
          <a:prstGeom prst="rect">
            <a:avLst/>
          </a:prstGeom>
          <a:noFill/>
        </p:spPr>
        <p:txBody>
          <a:bodyPr wrap="square" rtlCol="0">
            <a:spAutoFit/>
          </a:bodyPr>
          <a:lstStyle/>
          <a:p>
            <a:r>
              <a:rPr lang="en-US" sz="2400" b="1" dirty="0" smtClean="0">
                <a:solidFill>
                  <a:schemeClr val="accent3"/>
                </a:solidFill>
                <a:latin typeface="Calibri" panose="020F0502020204030204" pitchFamily="34" charset="0"/>
                <a:cs typeface="Calibri" panose="020F0502020204030204" pitchFamily="34" charset="0"/>
              </a:rPr>
              <a:t>Nearly 1 out of 4 </a:t>
            </a:r>
            <a:r>
              <a:rPr lang="en-US" sz="2400" b="1" dirty="0" smtClean="0">
                <a:latin typeface="Calibri" panose="020F0502020204030204" pitchFamily="34" charset="0"/>
                <a:cs typeface="Calibri" panose="020F0502020204030204" pitchFamily="34" charset="0"/>
              </a:rPr>
              <a:t>individuals with &lt;$20,000 household income have 4 or more ACEs</a:t>
            </a:r>
            <a:endParaRPr lang="en-US" sz="2400" b="1" dirty="0">
              <a:solidFill>
                <a:schemeClr val="accent4"/>
              </a:solidFill>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6" name="Chart 5"/>
          <p:cNvGraphicFramePr>
            <a:graphicFrameLocks/>
          </p:cNvGraphicFramePr>
          <p:nvPr>
            <p:extLst>
              <p:ext uri="{D42A27DB-BD31-4B8C-83A1-F6EECF244321}">
                <p14:modId xmlns:p14="http://schemas.microsoft.com/office/powerpoint/2010/main" val="3751719743"/>
              </p:ext>
            </p:extLst>
          </p:nvPr>
        </p:nvGraphicFramePr>
        <p:xfrm>
          <a:off x="685800" y="990601"/>
          <a:ext cx="80010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4172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sz="3200" dirty="0" smtClean="0"/>
              <a:t>ACE Distribution by Race/Ethnicity</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651667922"/>
              </p:ext>
            </p:extLst>
          </p:nvPr>
        </p:nvGraphicFramePr>
        <p:xfrm>
          <a:off x="838200" y="1295400"/>
          <a:ext cx="7239000" cy="4572000"/>
        </p:xfrm>
        <a:graphic>
          <a:graphicData uri="http://schemas.openxmlformats.org/drawingml/2006/table">
            <a:tbl>
              <a:tblPr>
                <a:tableStyleId>{5FD0F851-EC5A-4D38-B0AD-8093EC10F338}</a:tableStyleId>
              </a:tblPr>
              <a:tblGrid>
                <a:gridCol w="1905000"/>
                <a:gridCol w="1390650"/>
                <a:gridCol w="1314450"/>
                <a:gridCol w="1314450"/>
                <a:gridCol w="1314450"/>
              </a:tblGrid>
              <a:tr h="762000">
                <a:tc>
                  <a:txBody>
                    <a:bodyPr/>
                    <a:lstStyle/>
                    <a:p>
                      <a:pPr algn="l" fontAlgn="b"/>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0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1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2-3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4+ACEs</a:t>
                      </a:r>
                      <a:endParaRPr lang="en-US" sz="1800" b="1" i="0" u="none" strike="noStrike" dirty="0">
                        <a:solidFill>
                          <a:srgbClr val="000000"/>
                        </a:solidFill>
                        <a:effectLst/>
                        <a:latin typeface="+mn-lt"/>
                      </a:endParaRPr>
                    </a:p>
                  </a:txBody>
                  <a:tcPr marL="7620" marR="7620" marT="7620" marB="0" anchor="ctr"/>
                </a:tc>
              </a:tr>
              <a:tr h="762000">
                <a:tc>
                  <a:txBody>
                    <a:bodyPr/>
                    <a:lstStyle/>
                    <a:p>
                      <a:pPr algn="r" fontAlgn="b"/>
                      <a:r>
                        <a:rPr lang="en-US" sz="1800" b="1" u="none" strike="noStrike" dirty="0" smtClean="0">
                          <a:effectLst/>
                        </a:rPr>
                        <a:t>Black</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20%</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26%</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28%</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26%</a:t>
                      </a:r>
                      <a:endParaRPr lang="en-US" sz="1800" b="0" i="0" u="none" strike="noStrike" dirty="0">
                        <a:solidFill>
                          <a:srgbClr val="000000"/>
                        </a:solidFill>
                        <a:effectLst/>
                        <a:latin typeface="+mn-lt"/>
                      </a:endParaRPr>
                    </a:p>
                  </a:txBody>
                  <a:tcPr marL="7620" marR="7620" marT="7620" marB="0" anchor="ctr"/>
                </a:tc>
              </a:tr>
              <a:tr h="762000">
                <a:tc>
                  <a:txBody>
                    <a:bodyPr/>
                    <a:lstStyle/>
                    <a:p>
                      <a:pPr algn="r" fontAlgn="b"/>
                      <a:r>
                        <a:rPr lang="en-US" sz="1800" b="1" u="none" strike="noStrike" dirty="0" smtClean="0">
                          <a:effectLst/>
                        </a:rPr>
                        <a:t>Native American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19%</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27%</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31%</a:t>
                      </a:r>
                      <a:endParaRPr lang="en-US" sz="1800" b="0" i="0" u="none" strike="noStrike" dirty="0">
                        <a:solidFill>
                          <a:srgbClr val="000000"/>
                        </a:solidFill>
                        <a:effectLst/>
                        <a:latin typeface="+mn-lt"/>
                      </a:endParaRPr>
                    </a:p>
                  </a:txBody>
                  <a:tcPr marL="7620" marR="7620" marT="7620" marB="0" anchor="ctr"/>
                </a:tc>
              </a:tr>
              <a:tr h="762000">
                <a:tc>
                  <a:txBody>
                    <a:bodyPr/>
                    <a:lstStyle/>
                    <a:p>
                      <a:pPr algn="r" fontAlgn="b"/>
                      <a:r>
                        <a:rPr lang="en-US" sz="1800" b="1" u="none" strike="noStrike" dirty="0" smtClean="0">
                          <a:effectLst/>
                        </a:rPr>
                        <a:t>Hispanic/Latin@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27%</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16%</a:t>
                      </a:r>
                      <a:endParaRPr lang="en-US" sz="1800" b="0" i="0" u="none" strike="noStrike" dirty="0">
                        <a:solidFill>
                          <a:srgbClr val="000000"/>
                        </a:solidFill>
                        <a:effectLst/>
                        <a:latin typeface="+mn-lt"/>
                      </a:endParaRPr>
                    </a:p>
                  </a:txBody>
                  <a:tcPr marL="7620" marR="7620" marT="7620" marB="0" anchor="ctr"/>
                </a:tc>
              </a:tr>
              <a:tr h="762000">
                <a:tc>
                  <a:txBody>
                    <a:bodyPr/>
                    <a:lstStyle/>
                    <a:p>
                      <a:pPr algn="r" fontAlgn="b"/>
                      <a:r>
                        <a:rPr lang="en-US" sz="1800" b="1" u="none" strike="noStrike" dirty="0" smtClean="0">
                          <a:effectLst/>
                        </a:rPr>
                        <a:t>White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45%</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20%</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13%</a:t>
                      </a:r>
                      <a:endParaRPr lang="en-US" sz="1800" u="none" strike="noStrike" dirty="0" smtClean="0">
                        <a:effectLst/>
                        <a:latin typeface="+mn-lt"/>
                      </a:endParaRPr>
                    </a:p>
                  </a:txBody>
                  <a:tcPr marL="7620" marR="7620" marT="7620" marB="0" anchor="ctr"/>
                </a:tc>
              </a:tr>
              <a:tr h="762000">
                <a:tc>
                  <a:txBody>
                    <a:bodyPr/>
                    <a:lstStyle/>
                    <a:p>
                      <a:pPr algn="r" fontAlgn="b"/>
                      <a:r>
                        <a:rPr lang="en-US" sz="1800" b="1" u="none" strike="noStrike" dirty="0" smtClean="0">
                          <a:effectLst/>
                        </a:rPr>
                        <a:t>Asian*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58%</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15%</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4%</a:t>
                      </a:r>
                      <a:endParaRPr lang="en-US" sz="1800" u="none" strike="noStrike" dirty="0" smtClean="0">
                        <a:effectLst/>
                        <a:latin typeface="+mn-lt"/>
                      </a:endParaRPr>
                    </a:p>
                  </a:txBody>
                  <a:tcPr marL="7620" marR="7620" marT="7620" marB="0" anchor="ctr"/>
                </a:tc>
              </a:tr>
            </a:tbl>
          </a:graphicData>
        </a:graphic>
      </p:graphicFrame>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
        <p:nvSpPr>
          <p:cNvPr id="5" name="TextBox 4"/>
          <p:cNvSpPr txBox="1"/>
          <p:nvPr/>
        </p:nvSpPr>
        <p:spPr>
          <a:xfrm>
            <a:off x="304800" y="5973716"/>
            <a:ext cx="7543800" cy="307777"/>
          </a:xfrm>
          <a:prstGeom prst="rect">
            <a:avLst/>
          </a:prstGeom>
          <a:noFill/>
        </p:spPr>
        <p:txBody>
          <a:bodyPr wrap="square" rtlCol="0">
            <a:spAutoFit/>
          </a:bodyPr>
          <a:lstStyle/>
          <a:p>
            <a:r>
              <a:rPr lang="en-US" altLang="en-US" sz="1400" dirty="0" smtClean="0">
                <a:latin typeface="Calibri" panose="020F0502020204030204" pitchFamily="34" charset="0"/>
                <a:cs typeface="Calibri" panose="020F0502020204030204" pitchFamily="34" charset="0"/>
              </a:rPr>
              <a:t>*Statistically insignificant due to low sample size</a:t>
            </a:r>
            <a:endParaRPr lang="en-US" alt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2267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a:graphicFrameLocks/>
          </p:cNvGraphicFramePr>
          <p:nvPr>
            <p:extLst>
              <p:ext uri="{D42A27DB-BD31-4B8C-83A1-F6EECF244321}">
                <p14:modId xmlns:p14="http://schemas.microsoft.com/office/powerpoint/2010/main" val="475479181"/>
              </p:ext>
            </p:extLst>
          </p:nvPr>
        </p:nvGraphicFramePr>
        <p:xfrm>
          <a:off x="762000" y="1600559"/>
          <a:ext cx="73152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2"/>
          <p:cNvSpPr txBox="1"/>
          <p:nvPr/>
        </p:nvSpPr>
        <p:spPr>
          <a:xfrm>
            <a:off x="1828800" y="4419601"/>
            <a:ext cx="1023441" cy="34935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White</a:t>
            </a:r>
            <a:endParaRPr lang="en-US" sz="1200" b="1" dirty="0"/>
          </a:p>
        </p:txBody>
      </p:sp>
      <p:sp>
        <p:nvSpPr>
          <p:cNvPr id="6" name="TextBox 3"/>
          <p:cNvSpPr txBox="1"/>
          <p:nvPr/>
        </p:nvSpPr>
        <p:spPr>
          <a:xfrm>
            <a:off x="2694688" y="2022405"/>
            <a:ext cx="866742" cy="27315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a:solidFill>
                  <a:schemeClr val="accent3"/>
                </a:solidFill>
              </a:rPr>
              <a:t>Black</a:t>
            </a:r>
          </a:p>
        </p:txBody>
      </p:sp>
      <p:sp>
        <p:nvSpPr>
          <p:cNvPr id="7" name="TextBox 4"/>
          <p:cNvSpPr txBox="1"/>
          <p:nvPr/>
        </p:nvSpPr>
        <p:spPr>
          <a:xfrm>
            <a:off x="1447800" y="2782469"/>
            <a:ext cx="2113630" cy="28029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a:solidFill>
                  <a:schemeClr val="accent3"/>
                </a:solidFill>
              </a:rPr>
              <a:t>Native American</a:t>
            </a:r>
          </a:p>
        </p:txBody>
      </p:sp>
      <p:sp>
        <p:nvSpPr>
          <p:cNvPr id="8" name="TextBox 5"/>
          <p:cNvSpPr txBox="1"/>
          <p:nvPr/>
        </p:nvSpPr>
        <p:spPr>
          <a:xfrm>
            <a:off x="1122254" y="3637792"/>
            <a:ext cx="2005805" cy="30479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Hispanic/Latin@</a:t>
            </a:r>
            <a:endParaRPr lang="en-US" sz="1600" b="1" dirty="0"/>
          </a:p>
        </p:txBody>
      </p:sp>
      <p:sp>
        <p:nvSpPr>
          <p:cNvPr id="10" name="TextBox 7"/>
          <p:cNvSpPr txBox="1"/>
          <p:nvPr/>
        </p:nvSpPr>
        <p:spPr>
          <a:xfrm>
            <a:off x="3657600" y="1754101"/>
            <a:ext cx="762000" cy="26830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100" b="1" dirty="0"/>
              <a:t>0 ACEs</a:t>
            </a:r>
          </a:p>
        </p:txBody>
      </p:sp>
      <p:sp>
        <p:nvSpPr>
          <p:cNvPr id="11" name="TextBox 8"/>
          <p:cNvSpPr txBox="1"/>
          <p:nvPr/>
        </p:nvSpPr>
        <p:spPr>
          <a:xfrm>
            <a:off x="5007429" y="1758390"/>
            <a:ext cx="1317171" cy="26830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b="1" dirty="0" smtClean="0"/>
              <a:t>Any</a:t>
            </a:r>
            <a:r>
              <a:rPr lang="en-US" sz="1100" b="1" dirty="0" smtClean="0"/>
              <a:t> </a:t>
            </a:r>
            <a:r>
              <a:rPr lang="en-US" sz="1100" b="1" dirty="0"/>
              <a:t>ACE</a:t>
            </a:r>
          </a:p>
        </p:txBody>
      </p:sp>
      <p:sp>
        <p:nvSpPr>
          <p:cNvPr id="16" name="TextBox 1"/>
          <p:cNvSpPr txBox="1"/>
          <p:nvPr/>
        </p:nvSpPr>
        <p:spPr>
          <a:xfrm>
            <a:off x="1387109" y="685800"/>
            <a:ext cx="6532597"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solidFill>
                  <a:schemeClr val="accent3"/>
                </a:solidFill>
                <a:latin typeface="Calibri" panose="020F0502020204030204" pitchFamily="34" charset="0"/>
                <a:cs typeface="Calibri" panose="020F0502020204030204" pitchFamily="34" charset="0"/>
              </a:rPr>
              <a:t>Blacks and Native Americans</a:t>
            </a:r>
            <a:r>
              <a:rPr lang="en-US" sz="2000" b="1" baseline="0" dirty="0" smtClean="0">
                <a:solidFill>
                  <a:schemeClr val="accent3"/>
                </a:solidFill>
                <a:latin typeface="Calibri" panose="020F0502020204030204" pitchFamily="34" charset="0"/>
                <a:cs typeface="Calibri" panose="020F0502020204030204" pitchFamily="34" charset="0"/>
              </a:rPr>
              <a:t> </a:t>
            </a:r>
            <a:r>
              <a:rPr lang="en-US" sz="2000" b="1" dirty="0">
                <a:solidFill>
                  <a:schemeClr val="accent3"/>
                </a:solidFill>
                <a:latin typeface="Calibri" panose="020F0502020204030204" pitchFamily="34" charset="0"/>
                <a:cs typeface="Calibri" panose="020F0502020204030204" pitchFamily="34" charset="0"/>
              </a:rPr>
              <a:t>have</a:t>
            </a:r>
            <a:r>
              <a:rPr lang="en-US" sz="2000" b="1" baseline="0" dirty="0">
                <a:solidFill>
                  <a:schemeClr val="accent3"/>
                </a:solidFill>
                <a:latin typeface="Calibri" panose="020F0502020204030204" pitchFamily="34" charset="0"/>
                <a:cs typeface="Calibri" panose="020F0502020204030204" pitchFamily="34" charset="0"/>
              </a:rPr>
              <a:t> higher rates </a:t>
            </a:r>
            <a:r>
              <a:rPr lang="en-US" sz="2000" b="1" baseline="0" dirty="0">
                <a:latin typeface="Calibri" panose="020F0502020204030204" pitchFamily="34" charset="0"/>
                <a:cs typeface="Calibri" panose="020F0502020204030204" pitchFamily="34" charset="0"/>
              </a:rPr>
              <a:t>of ACEs than </a:t>
            </a:r>
            <a:r>
              <a:rPr lang="en-US" sz="2000" b="1" baseline="0" dirty="0" smtClean="0">
                <a:latin typeface="Calibri" panose="020F0502020204030204" pitchFamily="34" charset="0"/>
                <a:cs typeface="Calibri" panose="020F0502020204030204" pitchFamily="34" charset="0"/>
              </a:rPr>
              <a:t>Whites, </a:t>
            </a:r>
            <a:r>
              <a:rPr lang="en-US" sz="2000" b="1" baseline="0" dirty="0">
                <a:latin typeface="Calibri" panose="020F0502020204030204" pitchFamily="34" charset="0"/>
                <a:cs typeface="Calibri" panose="020F0502020204030204" pitchFamily="34" charset="0"/>
              </a:rPr>
              <a:t>Hispanic/Latinos, and Asians</a:t>
            </a:r>
            <a:endParaRPr lang="en-US" sz="2000" b="1" dirty="0">
              <a:latin typeface="Calibri" panose="020F0502020204030204" pitchFamily="34" charset="0"/>
              <a:cs typeface="Calibri" panose="020F0502020204030204" pitchFamily="34" charset="0"/>
            </a:endParaRPr>
          </a:p>
        </p:txBody>
      </p:sp>
      <p:sp>
        <p:nvSpPr>
          <p:cNvPr id="12" name="TextBox 11"/>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
        <p:nvSpPr>
          <p:cNvPr id="13" name="TextBox 2"/>
          <p:cNvSpPr txBox="1"/>
          <p:nvPr/>
        </p:nvSpPr>
        <p:spPr>
          <a:xfrm>
            <a:off x="1448024" y="5257800"/>
            <a:ext cx="1023441" cy="34935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Asian*</a:t>
            </a:r>
            <a:endParaRPr lang="en-US" sz="1200" b="1" dirty="0"/>
          </a:p>
        </p:txBody>
      </p:sp>
      <p:sp>
        <p:nvSpPr>
          <p:cNvPr id="14" name="TextBox 13"/>
          <p:cNvSpPr txBox="1"/>
          <p:nvPr/>
        </p:nvSpPr>
        <p:spPr>
          <a:xfrm>
            <a:off x="304800" y="5973716"/>
            <a:ext cx="7543800" cy="307777"/>
          </a:xfrm>
          <a:prstGeom prst="rect">
            <a:avLst/>
          </a:prstGeom>
          <a:noFill/>
        </p:spPr>
        <p:txBody>
          <a:bodyPr wrap="square" rtlCol="0">
            <a:spAutoFit/>
          </a:bodyPr>
          <a:lstStyle/>
          <a:p>
            <a:r>
              <a:rPr lang="en-US" altLang="en-US" sz="1400" dirty="0" smtClean="0">
                <a:latin typeface="Calibri" panose="020F0502020204030204" pitchFamily="34" charset="0"/>
                <a:cs typeface="Calibri" panose="020F0502020204030204" pitchFamily="34" charset="0"/>
              </a:rPr>
              <a:t>*Statistically insignificant due to low sample size</a:t>
            </a:r>
            <a:endParaRPr lang="en-US" alt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01419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
          <p:cNvSpPr txBox="1"/>
          <p:nvPr/>
        </p:nvSpPr>
        <p:spPr>
          <a:xfrm>
            <a:off x="533400" y="457200"/>
            <a:ext cx="7620000"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b="1" dirty="0" smtClean="0">
                <a:solidFill>
                  <a:schemeClr val="accent3"/>
                </a:solidFill>
                <a:latin typeface="Calibri" panose="020F0502020204030204" pitchFamily="34" charset="0"/>
                <a:cs typeface="Calibri" panose="020F0502020204030204" pitchFamily="34" charset="0"/>
              </a:rPr>
              <a:t>Blacks and Native Americans</a:t>
            </a:r>
            <a:r>
              <a:rPr lang="en-US" sz="2400" b="1" baseline="0" dirty="0" smtClean="0">
                <a:solidFill>
                  <a:schemeClr val="accent3"/>
                </a:solidFill>
                <a:latin typeface="Calibri" panose="020F0502020204030204" pitchFamily="34" charset="0"/>
                <a:cs typeface="Calibri" panose="020F0502020204030204" pitchFamily="34" charset="0"/>
              </a:rPr>
              <a:t> </a:t>
            </a:r>
            <a:r>
              <a:rPr lang="en-US" sz="2400" b="1" dirty="0">
                <a:solidFill>
                  <a:schemeClr val="accent3"/>
                </a:solidFill>
                <a:latin typeface="Calibri" panose="020F0502020204030204" pitchFamily="34" charset="0"/>
                <a:cs typeface="Calibri" panose="020F0502020204030204" pitchFamily="34" charset="0"/>
              </a:rPr>
              <a:t>have</a:t>
            </a:r>
            <a:r>
              <a:rPr lang="en-US" sz="2400" b="1" baseline="0" dirty="0">
                <a:solidFill>
                  <a:schemeClr val="accent3"/>
                </a:solidFill>
                <a:latin typeface="Calibri" panose="020F0502020204030204" pitchFamily="34" charset="0"/>
                <a:cs typeface="Calibri" panose="020F0502020204030204" pitchFamily="34" charset="0"/>
              </a:rPr>
              <a:t> higher rates </a:t>
            </a:r>
            <a:r>
              <a:rPr lang="en-US" sz="2400" b="1" baseline="0" dirty="0">
                <a:latin typeface="Calibri" panose="020F0502020204030204" pitchFamily="34" charset="0"/>
                <a:cs typeface="Calibri" panose="020F0502020204030204" pitchFamily="34" charset="0"/>
              </a:rPr>
              <a:t>of ACEs than Whites Hispanic/Latinos, and Asians</a:t>
            </a:r>
            <a:endParaRPr lang="en-US" sz="2400" b="1" dirty="0">
              <a:latin typeface="Calibri" panose="020F0502020204030204" pitchFamily="34" charset="0"/>
              <a:cs typeface="Calibri" panose="020F0502020204030204" pitchFamily="34" charset="0"/>
            </a:endParaRPr>
          </a:p>
        </p:txBody>
      </p:sp>
      <p:sp>
        <p:nvSpPr>
          <p:cNvPr id="15" name="TextBox 2"/>
          <p:cNvSpPr txBox="1"/>
          <p:nvPr/>
        </p:nvSpPr>
        <p:spPr>
          <a:xfrm>
            <a:off x="304800" y="3642328"/>
            <a:ext cx="1833332" cy="27315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Hispanic/Latin@</a:t>
            </a:r>
            <a:endParaRPr lang="en-US" sz="1600" b="1" dirty="0"/>
          </a:p>
        </p:txBody>
      </p:sp>
      <p:sp>
        <p:nvSpPr>
          <p:cNvPr id="16" name="TextBox 3"/>
          <p:cNvSpPr txBox="1"/>
          <p:nvPr/>
        </p:nvSpPr>
        <p:spPr>
          <a:xfrm>
            <a:off x="1295400" y="1779231"/>
            <a:ext cx="866742" cy="273153"/>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a:solidFill>
                  <a:schemeClr val="accent3"/>
                </a:solidFill>
              </a:rPr>
              <a:t>Black</a:t>
            </a:r>
          </a:p>
        </p:txBody>
      </p:sp>
      <p:sp>
        <p:nvSpPr>
          <p:cNvPr id="17" name="TextBox 4"/>
          <p:cNvSpPr txBox="1"/>
          <p:nvPr/>
        </p:nvSpPr>
        <p:spPr>
          <a:xfrm>
            <a:off x="304800" y="2671598"/>
            <a:ext cx="1857342" cy="28029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a:solidFill>
                  <a:schemeClr val="accent3"/>
                </a:solidFill>
              </a:rPr>
              <a:t>Native American</a:t>
            </a:r>
          </a:p>
        </p:txBody>
      </p:sp>
      <p:sp>
        <p:nvSpPr>
          <p:cNvPr id="18" name="TextBox 5"/>
          <p:cNvSpPr txBox="1"/>
          <p:nvPr/>
        </p:nvSpPr>
        <p:spPr>
          <a:xfrm>
            <a:off x="227272" y="4466847"/>
            <a:ext cx="1910860" cy="30479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White</a:t>
            </a:r>
            <a:endParaRPr lang="en-US" sz="1600" b="1" dirty="0"/>
          </a:p>
        </p:txBody>
      </p:sp>
      <p:sp>
        <p:nvSpPr>
          <p:cNvPr id="19" name="TextBox 6"/>
          <p:cNvSpPr txBox="1"/>
          <p:nvPr/>
        </p:nvSpPr>
        <p:spPr>
          <a:xfrm>
            <a:off x="1182702" y="5455910"/>
            <a:ext cx="945181" cy="27592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r"/>
            <a:r>
              <a:rPr lang="en-US" sz="1600" b="1" dirty="0" smtClean="0"/>
              <a:t>Asian*</a:t>
            </a:r>
            <a:endParaRPr lang="en-US" sz="1600" b="1" dirty="0"/>
          </a:p>
        </p:txBody>
      </p:sp>
      <p:sp>
        <p:nvSpPr>
          <p:cNvPr id="12" name="TextBox 11"/>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13" name="Chart 12"/>
          <p:cNvGraphicFramePr>
            <a:graphicFrameLocks/>
          </p:cNvGraphicFramePr>
          <p:nvPr>
            <p:extLst>
              <p:ext uri="{D42A27DB-BD31-4B8C-83A1-F6EECF244321}">
                <p14:modId xmlns:p14="http://schemas.microsoft.com/office/powerpoint/2010/main" val="3270935979"/>
              </p:ext>
            </p:extLst>
          </p:nvPr>
        </p:nvGraphicFramePr>
        <p:xfrm>
          <a:off x="2057400" y="1263906"/>
          <a:ext cx="6477000" cy="502999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127883" y="1714300"/>
            <a:ext cx="1676400" cy="307777"/>
          </a:xfrm>
          <a:prstGeom prst="rect">
            <a:avLst/>
          </a:prstGeom>
          <a:noFill/>
        </p:spPr>
        <p:txBody>
          <a:bodyPr wrap="square" rtlCol="0">
            <a:spAutoFit/>
          </a:bodyPr>
          <a:lstStyle/>
          <a:p>
            <a:r>
              <a:rPr lang="en-US" sz="1400" b="1" dirty="0" smtClean="0">
                <a:solidFill>
                  <a:schemeClr val="bg1"/>
                </a:solidFill>
              </a:rPr>
              <a:t>Any ACE</a:t>
            </a:r>
            <a:endParaRPr lang="en-US" sz="1400" b="1" dirty="0">
              <a:solidFill>
                <a:schemeClr val="bg1"/>
              </a:solidFill>
            </a:endParaRPr>
          </a:p>
        </p:txBody>
      </p:sp>
      <p:sp>
        <p:nvSpPr>
          <p:cNvPr id="6" name="TextBox 5"/>
          <p:cNvSpPr txBox="1"/>
          <p:nvPr/>
        </p:nvSpPr>
        <p:spPr>
          <a:xfrm>
            <a:off x="2138132" y="1955195"/>
            <a:ext cx="1676400" cy="307777"/>
          </a:xfrm>
          <a:prstGeom prst="rect">
            <a:avLst/>
          </a:prstGeom>
          <a:noFill/>
        </p:spPr>
        <p:txBody>
          <a:bodyPr wrap="square" rtlCol="0">
            <a:spAutoFit/>
          </a:bodyPr>
          <a:lstStyle/>
          <a:p>
            <a:r>
              <a:rPr lang="en-US" sz="1400" b="1" dirty="0" smtClean="0">
                <a:solidFill>
                  <a:schemeClr val="bg1"/>
                </a:solidFill>
              </a:rPr>
              <a:t>0 ACEs</a:t>
            </a:r>
            <a:endParaRPr lang="en-US" sz="1400" b="1" dirty="0">
              <a:solidFill>
                <a:schemeClr val="bg1"/>
              </a:solidFill>
            </a:endParaRPr>
          </a:p>
        </p:txBody>
      </p:sp>
      <p:sp>
        <p:nvSpPr>
          <p:cNvPr id="14" name="TextBox 13"/>
          <p:cNvSpPr txBox="1"/>
          <p:nvPr/>
        </p:nvSpPr>
        <p:spPr>
          <a:xfrm>
            <a:off x="304800" y="6016823"/>
            <a:ext cx="7543800" cy="307777"/>
          </a:xfrm>
          <a:prstGeom prst="rect">
            <a:avLst/>
          </a:prstGeom>
          <a:noFill/>
        </p:spPr>
        <p:txBody>
          <a:bodyPr wrap="square" rtlCol="0">
            <a:spAutoFit/>
          </a:bodyPr>
          <a:lstStyle/>
          <a:p>
            <a:r>
              <a:rPr lang="en-US" altLang="en-US" sz="1400" dirty="0" smtClean="0">
                <a:latin typeface="Calibri" panose="020F0502020204030204" pitchFamily="34" charset="0"/>
                <a:cs typeface="Calibri" panose="020F0502020204030204" pitchFamily="34" charset="0"/>
              </a:rPr>
              <a:t>*Statistically insignificant due to low sample size</a:t>
            </a:r>
            <a:endParaRPr lang="en-US" alt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3242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sz="3200" dirty="0" smtClean="0"/>
              <a:t>ACEs and Health Outcomes</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2312949076"/>
              </p:ext>
            </p:extLst>
          </p:nvPr>
        </p:nvGraphicFramePr>
        <p:xfrm>
          <a:off x="685799" y="1523997"/>
          <a:ext cx="7772401" cy="4213860"/>
        </p:xfrm>
        <a:graphic>
          <a:graphicData uri="http://schemas.openxmlformats.org/drawingml/2006/table">
            <a:tbl>
              <a:tblPr>
                <a:tableStyleId>{5FD0F851-EC5A-4D38-B0AD-8093EC10F338}</a:tableStyleId>
              </a:tblPr>
              <a:tblGrid>
                <a:gridCol w="2286001"/>
                <a:gridCol w="1371600"/>
                <a:gridCol w="1371600"/>
                <a:gridCol w="1371600"/>
                <a:gridCol w="1371600"/>
              </a:tblGrid>
              <a:tr h="777240">
                <a:tc>
                  <a:txBody>
                    <a:bodyPr/>
                    <a:lstStyle/>
                    <a:p>
                      <a:pPr algn="l" fontAlgn="b"/>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0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1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2-3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rPr>
                        <a:t>4+ACEs</a:t>
                      </a:r>
                      <a:endParaRPr lang="en-US" sz="1800" b="1"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smtClean="0">
                          <a:effectLst/>
                        </a:rPr>
                        <a:t>Asthma</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9%</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15%</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22%</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smtClean="0">
                          <a:effectLst/>
                        </a:rPr>
                        <a:t>Poor/Fair general</a:t>
                      </a:r>
                      <a:r>
                        <a:rPr lang="en-US" sz="1800" b="1" u="none" strike="noStrike" baseline="0" dirty="0" smtClean="0">
                          <a:effectLst/>
                        </a:rPr>
                        <a:t> health</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18%</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23%</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smtClean="0">
                          <a:effectLst/>
                        </a:rPr>
                        <a:t>Ever diagnosed</a:t>
                      </a:r>
                      <a:r>
                        <a:rPr lang="en-US" sz="1800" b="1" u="none" strike="noStrike" baseline="0" dirty="0" smtClean="0">
                          <a:effectLst/>
                        </a:rPr>
                        <a:t> with depression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8%</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15%</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36%</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smtClean="0">
                          <a:effectLst/>
                        </a:rPr>
                        <a:t>Frequent</a:t>
                      </a:r>
                      <a:r>
                        <a:rPr lang="en-US" sz="1800" b="1" u="none" strike="noStrike" baseline="0" dirty="0" smtClean="0">
                          <a:effectLst/>
                        </a:rPr>
                        <a:t> mental distress (14+ bad mental health days in past 30 days)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4%</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9%</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12%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24%</a:t>
                      </a:r>
                      <a:endParaRPr lang="en-US" sz="1800" u="none" strike="noStrike" dirty="0" smtClean="0">
                        <a:effectLst/>
                        <a:latin typeface="+mn-lt"/>
                      </a:endParaRPr>
                    </a:p>
                  </a:txBody>
                  <a:tcPr marL="7620" marR="7620" marT="7620" marB="0" anchor="ctr"/>
                </a:tc>
              </a:tr>
            </a:tbl>
          </a:graphicData>
        </a:graphic>
      </p:graphicFrame>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13854919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533400" y="762000"/>
            <a:ext cx="7620000"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b="1" dirty="0" smtClean="0">
                <a:latin typeface="Calibri" panose="020F0502020204030204" pitchFamily="34" charset="0"/>
                <a:cs typeface="Calibri" panose="020F0502020204030204" pitchFamily="34" charset="0"/>
              </a:rPr>
              <a:t>Both</a:t>
            </a:r>
            <a:r>
              <a:rPr lang="en-US" sz="2400" b="1" dirty="0" smtClean="0">
                <a:solidFill>
                  <a:schemeClr val="accent3"/>
                </a:solidFill>
                <a:latin typeface="Calibri" panose="020F0502020204030204" pitchFamily="34" charset="0"/>
                <a:cs typeface="Calibri" panose="020F0502020204030204" pitchFamily="34" charset="0"/>
              </a:rPr>
              <a:t> asthma </a:t>
            </a:r>
            <a:r>
              <a:rPr lang="en-US" sz="2400" b="1" dirty="0" smtClean="0">
                <a:latin typeface="Calibri" panose="020F0502020204030204" pitchFamily="34" charset="0"/>
                <a:cs typeface="Calibri" panose="020F0502020204030204" pitchFamily="34" charset="0"/>
              </a:rPr>
              <a:t>and</a:t>
            </a:r>
            <a:r>
              <a:rPr lang="en-US" sz="2400" b="1" dirty="0" smtClean="0">
                <a:solidFill>
                  <a:schemeClr val="accent3"/>
                </a:solidFill>
                <a:latin typeface="Calibri" panose="020F0502020204030204" pitchFamily="34" charset="0"/>
                <a:cs typeface="Calibri" panose="020F0502020204030204" pitchFamily="34" charset="0"/>
              </a:rPr>
              <a:t> </a:t>
            </a:r>
            <a:r>
              <a:rPr lang="en-US" sz="2400" b="1" dirty="0" smtClean="0">
                <a:solidFill>
                  <a:schemeClr val="accent5"/>
                </a:solidFill>
                <a:latin typeface="Calibri" panose="020F0502020204030204" pitchFamily="34" charset="0"/>
                <a:cs typeface="Calibri" panose="020F0502020204030204" pitchFamily="34" charset="0"/>
              </a:rPr>
              <a:t>fair to poor general health </a:t>
            </a:r>
            <a:r>
              <a:rPr lang="en-US" sz="2400" b="1" dirty="0" smtClean="0">
                <a:latin typeface="Calibri" panose="020F0502020204030204" pitchFamily="34" charset="0"/>
                <a:cs typeface="Calibri" panose="020F0502020204030204" pitchFamily="34" charset="0"/>
              </a:rPr>
              <a:t>are correlated with more ACEs</a:t>
            </a:r>
            <a:endParaRPr lang="en-US" sz="2400" b="1" dirty="0">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5" name="Chart 4"/>
          <p:cNvGraphicFramePr>
            <a:graphicFrameLocks/>
          </p:cNvGraphicFramePr>
          <p:nvPr>
            <p:extLst>
              <p:ext uri="{D42A27DB-BD31-4B8C-83A1-F6EECF244321}">
                <p14:modId xmlns:p14="http://schemas.microsoft.com/office/powerpoint/2010/main" val="1446163431"/>
              </p:ext>
            </p:extLst>
          </p:nvPr>
        </p:nvGraphicFramePr>
        <p:xfrm>
          <a:off x="304800" y="1524000"/>
          <a:ext cx="84582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67637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p:cNvGraphicFramePr>
            <a:graphicFrameLocks/>
          </p:cNvGraphicFramePr>
          <p:nvPr>
            <p:extLst>
              <p:ext uri="{D42A27DB-BD31-4B8C-83A1-F6EECF244321}">
                <p14:modId xmlns:p14="http://schemas.microsoft.com/office/powerpoint/2010/main" val="1020542602"/>
              </p:ext>
            </p:extLst>
          </p:nvPr>
        </p:nvGraphicFramePr>
        <p:xfrm>
          <a:off x="496503" y="1600200"/>
          <a:ext cx="8496300" cy="461987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1"/>
          <p:cNvSpPr txBox="1"/>
          <p:nvPr/>
        </p:nvSpPr>
        <p:spPr>
          <a:xfrm>
            <a:off x="533400" y="762000"/>
            <a:ext cx="7620000"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b="1" dirty="0" smtClean="0">
                <a:latin typeface="Calibri" panose="020F0502020204030204" pitchFamily="34" charset="0"/>
                <a:cs typeface="Calibri" panose="020F0502020204030204" pitchFamily="34" charset="0"/>
              </a:rPr>
              <a:t>Both</a:t>
            </a:r>
            <a:r>
              <a:rPr lang="en-US" sz="2400" b="1" dirty="0" smtClean="0">
                <a:solidFill>
                  <a:schemeClr val="accent3"/>
                </a:solidFill>
                <a:latin typeface="Calibri" panose="020F0502020204030204" pitchFamily="34" charset="0"/>
                <a:cs typeface="Calibri" panose="020F0502020204030204" pitchFamily="34" charset="0"/>
              </a:rPr>
              <a:t> asthma </a:t>
            </a:r>
            <a:r>
              <a:rPr lang="en-US" sz="2400" b="1" dirty="0" smtClean="0">
                <a:latin typeface="Calibri" panose="020F0502020204030204" pitchFamily="34" charset="0"/>
                <a:cs typeface="Calibri" panose="020F0502020204030204" pitchFamily="34" charset="0"/>
              </a:rPr>
              <a:t>and</a:t>
            </a:r>
            <a:r>
              <a:rPr lang="en-US" sz="2400" b="1" dirty="0" smtClean="0">
                <a:solidFill>
                  <a:schemeClr val="accent3"/>
                </a:solidFill>
                <a:latin typeface="Calibri" panose="020F0502020204030204" pitchFamily="34" charset="0"/>
                <a:cs typeface="Calibri" panose="020F0502020204030204" pitchFamily="34" charset="0"/>
              </a:rPr>
              <a:t> </a:t>
            </a:r>
            <a:r>
              <a:rPr lang="en-US" sz="2400" b="1" dirty="0" smtClean="0">
                <a:solidFill>
                  <a:schemeClr val="accent5"/>
                </a:solidFill>
                <a:latin typeface="Calibri" panose="020F0502020204030204" pitchFamily="34" charset="0"/>
                <a:cs typeface="Calibri" panose="020F0502020204030204" pitchFamily="34" charset="0"/>
              </a:rPr>
              <a:t>fair to poor general health </a:t>
            </a:r>
            <a:r>
              <a:rPr lang="en-US" sz="2400" b="1" dirty="0" smtClean="0">
                <a:latin typeface="Calibri" panose="020F0502020204030204" pitchFamily="34" charset="0"/>
                <a:cs typeface="Calibri" panose="020F0502020204030204" pitchFamily="34" charset="0"/>
              </a:rPr>
              <a:t>are correlated with more ACEs</a:t>
            </a:r>
            <a:endParaRPr lang="en-US" sz="2400" b="1" dirty="0">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
        <p:nvSpPr>
          <p:cNvPr id="8" name="TextBox 1"/>
          <p:cNvSpPr txBox="1"/>
          <p:nvPr/>
        </p:nvSpPr>
        <p:spPr>
          <a:xfrm>
            <a:off x="1295400" y="2286000"/>
            <a:ext cx="2514600" cy="38101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smtClean="0">
                <a:solidFill>
                  <a:schemeClr val="bg1">
                    <a:lumMod val="95000"/>
                  </a:schemeClr>
                </a:solidFill>
              </a:rPr>
              <a:t>Current Asthma</a:t>
            </a:r>
            <a:endParaRPr lang="en-US" sz="1600" b="1" dirty="0">
              <a:solidFill>
                <a:schemeClr val="bg1">
                  <a:lumMod val="95000"/>
                </a:schemeClr>
              </a:solidFill>
            </a:endParaRPr>
          </a:p>
        </p:txBody>
      </p:sp>
      <p:sp>
        <p:nvSpPr>
          <p:cNvPr id="10" name="TextBox 1"/>
          <p:cNvSpPr txBox="1"/>
          <p:nvPr/>
        </p:nvSpPr>
        <p:spPr>
          <a:xfrm>
            <a:off x="1283368" y="1981200"/>
            <a:ext cx="2701089" cy="38101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smtClean="0">
                <a:solidFill>
                  <a:schemeClr val="bg1">
                    <a:lumMod val="95000"/>
                  </a:schemeClr>
                </a:solidFill>
              </a:rPr>
              <a:t>Fair/Poor General Health</a:t>
            </a:r>
            <a:endParaRPr lang="en-US" sz="1600" b="1" dirty="0">
              <a:solidFill>
                <a:schemeClr val="bg1">
                  <a:lumMod val="95000"/>
                </a:schemeClr>
              </a:solidFill>
            </a:endParaRPr>
          </a:p>
        </p:txBody>
      </p:sp>
    </p:spTree>
    <p:extLst>
      <p:ext uri="{BB962C8B-B14F-4D97-AF65-F5344CB8AC3E}">
        <p14:creationId xmlns:p14="http://schemas.microsoft.com/office/powerpoint/2010/main" val="25495067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533400" y="762000"/>
            <a:ext cx="7620000"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b="1" dirty="0" smtClean="0">
                <a:latin typeface="Calibri" panose="020F0502020204030204" pitchFamily="34" charset="0"/>
                <a:cs typeface="Calibri" panose="020F0502020204030204" pitchFamily="34" charset="0"/>
              </a:rPr>
              <a:t>Both</a:t>
            </a:r>
            <a:r>
              <a:rPr lang="en-US" sz="2400" b="1" dirty="0" smtClean="0">
                <a:solidFill>
                  <a:schemeClr val="accent3"/>
                </a:solidFill>
                <a:latin typeface="Calibri" panose="020F0502020204030204" pitchFamily="34" charset="0"/>
                <a:cs typeface="Calibri" panose="020F0502020204030204" pitchFamily="34" charset="0"/>
              </a:rPr>
              <a:t> </a:t>
            </a:r>
            <a:r>
              <a:rPr lang="en-US" sz="2400" b="1" dirty="0" smtClean="0">
                <a:solidFill>
                  <a:schemeClr val="accent1"/>
                </a:solidFill>
                <a:latin typeface="Calibri" panose="020F0502020204030204" pitchFamily="34" charset="0"/>
                <a:cs typeface="Calibri" panose="020F0502020204030204" pitchFamily="34" charset="0"/>
              </a:rPr>
              <a:t>depression</a:t>
            </a:r>
            <a:r>
              <a:rPr lang="en-US" sz="2400" b="1" dirty="0" smtClean="0">
                <a:solidFill>
                  <a:schemeClr val="accent3"/>
                </a:solidFill>
                <a:latin typeface="Calibri" panose="020F0502020204030204" pitchFamily="34" charset="0"/>
                <a:cs typeface="Calibri" panose="020F0502020204030204" pitchFamily="34" charset="0"/>
              </a:rPr>
              <a:t> </a:t>
            </a:r>
            <a:r>
              <a:rPr lang="en-US" sz="2400" b="1" dirty="0" smtClean="0">
                <a:latin typeface="Calibri" panose="020F0502020204030204" pitchFamily="34" charset="0"/>
                <a:cs typeface="Calibri" panose="020F0502020204030204" pitchFamily="34" charset="0"/>
              </a:rPr>
              <a:t>and</a:t>
            </a:r>
            <a:r>
              <a:rPr lang="en-US" sz="2400" b="1" dirty="0" smtClean="0">
                <a:solidFill>
                  <a:schemeClr val="accent3"/>
                </a:solidFill>
                <a:latin typeface="Calibri" panose="020F0502020204030204" pitchFamily="34" charset="0"/>
                <a:cs typeface="Calibri" panose="020F0502020204030204" pitchFamily="34" charset="0"/>
              </a:rPr>
              <a:t> </a:t>
            </a:r>
            <a:r>
              <a:rPr lang="en-US" sz="2400" b="1" dirty="0" smtClean="0">
                <a:solidFill>
                  <a:schemeClr val="accent4"/>
                </a:solidFill>
                <a:latin typeface="Calibri" panose="020F0502020204030204" pitchFamily="34" charset="0"/>
                <a:cs typeface="Calibri" panose="020F0502020204030204" pitchFamily="34" charset="0"/>
              </a:rPr>
              <a:t>frequent mental distress </a:t>
            </a:r>
            <a:r>
              <a:rPr lang="en-US" sz="2400" b="1" dirty="0" smtClean="0">
                <a:latin typeface="Calibri" panose="020F0502020204030204" pitchFamily="34" charset="0"/>
                <a:cs typeface="Calibri" panose="020F0502020204030204" pitchFamily="34" charset="0"/>
              </a:rPr>
              <a:t>are correlated with more ACEs</a:t>
            </a:r>
            <a:endParaRPr lang="en-US" sz="2400" b="1" dirty="0">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8" name="Chart 7"/>
          <p:cNvGraphicFramePr>
            <a:graphicFrameLocks/>
          </p:cNvGraphicFramePr>
          <p:nvPr>
            <p:extLst>
              <p:ext uri="{D42A27DB-BD31-4B8C-83A1-F6EECF244321}">
                <p14:modId xmlns:p14="http://schemas.microsoft.com/office/powerpoint/2010/main" val="4047657017"/>
              </p:ext>
            </p:extLst>
          </p:nvPr>
        </p:nvGraphicFramePr>
        <p:xfrm>
          <a:off x="533400" y="1233361"/>
          <a:ext cx="8077200" cy="50912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82693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724096854"/>
              </p:ext>
            </p:extLst>
          </p:nvPr>
        </p:nvGraphicFramePr>
        <p:xfrm>
          <a:off x="685800" y="838200"/>
          <a:ext cx="7715250" cy="5440680"/>
        </p:xfrm>
        <a:graphic>
          <a:graphicData uri="http://schemas.openxmlformats.org/drawingml/2006/table">
            <a:tbl>
              <a:tblPr>
                <a:tableStyleId>{3B4B98B0-60AC-42C2-AFA5-B58CD77FA1E5}</a:tableStyleId>
              </a:tblPr>
              <a:tblGrid>
                <a:gridCol w="4459680"/>
                <a:gridCol w="3255570"/>
              </a:tblGrid>
              <a:tr h="777240">
                <a:tc>
                  <a:txBody>
                    <a:bodyPr/>
                    <a:lstStyle/>
                    <a:p>
                      <a:pPr algn="r" fontAlgn="b"/>
                      <a:r>
                        <a:rPr lang="en-US" sz="1800" b="1" i="0" u="none" strike="noStrike" dirty="0" smtClean="0">
                          <a:solidFill>
                            <a:srgbClr val="000000"/>
                          </a:solidFill>
                          <a:effectLst/>
                          <a:latin typeface="+mn-lt"/>
                        </a:rPr>
                        <a:t>Content</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smtClean="0">
                          <a:effectLst/>
                        </a:rPr>
                        <a:t>Slides</a:t>
                      </a:r>
                      <a:endParaRPr lang="en-US" sz="1800" b="1"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ACEs overview</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3</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Overall ACE prevalence in Wisconsin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4-6</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ACE prevalence by household income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7-12</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ACE prevalence by race/ethnicity</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13-15</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ACEs and health outcomes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16-19</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i="0" u="none" strike="noStrike" dirty="0" smtClean="0">
                          <a:solidFill>
                            <a:srgbClr val="000000"/>
                          </a:solidFill>
                          <a:effectLst/>
                          <a:latin typeface="+mn-lt"/>
                        </a:rPr>
                        <a:t>ACEs and smoking</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20-26</a:t>
                      </a:r>
                      <a:endParaRPr lang="en-US" sz="1800" b="0" i="0" u="none" strike="noStrike" dirty="0">
                        <a:solidFill>
                          <a:srgbClr val="000000"/>
                        </a:solidFill>
                        <a:effectLst/>
                        <a:latin typeface="+mn-lt"/>
                      </a:endParaRPr>
                    </a:p>
                  </a:txBody>
                  <a:tcPr marL="7620" marR="7620" marT="7620" marB="0" anchor="ctr"/>
                </a:tc>
              </a:tr>
            </a:tbl>
          </a:graphicData>
        </a:graphic>
      </p:graphicFrame>
    </p:spTree>
    <p:extLst>
      <p:ext uri="{BB962C8B-B14F-4D97-AF65-F5344CB8AC3E}">
        <p14:creationId xmlns:p14="http://schemas.microsoft.com/office/powerpoint/2010/main" val="4483581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sz="3200" dirty="0" smtClean="0"/>
              <a:t>Individual ACEs and Smoking Rates</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465563019"/>
              </p:ext>
            </p:extLst>
          </p:nvPr>
        </p:nvGraphicFramePr>
        <p:xfrm>
          <a:off x="685800" y="1524000"/>
          <a:ext cx="7848600" cy="4587240"/>
        </p:xfrm>
        <a:graphic>
          <a:graphicData uri="http://schemas.openxmlformats.org/drawingml/2006/table">
            <a:tbl>
              <a:tblPr>
                <a:tableStyleId>{3B4B98B0-60AC-42C2-AFA5-B58CD77FA1E5}</a:tableStyleId>
              </a:tblPr>
              <a:tblGrid>
                <a:gridCol w="4419600"/>
                <a:gridCol w="3429000"/>
              </a:tblGrid>
              <a:tr h="655320">
                <a:tc>
                  <a:txBody>
                    <a:bodyPr/>
                    <a:lstStyle/>
                    <a:p>
                      <a:pPr algn="r" fontAlgn="b"/>
                      <a:r>
                        <a:rPr lang="en-US" sz="1800" b="1" i="0" u="none" strike="noStrike" dirty="0" smtClean="0">
                          <a:solidFill>
                            <a:srgbClr val="000000"/>
                          </a:solidFill>
                          <a:effectLst/>
                          <a:latin typeface="+mn-lt"/>
                        </a:rPr>
                        <a:t>Household Dysfunction</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smtClean="0">
                          <a:effectLst/>
                        </a:rPr>
                        <a:t>Smoking Rate</a:t>
                      </a:r>
                      <a:endParaRPr lang="en-US" sz="1800" b="1"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Incarcerated</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44%</a:t>
                      </a:r>
                      <a:endParaRPr lang="en-US" sz="1800" b="0"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Drug abuse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36%</a:t>
                      </a:r>
                      <a:endParaRPr lang="en-US" sz="1800" b="0"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Divorce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31%</a:t>
                      </a:r>
                      <a:endParaRPr lang="en-US" sz="1800" b="0"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Violence between adults </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30%</a:t>
                      </a:r>
                      <a:endParaRPr lang="en-US" sz="1800" b="0"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Problem drinker</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29%</a:t>
                      </a:r>
                      <a:endParaRPr lang="en-US" sz="1800" b="0" i="0" u="none" strike="noStrike" dirty="0">
                        <a:solidFill>
                          <a:srgbClr val="000000"/>
                        </a:solidFill>
                        <a:effectLst/>
                        <a:latin typeface="+mn-lt"/>
                      </a:endParaRPr>
                    </a:p>
                  </a:txBody>
                  <a:tcPr marL="7620" marR="7620" marT="7620" marB="0" anchor="ctr"/>
                </a:tc>
              </a:tr>
              <a:tr h="655320">
                <a:tc>
                  <a:txBody>
                    <a:bodyPr/>
                    <a:lstStyle/>
                    <a:p>
                      <a:pPr algn="r" fontAlgn="b"/>
                      <a:r>
                        <a:rPr lang="en-US" sz="1800" u="none" strike="noStrike" dirty="0" smtClean="0">
                          <a:effectLst/>
                        </a:rPr>
                        <a:t>Depression/suicidal/mentally ill</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28%</a:t>
                      </a:r>
                      <a:endParaRPr lang="en-US" sz="1800" b="0" i="0" u="none" strike="noStrike" dirty="0">
                        <a:solidFill>
                          <a:srgbClr val="000000"/>
                        </a:solidFill>
                        <a:effectLst/>
                        <a:latin typeface="+mn-lt"/>
                      </a:endParaRPr>
                    </a:p>
                  </a:txBody>
                  <a:tcPr marL="7620" marR="7620" marT="7620" marB="0" anchor="ctr"/>
                </a:tc>
              </a:tr>
            </a:tbl>
          </a:graphicData>
        </a:graphic>
      </p:graphicFrame>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4135648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sz="3200" dirty="0" smtClean="0"/>
              <a:t>Individual ACEs and Smoking Rates</a:t>
            </a:r>
            <a:endParaRPr lang="en-US" sz="3200" dirty="0"/>
          </a:p>
        </p:txBody>
      </p:sp>
      <p:graphicFrame>
        <p:nvGraphicFramePr>
          <p:cNvPr id="7" name="Table 6"/>
          <p:cNvGraphicFramePr>
            <a:graphicFrameLocks noGrp="1"/>
          </p:cNvGraphicFramePr>
          <p:nvPr>
            <p:extLst>
              <p:ext uri="{D42A27DB-BD31-4B8C-83A1-F6EECF244321}">
                <p14:modId xmlns:p14="http://schemas.microsoft.com/office/powerpoint/2010/main" val="3257824606"/>
              </p:ext>
            </p:extLst>
          </p:nvPr>
        </p:nvGraphicFramePr>
        <p:xfrm>
          <a:off x="685800" y="1524000"/>
          <a:ext cx="7715250" cy="4663440"/>
        </p:xfrm>
        <a:graphic>
          <a:graphicData uri="http://schemas.openxmlformats.org/drawingml/2006/table">
            <a:tbl>
              <a:tblPr>
                <a:tableStyleId>{3B4B98B0-60AC-42C2-AFA5-B58CD77FA1E5}</a:tableStyleId>
              </a:tblPr>
              <a:tblGrid>
                <a:gridCol w="4459680"/>
                <a:gridCol w="3255570"/>
              </a:tblGrid>
              <a:tr h="777240">
                <a:tc>
                  <a:txBody>
                    <a:bodyPr/>
                    <a:lstStyle/>
                    <a:p>
                      <a:pPr algn="r" fontAlgn="b"/>
                      <a:r>
                        <a:rPr lang="en-US" sz="1800" b="1" i="0" u="none" strike="noStrike" dirty="0" smtClean="0">
                          <a:solidFill>
                            <a:srgbClr val="000000"/>
                          </a:solidFill>
                          <a:effectLst/>
                          <a:latin typeface="+mn-lt"/>
                        </a:rPr>
                        <a:t>Abuse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smtClean="0">
                          <a:effectLst/>
                        </a:rPr>
                        <a:t>Smoking Rate</a:t>
                      </a:r>
                      <a:endParaRPr lang="en-US" sz="1800" b="1" i="0" u="none" strike="noStrike" dirty="0">
                        <a:solidFill>
                          <a:srgbClr val="000000"/>
                        </a:solidFill>
                        <a:effectLst/>
                        <a:latin typeface="+mn-lt"/>
                      </a:endParaRPr>
                    </a:p>
                  </a:txBody>
                  <a:tcPr marL="7620" marR="7620" marT="7620" marB="0" anchor="ctr"/>
                </a:tc>
              </a:tr>
              <a:tr h="777240">
                <a:tc>
                  <a:txBody>
                    <a:bodyPr/>
                    <a:lstStyle/>
                    <a:p>
                      <a:pPr algn="r" fontAlgn="b"/>
                      <a:r>
                        <a:rPr lang="en-US" sz="1800" u="none" strike="noStrike" dirty="0" smtClean="0">
                          <a:effectLst/>
                        </a:rPr>
                        <a:t>Sexual abuse – forced to</a:t>
                      </a:r>
                      <a:r>
                        <a:rPr lang="en-US" sz="1800" u="none" strike="noStrike" baseline="0" dirty="0" smtClean="0">
                          <a:effectLst/>
                        </a:rPr>
                        <a:t> have sex</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40%</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u="none" strike="noStrike" dirty="0" smtClean="0">
                          <a:effectLst/>
                        </a:rPr>
                        <a:t>Sexual abuse – victim forced to touch perpetrator</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36%</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u="none" strike="noStrike" dirty="0" smtClean="0">
                          <a:effectLst/>
                        </a:rPr>
                        <a:t>Sexual abuse – victim touched</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31%</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u="none" strike="noStrike" dirty="0" smtClean="0">
                          <a:effectLst/>
                        </a:rPr>
                        <a:t>Physical abuse</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rPr>
                        <a:t>30%</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0" i="0" u="none" strike="noStrike" dirty="0" smtClean="0">
                          <a:solidFill>
                            <a:srgbClr val="000000"/>
                          </a:solidFill>
                          <a:effectLst/>
                          <a:latin typeface="+mn-lt"/>
                        </a:rPr>
                        <a:t>Emotional abuse</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b="0" i="0" u="none" strike="noStrike" dirty="0" smtClean="0">
                          <a:solidFill>
                            <a:srgbClr val="000000"/>
                          </a:solidFill>
                          <a:effectLst/>
                          <a:latin typeface="+mn-lt"/>
                        </a:rPr>
                        <a:t>26%</a:t>
                      </a:r>
                      <a:endParaRPr lang="en-US" sz="1800" b="0" i="0" u="none" strike="noStrike" dirty="0">
                        <a:solidFill>
                          <a:srgbClr val="000000"/>
                        </a:solidFill>
                        <a:effectLst/>
                        <a:latin typeface="+mn-lt"/>
                      </a:endParaRPr>
                    </a:p>
                  </a:txBody>
                  <a:tcPr marL="7620" marR="7620" marT="7620" marB="0" anchor="ctr"/>
                </a:tc>
              </a:tr>
            </a:tbl>
          </a:graphicData>
        </a:graphic>
      </p:graphicFrame>
      <p:sp>
        <p:nvSpPr>
          <p:cNvPr id="6" name="TextBox 5"/>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20352260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566057" y="838200"/>
            <a:ext cx="7620000" cy="67163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800" b="1" baseline="0" dirty="0" smtClean="0">
                <a:latin typeface="Calibri" panose="020F0502020204030204" pitchFamily="34" charset="0"/>
                <a:cs typeface="Calibri" panose="020F0502020204030204" pitchFamily="34" charset="0"/>
              </a:rPr>
              <a:t>Smoking rates increase as ACE scores increase</a:t>
            </a:r>
            <a:endParaRPr lang="en-US" sz="2800" b="1" dirty="0">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5" name="Chart 4"/>
          <p:cNvGraphicFramePr>
            <a:graphicFrameLocks/>
          </p:cNvGraphicFramePr>
          <p:nvPr>
            <p:extLst>
              <p:ext uri="{D42A27DB-BD31-4B8C-83A1-F6EECF244321}">
                <p14:modId xmlns:p14="http://schemas.microsoft.com/office/powerpoint/2010/main" val="2171552731"/>
              </p:ext>
            </p:extLst>
          </p:nvPr>
        </p:nvGraphicFramePr>
        <p:xfrm>
          <a:off x="130628" y="1066800"/>
          <a:ext cx="8708572"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09867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
          <p:cNvSpPr txBox="1"/>
          <p:nvPr/>
        </p:nvSpPr>
        <p:spPr>
          <a:xfrm>
            <a:off x="566057" y="838200"/>
            <a:ext cx="7620000" cy="10668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800" b="1" baseline="0" dirty="0" smtClean="0">
                <a:latin typeface="Calibri" panose="020F0502020204030204" pitchFamily="34" charset="0"/>
                <a:cs typeface="Calibri" panose="020F0502020204030204" pitchFamily="34" charset="0"/>
              </a:rPr>
              <a:t>Individuals with 4</a:t>
            </a:r>
            <a:r>
              <a:rPr lang="en-US" sz="2800" b="1" dirty="0" smtClean="0">
                <a:latin typeface="Calibri" panose="020F0502020204030204" pitchFamily="34" charset="0"/>
                <a:cs typeface="Calibri" panose="020F0502020204030204" pitchFamily="34" charset="0"/>
              </a:rPr>
              <a:t> or more ACEs smoke at </a:t>
            </a:r>
            <a:r>
              <a:rPr lang="en-US" sz="2800" b="1" dirty="0" smtClean="0">
                <a:solidFill>
                  <a:schemeClr val="accent2"/>
                </a:solidFill>
                <a:latin typeface="Calibri" panose="020F0502020204030204" pitchFamily="34" charset="0"/>
                <a:cs typeface="Calibri" panose="020F0502020204030204" pitchFamily="34" charset="0"/>
              </a:rPr>
              <a:t>rates double that of the Wisconsin average (19%)</a:t>
            </a:r>
            <a:endParaRPr lang="en-US" sz="2800" b="1" dirty="0">
              <a:solidFill>
                <a:schemeClr val="accent2"/>
              </a:solidFill>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8" name="Chart 7"/>
          <p:cNvGraphicFramePr>
            <a:graphicFrameLocks/>
          </p:cNvGraphicFramePr>
          <p:nvPr>
            <p:extLst>
              <p:ext uri="{D42A27DB-BD31-4B8C-83A1-F6EECF244321}">
                <p14:modId xmlns:p14="http://schemas.microsoft.com/office/powerpoint/2010/main" val="628870816"/>
              </p:ext>
            </p:extLst>
          </p:nvPr>
        </p:nvGraphicFramePr>
        <p:xfrm>
          <a:off x="130628" y="1066800"/>
          <a:ext cx="8708572"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88384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82036912"/>
              </p:ext>
            </p:extLst>
          </p:nvPr>
        </p:nvGraphicFramePr>
        <p:xfrm>
          <a:off x="571500" y="1752601"/>
          <a:ext cx="8001000" cy="39624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5029200" y="1527421"/>
            <a:ext cx="762000" cy="45719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rgbClr val="60B5CC"/>
                </a:solidFill>
                <a:latin typeface="Calibri" panose="020F0502020204030204" pitchFamily="34" charset="0"/>
                <a:cs typeface="Calibri" panose="020F0502020204030204" pitchFamily="34" charset="0"/>
              </a:rPr>
              <a:t>19%</a:t>
            </a:r>
            <a:endParaRPr lang="en-US" sz="1800" b="1" dirty="0">
              <a:solidFill>
                <a:srgbClr val="60B5CC"/>
              </a:solidFill>
              <a:latin typeface="Calibri" panose="020F0502020204030204" pitchFamily="34" charset="0"/>
              <a:cs typeface="Calibri" panose="020F0502020204030204" pitchFamily="34" charset="0"/>
            </a:endParaRPr>
          </a:p>
        </p:txBody>
      </p:sp>
      <p:sp>
        <p:nvSpPr>
          <p:cNvPr id="7" name="TextBox 1"/>
          <p:cNvSpPr txBox="1"/>
          <p:nvPr/>
        </p:nvSpPr>
        <p:spPr>
          <a:xfrm>
            <a:off x="685801" y="685800"/>
            <a:ext cx="7233906"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latin typeface="Calibri" panose="020F0502020204030204" pitchFamily="34" charset="0"/>
                <a:cs typeface="Calibri" panose="020F0502020204030204" pitchFamily="34" charset="0"/>
              </a:rPr>
              <a:t>All household dysfunction ACEs have higher rates </a:t>
            </a:r>
            <a:r>
              <a:rPr lang="en-US" sz="2000" dirty="0" smtClean="0">
                <a:latin typeface="Calibri" panose="020F0502020204030204" pitchFamily="34" charset="0"/>
                <a:cs typeface="Calibri" panose="020F0502020204030204" pitchFamily="34" charset="0"/>
              </a:rPr>
              <a:t>of smoking than the </a:t>
            </a:r>
            <a:r>
              <a:rPr lang="en-US" sz="2000" dirty="0" smtClean="0">
                <a:solidFill>
                  <a:schemeClr val="accent4"/>
                </a:solidFill>
                <a:latin typeface="Calibri" panose="020F0502020204030204" pitchFamily="34" charset="0"/>
                <a:cs typeface="Calibri" panose="020F0502020204030204" pitchFamily="34" charset="0"/>
              </a:rPr>
              <a:t>overall Wisconsin average</a:t>
            </a:r>
            <a:endParaRPr lang="en-US" sz="2000" dirty="0">
              <a:solidFill>
                <a:schemeClr val="accent4"/>
              </a:solidFill>
              <a:latin typeface="Calibri" panose="020F0502020204030204" pitchFamily="34" charset="0"/>
              <a:cs typeface="Calibri" panose="020F0502020204030204" pitchFamily="34" charset="0"/>
            </a:endParaRPr>
          </a:p>
        </p:txBody>
      </p:sp>
      <p:sp>
        <p:nvSpPr>
          <p:cNvPr id="8" name="TextBox 7"/>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1143151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20535745"/>
              </p:ext>
            </p:extLst>
          </p:nvPr>
        </p:nvGraphicFramePr>
        <p:xfrm>
          <a:off x="609600" y="1530547"/>
          <a:ext cx="7924800" cy="4373563"/>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a:xfrm>
            <a:off x="5791200" y="1606752"/>
            <a:ext cx="0" cy="4206240"/>
          </a:xfrm>
          <a:prstGeom prst="line">
            <a:avLst/>
          </a:prstGeom>
          <a:ln w="28575"/>
        </p:spPr>
        <p:style>
          <a:lnRef idx="1">
            <a:schemeClr val="accent4"/>
          </a:lnRef>
          <a:fillRef idx="0">
            <a:schemeClr val="accent4"/>
          </a:fillRef>
          <a:effectRef idx="0">
            <a:schemeClr val="accent4"/>
          </a:effectRef>
          <a:fontRef idx="minor">
            <a:schemeClr val="tx1"/>
          </a:fontRef>
        </p:style>
      </p:cxnSp>
      <p:sp>
        <p:nvSpPr>
          <p:cNvPr id="8" name="TextBox 7"/>
          <p:cNvSpPr txBox="1"/>
          <p:nvPr/>
        </p:nvSpPr>
        <p:spPr>
          <a:xfrm>
            <a:off x="5551470" y="1223178"/>
            <a:ext cx="589052" cy="45719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rgbClr val="60B5CC"/>
                </a:solidFill>
                <a:latin typeface="Calibri" panose="020F0502020204030204" pitchFamily="34" charset="0"/>
                <a:cs typeface="Calibri" panose="020F0502020204030204" pitchFamily="34" charset="0"/>
              </a:rPr>
              <a:t>19%</a:t>
            </a:r>
            <a:endParaRPr lang="en-US" sz="1800" b="1" dirty="0">
              <a:solidFill>
                <a:srgbClr val="60B5CC"/>
              </a:solidFill>
              <a:latin typeface="Calibri" panose="020F0502020204030204" pitchFamily="34" charset="0"/>
              <a:cs typeface="Calibri" panose="020F0502020204030204" pitchFamily="34" charset="0"/>
            </a:endParaRPr>
          </a:p>
        </p:txBody>
      </p:sp>
      <p:sp>
        <p:nvSpPr>
          <p:cNvPr id="10" name="TextBox 1"/>
          <p:cNvSpPr txBox="1"/>
          <p:nvPr/>
        </p:nvSpPr>
        <p:spPr>
          <a:xfrm>
            <a:off x="685801" y="685800"/>
            <a:ext cx="7233906"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latin typeface="Calibri" panose="020F0502020204030204" pitchFamily="34" charset="0"/>
                <a:cs typeface="Calibri" panose="020F0502020204030204" pitchFamily="34" charset="0"/>
              </a:rPr>
              <a:t>All abuse ACEs have higher rates </a:t>
            </a:r>
            <a:r>
              <a:rPr lang="en-US" sz="2000" dirty="0" smtClean="0">
                <a:latin typeface="Calibri" panose="020F0502020204030204" pitchFamily="34" charset="0"/>
                <a:cs typeface="Calibri" panose="020F0502020204030204" pitchFamily="34" charset="0"/>
              </a:rPr>
              <a:t>of smoking than the </a:t>
            </a:r>
            <a:r>
              <a:rPr lang="en-US" sz="2000" dirty="0" smtClean="0">
                <a:solidFill>
                  <a:schemeClr val="accent4"/>
                </a:solidFill>
                <a:latin typeface="Calibri" panose="020F0502020204030204" pitchFamily="34" charset="0"/>
                <a:cs typeface="Calibri" panose="020F0502020204030204" pitchFamily="34" charset="0"/>
              </a:rPr>
              <a:t>overall Wisconsin average</a:t>
            </a:r>
            <a:endParaRPr lang="en-US" sz="2000" dirty="0">
              <a:solidFill>
                <a:schemeClr val="accent4"/>
              </a:solidFill>
              <a:latin typeface="Calibri" panose="020F0502020204030204" pitchFamily="34" charset="0"/>
              <a:cs typeface="Calibri" panose="020F0502020204030204" pitchFamily="34" charset="0"/>
            </a:endParaRP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
        <p:nvSpPr>
          <p:cNvPr id="2" name="TextBox 1"/>
          <p:cNvSpPr txBox="1"/>
          <p:nvPr/>
        </p:nvSpPr>
        <p:spPr>
          <a:xfrm>
            <a:off x="0" y="1905000"/>
            <a:ext cx="4302754" cy="369332"/>
          </a:xfrm>
          <a:prstGeom prst="rect">
            <a:avLst/>
          </a:prstGeom>
          <a:solidFill>
            <a:schemeClr val="bg1"/>
          </a:solidFill>
        </p:spPr>
        <p:txBody>
          <a:bodyPr wrap="square" rtlCol="0">
            <a:spAutoFit/>
          </a:bodyPr>
          <a:lstStyle/>
          <a:p>
            <a:pPr algn="r"/>
            <a:r>
              <a:rPr lang="en-US" dirty="0" smtClean="0">
                <a:latin typeface="Calibri" panose="020F0502020204030204" pitchFamily="34" charset="0"/>
                <a:cs typeface="Calibri" panose="020F0502020204030204" pitchFamily="34" charset="0"/>
              </a:rPr>
              <a:t>Sexual abuse – Forced to have sex</a:t>
            </a:r>
            <a:endParaRPr lang="en-US" dirty="0">
              <a:latin typeface="Calibri" panose="020F0502020204030204" pitchFamily="34" charset="0"/>
              <a:cs typeface="Calibri" panose="020F0502020204030204" pitchFamily="34" charset="0"/>
            </a:endParaRPr>
          </a:p>
        </p:txBody>
      </p:sp>
      <p:sp>
        <p:nvSpPr>
          <p:cNvPr id="11" name="TextBox 10"/>
          <p:cNvSpPr txBox="1"/>
          <p:nvPr/>
        </p:nvSpPr>
        <p:spPr>
          <a:xfrm>
            <a:off x="0" y="2514600"/>
            <a:ext cx="4302754" cy="646331"/>
          </a:xfrm>
          <a:prstGeom prst="rect">
            <a:avLst/>
          </a:prstGeom>
          <a:solidFill>
            <a:schemeClr val="bg1"/>
          </a:solidFill>
        </p:spPr>
        <p:txBody>
          <a:bodyPr wrap="square" rtlCol="0">
            <a:spAutoFit/>
          </a:bodyPr>
          <a:lstStyle/>
          <a:p>
            <a:pPr algn="r"/>
            <a:r>
              <a:rPr lang="en-US" dirty="0" smtClean="0">
                <a:latin typeface="Calibri" panose="020F0502020204030204" pitchFamily="34" charset="0"/>
                <a:cs typeface="Calibri" panose="020F0502020204030204" pitchFamily="34" charset="0"/>
              </a:rPr>
              <a:t>Sexual abuse – Victim forced to touch perpetrator</a:t>
            </a:r>
            <a:endParaRPr lang="en-US" dirty="0">
              <a:latin typeface="Calibri" panose="020F0502020204030204" pitchFamily="34" charset="0"/>
              <a:cs typeface="Calibri" panose="020F0502020204030204" pitchFamily="34" charset="0"/>
            </a:endParaRPr>
          </a:p>
        </p:txBody>
      </p:sp>
      <p:sp>
        <p:nvSpPr>
          <p:cNvPr id="12" name="TextBox 11"/>
          <p:cNvSpPr txBox="1"/>
          <p:nvPr/>
        </p:nvSpPr>
        <p:spPr>
          <a:xfrm>
            <a:off x="0" y="3525206"/>
            <a:ext cx="4302754" cy="369332"/>
          </a:xfrm>
          <a:prstGeom prst="rect">
            <a:avLst/>
          </a:prstGeom>
          <a:solidFill>
            <a:schemeClr val="bg1"/>
          </a:solidFill>
        </p:spPr>
        <p:txBody>
          <a:bodyPr wrap="square" rtlCol="0">
            <a:spAutoFit/>
          </a:bodyPr>
          <a:lstStyle/>
          <a:p>
            <a:pPr algn="r"/>
            <a:r>
              <a:rPr lang="en-US" dirty="0" smtClean="0">
                <a:latin typeface="Calibri" panose="020F0502020204030204" pitchFamily="34" charset="0"/>
                <a:cs typeface="Calibri" panose="020F0502020204030204" pitchFamily="34" charset="0"/>
              </a:rPr>
              <a:t>Sexual abuse – Victim touched</a:t>
            </a:r>
            <a:endParaRPr lang="en-US" dirty="0">
              <a:latin typeface="Calibri" panose="020F0502020204030204" pitchFamily="34" charset="0"/>
              <a:cs typeface="Calibri" panose="020F0502020204030204" pitchFamily="34" charset="0"/>
            </a:endParaRPr>
          </a:p>
        </p:txBody>
      </p:sp>
      <p:sp>
        <p:nvSpPr>
          <p:cNvPr id="13" name="TextBox 12"/>
          <p:cNvSpPr txBox="1"/>
          <p:nvPr/>
        </p:nvSpPr>
        <p:spPr>
          <a:xfrm>
            <a:off x="0" y="4343400"/>
            <a:ext cx="4302754" cy="369332"/>
          </a:xfrm>
          <a:prstGeom prst="rect">
            <a:avLst/>
          </a:prstGeom>
          <a:solidFill>
            <a:schemeClr val="bg1"/>
          </a:solidFill>
        </p:spPr>
        <p:txBody>
          <a:bodyPr wrap="square" rtlCol="0">
            <a:spAutoFit/>
          </a:bodyPr>
          <a:lstStyle/>
          <a:p>
            <a:pPr algn="r"/>
            <a:r>
              <a:rPr lang="en-US" dirty="0" smtClean="0">
                <a:latin typeface="Calibri" panose="020F0502020204030204" pitchFamily="34" charset="0"/>
                <a:cs typeface="Calibri" panose="020F0502020204030204" pitchFamily="34" charset="0"/>
              </a:rPr>
              <a:t>Physical abuse</a:t>
            </a:r>
            <a:endParaRPr lang="en-US" dirty="0">
              <a:latin typeface="Calibri" panose="020F0502020204030204" pitchFamily="34" charset="0"/>
              <a:cs typeface="Calibri" panose="020F0502020204030204" pitchFamily="34" charset="0"/>
            </a:endParaRPr>
          </a:p>
        </p:txBody>
      </p:sp>
      <p:sp>
        <p:nvSpPr>
          <p:cNvPr id="14" name="TextBox 13"/>
          <p:cNvSpPr txBox="1"/>
          <p:nvPr/>
        </p:nvSpPr>
        <p:spPr>
          <a:xfrm>
            <a:off x="0" y="5173188"/>
            <a:ext cx="4302754" cy="369332"/>
          </a:xfrm>
          <a:prstGeom prst="rect">
            <a:avLst/>
          </a:prstGeom>
          <a:solidFill>
            <a:schemeClr val="bg1"/>
          </a:solidFill>
        </p:spPr>
        <p:txBody>
          <a:bodyPr wrap="square" rtlCol="0">
            <a:spAutoFit/>
          </a:bodyPr>
          <a:lstStyle/>
          <a:p>
            <a:pPr algn="r"/>
            <a:r>
              <a:rPr lang="en-US" dirty="0" smtClean="0">
                <a:latin typeface="Calibri" panose="020F0502020204030204" pitchFamily="34" charset="0"/>
                <a:cs typeface="Calibri" panose="020F0502020204030204" pitchFamily="34" charset="0"/>
              </a:rPr>
              <a:t>Emotional abuse</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94152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68221747"/>
              </p:ext>
            </p:extLst>
          </p:nvPr>
        </p:nvGraphicFramePr>
        <p:xfrm>
          <a:off x="533400" y="1326659"/>
          <a:ext cx="8077200" cy="4495800"/>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a:xfrm>
            <a:off x="4953000" y="1835352"/>
            <a:ext cx="0" cy="3505200"/>
          </a:xfrm>
          <a:prstGeom prst="line">
            <a:avLst/>
          </a:prstGeom>
          <a:ln w="28575"/>
        </p:spPr>
        <p:style>
          <a:lnRef idx="1">
            <a:schemeClr val="accent4"/>
          </a:lnRef>
          <a:fillRef idx="0">
            <a:schemeClr val="accent4"/>
          </a:fillRef>
          <a:effectRef idx="0">
            <a:schemeClr val="accent4"/>
          </a:effectRef>
          <a:fontRef idx="minor">
            <a:schemeClr val="tx1"/>
          </a:fontRef>
        </p:style>
      </p:cxnSp>
      <p:sp>
        <p:nvSpPr>
          <p:cNvPr id="5" name="TextBox 4"/>
          <p:cNvSpPr txBox="1"/>
          <p:nvPr/>
        </p:nvSpPr>
        <p:spPr>
          <a:xfrm>
            <a:off x="4724400" y="1523999"/>
            <a:ext cx="838200" cy="3331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rgbClr val="60B5CC"/>
                </a:solidFill>
                <a:latin typeface="Calibri" panose="020F0502020204030204" pitchFamily="34" charset="0"/>
                <a:cs typeface="Calibri" panose="020F0502020204030204" pitchFamily="34" charset="0"/>
              </a:rPr>
              <a:t>17%</a:t>
            </a:r>
            <a:endParaRPr lang="en-US" sz="1800" b="1" dirty="0">
              <a:solidFill>
                <a:srgbClr val="60B5CC"/>
              </a:solidFill>
              <a:latin typeface="Calibri" panose="020F0502020204030204" pitchFamily="34" charset="0"/>
              <a:cs typeface="Calibri" panose="020F0502020204030204" pitchFamily="34" charset="0"/>
            </a:endParaRPr>
          </a:p>
        </p:txBody>
      </p:sp>
      <p:sp>
        <p:nvSpPr>
          <p:cNvPr id="8" name="TextBox 1"/>
          <p:cNvSpPr txBox="1"/>
          <p:nvPr/>
        </p:nvSpPr>
        <p:spPr>
          <a:xfrm>
            <a:off x="685801" y="685800"/>
            <a:ext cx="7233906" cy="94272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000" b="1" dirty="0" smtClean="0">
                <a:latin typeface="Calibri" panose="020F0502020204030204" pitchFamily="34" charset="0"/>
                <a:cs typeface="Calibri" panose="020F0502020204030204" pitchFamily="34" charset="0"/>
              </a:rPr>
              <a:t>All poverty ACEs have higher rates </a:t>
            </a:r>
            <a:r>
              <a:rPr lang="en-US" sz="2000" dirty="0" smtClean="0">
                <a:latin typeface="Calibri" panose="020F0502020204030204" pitchFamily="34" charset="0"/>
                <a:cs typeface="Calibri" panose="020F0502020204030204" pitchFamily="34" charset="0"/>
              </a:rPr>
              <a:t>of smoking than the </a:t>
            </a:r>
            <a:r>
              <a:rPr lang="en-US" sz="2000" dirty="0" smtClean="0">
                <a:solidFill>
                  <a:schemeClr val="accent4"/>
                </a:solidFill>
                <a:latin typeface="Calibri" panose="020F0502020204030204" pitchFamily="34" charset="0"/>
                <a:cs typeface="Calibri" panose="020F0502020204030204" pitchFamily="34" charset="0"/>
              </a:rPr>
              <a:t>overall Wisconsin average</a:t>
            </a:r>
            <a:endParaRPr lang="en-US" sz="2000" dirty="0">
              <a:solidFill>
                <a:schemeClr val="accent4"/>
              </a:solidFill>
              <a:latin typeface="Calibri" panose="020F0502020204030204" pitchFamily="34" charset="0"/>
              <a:cs typeface="Calibri" panose="020F0502020204030204" pitchFamily="34" charset="0"/>
            </a:endParaRPr>
          </a:p>
        </p:txBody>
      </p:sp>
      <p:sp>
        <p:nvSpPr>
          <p:cNvPr id="9" name="TextBox 8"/>
          <p:cNvSpPr txBox="1"/>
          <p:nvPr/>
        </p:nvSpPr>
        <p:spPr>
          <a:xfrm>
            <a:off x="304800" y="6031914"/>
            <a:ext cx="7543800" cy="646331"/>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a:t>
            </a:r>
            <a:r>
              <a:rPr lang="en-US" altLang="en-US" dirty="0" smtClean="0">
                <a:solidFill>
                  <a:schemeClr val="bg1">
                    <a:lumMod val="50000"/>
                  </a:schemeClr>
                </a:solidFill>
                <a:latin typeface="Calibri" panose="020F0502020204030204" pitchFamily="34" charset="0"/>
                <a:cs typeface="Calibri" panose="020F0502020204030204" pitchFamily="34" charset="0"/>
              </a:rPr>
              <a:t>Survey</a:t>
            </a:r>
          </a:p>
          <a:p>
            <a:r>
              <a:rPr lang="en-US" altLang="en-US" dirty="0" smtClean="0">
                <a:solidFill>
                  <a:schemeClr val="bg1">
                    <a:lumMod val="50000"/>
                  </a:schemeClr>
                </a:solidFill>
                <a:latin typeface="Calibri" panose="020F0502020204030204" pitchFamily="34" charset="0"/>
                <a:cs typeface="Calibri" panose="020F0502020204030204" pitchFamily="34" charset="0"/>
              </a:rPr>
              <a:t>*Wisconsin started collecting this data in 2014</a:t>
            </a:r>
            <a:endParaRPr lang="en-US" altLang="en-US" dirty="0">
              <a:solidFill>
                <a:schemeClr val="bg1">
                  <a:lumMod val="50000"/>
                </a:schemeClr>
              </a:solidFill>
              <a:latin typeface="Calibri" panose="020F0502020204030204" pitchFamily="34" charset="0"/>
              <a:cs typeface="Calibri" panose="020F0502020204030204" pitchFamily="34" charset="0"/>
            </a:endParaRPr>
          </a:p>
        </p:txBody>
      </p:sp>
      <p:sp>
        <p:nvSpPr>
          <p:cNvPr id="10" name="TextBox 9"/>
          <p:cNvSpPr txBox="1"/>
          <p:nvPr/>
        </p:nvSpPr>
        <p:spPr>
          <a:xfrm>
            <a:off x="1024318" y="2274332"/>
            <a:ext cx="2895599" cy="369332"/>
          </a:xfrm>
          <a:prstGeom prst="rect">
            <a:avLst/>
          </a:prstGeom>
          <a:noFill/>
        </p:spPr>
        <p:txBody>
          <a:bodyPr wrap="square" rtlCol="0">
            <a:spAutoFit/>
          </a:bodyPr>
          <a:lstStyle/>
          <a:p>
            <a:pPr algn="r"/>
            <a:r>
              <a:rPr lang="en-US" b="1" dirty="0" smtClean="0">
                <a:latin typeface="Calibri" panose="020F0502020204030204" pitchFamily="34" charset="0"/>
                <a:cs typeface="Calibri" panose="020F0502020204030204" pitchFamily="34" charset="0"/>
              </a:rPr>
              <a:t>Homeless when growing up</a:t>
            </a:r>
            <a:endParaRPr lang="en-US" b="1" dirty="0">
              <a:latin typeface="Calibri" panose="020F0502020204030204" pitchFamily="34" charset="0"/>
              <a:cs typeface="Calibri" panose="020F0502020204030204" pitchFamily="34" charset="0"/>
            </a:endParaRPr>
          </a:p>
        </p:txBody>
      </p:sp>
      <p:sp>
        <p:nvSpPr>
          <p:cNvPr id="11" name="TextBox 10"/>
          <p:cNvSpPr txBox="1"/>
          <p:nvPr/>
        </p:nvSpPr>
        <p:spPr>
          <a:xfrm>
            <a:off x="304800" y="4343399"/>
            <a:ext cx="3616953" cy="646331"/>
          </a:xfrm>
          <a:prstGeom prst="rect">
            <a:avLst/>
          </a:prstGeom>
          <a:noFill/>
        </p:spPr>
        <p:txBody>
          <a:bodyPr wrap="square" rtlCol="0">
            <a:spAutoFit/>
          </a:bodyPr>
          <a:lstStyle/>
          <a:p>
            <a:pPr algn="r"/>
            <a:r>
              <a:rPr lang="en-US" b="1" dirty="0" smtClean="0">
                <a:latin typeface="Calibri" panose="020F0502020204030204" pitchFamily="34" charset="0"/>
                <a:cs typeface="Calibri" panose="020F0502020204030204" pitchFamily="34" charset="0"/>
              </a:rPr>
              <a:t>Hungry because family couldn’t afford food</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60739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990600"/>
          </a:xfrm>
        </p:spPr>
        <p:txBody>
          <a:bodyPr/>
          <a:lstStyle/>
          <a:p>
            <a:r>
              <a:rPr lang="en-US" dirty="0" smtClean="0"/>
              <a:t>ACE overview</a:t>
            </a:r>
            <a:endParaRPr lang="en-US" dirty="0"/>
          </a:p>
        </p:txBody>
      </p:sp>
      <p:sp>
        <p:nvSpPr>
          <p:cNvPr id="3" name="Content Placeholder 2"/>
          <p:cNvSpPr>
            <a:spLocks noGrp="1"/>
          </p:cNvSpPr>
          <p:nvPr>
            <p:ph idx="1"/>
          </p:nvPr>
        </p:nvSpPr>
        <p:spPr>
          <a:xfrm>
            <a:off x="381000" y="1066800"/>
            <a:ext cx="8229600" cy="4876800"/>
          </a:xfrm>
        </p:spPr>
        <p:txBody>
          <a:bodyPr>
            <a:noAutofit/>
          </a:bodyPr>
          <a:lstStyle/>
          <a:p>
            <a:r>
              <a:rPr lang="en-US" sz="1800" dirty="0">
                <a:latin typeface="Calibri" panose="020F0502020204030204" pitchFamily="34" charset="0"/>
                <a:cs typeface="Calibri" panose="020F0502020204030204" pitchFamily="34" charset="0"/>
              </a:rPr>
              <a:t>Adverse childhood experiences (ACEs) are negative life events or experiences which occur during childhood and have the potential to impede healthy child </a:t>
            </a:r>
            <a:r>
              <a:rPr lang="en-US" sz="1800" dirty="0" smtClean="0">
                <a:latin typeface="Calibri" panose="020F0502020204030204" pitchFamily="34" charset="0"/>
                <a:cs typeface="Calibri" panose="020F0502020204030204" pitchFamily="34" charset="0"/>
              </a:rPr>
              <a:t>development.</a:t>
            </a:r>
          </a:p>
          <a:p>
            <a:endParaRPr lang="en-US" sz="1800"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Wisconsin includes </a:t>
            </a:r>
            <a:r>
              <a:rPr lang="en-US" sz="1800" dirty="0" smtClean="0">
                <a:latin typeface="Calibri" panose="020F0502020204030204" pitchFamily="34" charset="0"/>
                <a:cs typeface="Calibri" panose="020F0502020204030204" pitchFamily="34" charset="0"/>
              </a:rPr>
              <a:t>the ACE </a:t>
            </a:r>
            <a:r>
              <a:rPr lang="en-US" sz="1800" dirty="0">
                <a:latin typeface="Calibri" panose="020F0502020204030204" pitchFamily="34" charset="0"/>
                <a:cs typeface="Calibri" panose="020F0502020204030204" pitchFamily="34" charset="0"/>
              </a:rPr>
              <a:t>module in the state's annual Behavioral Risk Factor Surveillance System (</a:t>
            </a:r>
            <a:r>
              <a:rPr lang="en-US" sz="1800" dirty="0" err="1">
                <a:latin typeface="Calibri" panose="020F0502020204030204" pitchFamily="34" charset="0"/>
                <a:cs typeface="Calibri" panose="020F0502020204030204" pitchFamily="34" charset="0"/>
              </a:rPr>
              <a:t>BRFSS</a:t>
            </a:r>
            <a:r>
              <a:rPr lang="en-US" sz="1800" dirty="0">
                <a:latin typeface="Calibri" panose="020F0502020204030204" pitchFamily="34" charset="0"/>
                <a:cs typeface="Calibri" panose="020F0502020204030204" pitchFamily="34" charset="0"/>
              </a:rPr>
              <a:t>). To assess the occurrence of </a:t>
            </a:r>
            <a:r>
              <a:rPr lang="en-US" sz="1800" dirty="0" err="1">
                <a:latin typeface="Calibri" panose="020F0502020204030204" pitchFamily="34" charset="0"/>
                <a:cs typeface="Calibri" panose="020F0502020204030204" pitchFamily="34" charset="0"/>
              </a:rPr>
              <a:t>ACEs</a:t>
            </a:r>
            <a:r>
              <a:rPr lang="en-US" sz="1800" dirty="0">
                <a:latin typeface="Calibri" panose="020F0502020204030204" pitchFamily="34" charset="0"/>
                <a:cs typeface="Calibri" panose="020F0502020204030204" pitchFamily="34" charset="0"/>
              </a:rPr>
              <a:t> among Wisconsin adults, the </a:t>
            </a:r>
            <a:r>
              <a:rPr lang="en-US" sz="1800" dirty="0" err="1">
                <a:latin typeface="Calibri" panose="020F0502020204030204" pitchFamily="34" charset="0"/>
                <a:cs typeface="Calibri" panose="020F0502020204030204" pitchFamily="34" charset="0"/>
              </a:rPr>
              <a:t>BRFSS</a:t>
            </a:r>
            <a:r>
              <a:rPr lang="en-US" sz="1800" dirty="0">
                <a:latin typeface="Calibri" panose="020F0502020204030204" pitchFamily="34" charset="0"/>
                <a:cs typeface="Calibri" panose="020F0502020204030204" pitchFamily="34" charset="0"/>
              </a:rPr>
              <a:t> asks if they experienced any of the following events or circumstances prior to the age of </a:t>
            </a:r>
            <a:r>
              <a:rPr lang="en-US" sz="1800" dirty="0" smtClean="0">
                <a:latin typeface="Calibri" panose="020F0502020204030204" pitchFamily="34" charset="0"/>
                <a:cs typeface="Calibri" panose="020F0502020204030204" pitchFamily="34" charset="0"/>
              </a:rPr>
              <a:t>18:</a:t>
            </a:r>
            <a:br>
              <a:rPr lang="en-US" sz="1800" dirty="0" smtClean="0">
                <a:latin typeface="Calibri" panose="020F0502020204030204" pitchFamily="34" charset="0"/>
                <a:cs typeface="Calibri" panose="020F0502020204030204" pitchFamily="34" charset="0"/>
              </a:rPr>
            </a:br>
            <a:endParaRPr lang="en-US" sz="1800" dirty="0">
              <a:latin typeface="Calibri" panose="020F0502020204030204" pitchFamily="34" charset="0"/>
              <a:cs typeface="Calibri" panose="020F0502020204030204" pitchFamily="34" charset="0"/>
            </a:endParaRPr>
          </a:p>
          <a:p>
            <a:pPr marL="445770" lvl="1" indent="-171450"/>
            <a:r>
              <a:rPr lang="en-US" sz="1600" dirty="0">
                <a:latin typeface="Calibri" panose="020F0502020204030204" pitchFamily="34" charset="0"/>
                <a:cs typeface="Calibri" panose="020F0502020204030204" pitchFamily="34" charset="0"/>
              </a:rPr>
              <a:t>Recurrent physical abuse</a:t>
            </a:r>
          </a:p>
          <a:p>
            <a:pPr marL="445770" lvl="1" indent="-171450"/>
            <a:r>
              <a:rPr lang="en-US" sz="1600" dirty="0">
                <a:latin typeface="Calibri" panose="020F0502020204030204" pitchFamily="34" charset="0"/>
                <a:cs typeface="Calibri" panose="020F0502020204030204" pitchFamily="34" charset="0"/>
              </a:rPr>
              <a:t>Recurrent emotional abuse</a:t>
            </a:r>
          </a:p>
          <a:p>
            <a:pPr marL="445770" lvl="1" indent="-171450"/>
            <a:r>
              <a:rPr lang="en-US" sz="1600" dirty="0">
                <a:latin typeface="Calibri" panose="020F0502020204030204" pitchFamily="34" charset="0"/>
                <a:cs typeface="Calibri" panose="020F0502020204030204" pitchFamily="34" charset="0"/>
              </a:rPr>
              <a:t>Sexual abuse</a:t>
            </a:r>
          </a:p>
          <a:p>
            <a:pPr marL="445770" lvl="1" indent="-171450"/>
            <a:r>
              <a:rPr lang="en-US" sz="1600" dirty="0">
                <a:latin typeface="Calibri" panose="020F0502020204030204" pitchFamily="34" charset="0"/>
                <a:cs typeface="Calibri" panose="020F0502020204030204" pitchFamily="34" charset="0"/>
              </a:rPr>
              <a:t>An alcohol or other drug abuser in the household</a:t>
            </a:r>
          </a:p>
          <a:p>
            <a:pPr marL="445770" lvl="1" indent="-171450"/>
            <a:r>
              <a:rPr lang="en-US" sz="1600" dirty="0">
                <a:latin typeface="Calibri" panose="020F0502020204030204" pitchFamily="34" charset="0"/>
                <a:cs typeface="Calibri" panose="020F0502020204030204" pitchFamily="34" charset="0"/>
              </a:rPr>
              <a:t>An incarcerated family member</a:t>
            </a:r>
          </a:p>
          <a:p>
            <a:pPr marL="445770" lvl="1" indent="-171450"/>
            <a:r>
              <a:rPr lang="en-US" sz="1600" dirty="0">
                <a:latin typeface="Calibri" panose="020F0502020204030204" pitchFamily="34" charset="0"/>
                <a:cs typeface="Calibri" panose="020F0502020204030204" pitchFamily="34" charset="0"/>
              </a:rPr>
              <a:t>A household member who was chronically depressed, mentally ill, institutionalized or suicidal</a:t>
            </a:r>
          </a:p>
          <a:p>
            <a:pPr marL="445770" lvl="1" indent="-171450"/>
            <a:r>
              <a:rPr lang="en-US" sz="1600" dirty="0">
                <a:latin typeface="Calibri" panose="020F0502020204030204" pitchFamily="34" charset="0"/>
                <a:cs typeface="Calibri" panose="020F0502020204030204" pitchFamily="34" charset="0"/>
              </a:rPr>
              <a:t>Violence between adults in the home</a:t>
            </a:r>
          </a:p>
          <a:p>
            <a:pPr marL="445770" lvl="1" indent="-171450"/>
            <a:r>
              <a:rPr lang="en-US" sz="1600" dirty="0">
                <a:latin typeface="Calibri" panose="020F0502020204030204" pitchFamily="34" charset="0"/>
                <a:cs typeface="Calibri" panose="020F0502020204030204" pitchFamily="34" charset="0"/>
              </a:rPr>
              <a:t>Parental separation or divorce</a:t>
            </a:r>
          </a:p>
          <a:p>
            <a:pPr marL="445770" lvl="1" indent="-171450"/>
            <a:r>
              <a:rPr lang="en-US" sz="1600" dirty="0" smtClean="0">
                <a:latin typeface="Calibri" panose="020F0502020204030204" pitchFamily="34" charset="0"/>
                <a:cs typeface="Calibri" panose="020F0502020204030204" pitchFamily="34" charset="0"/>
              </a:rPr>
              <a:t>Poverty/neglect (questions added to ACE module in 2014)</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6477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2209800"/>
            <a:ext cx="3505200" cy="3352800"/>
          </a:xfrm>
        </p:spPr>
        <p:txBody>
          <a:bodyPr>
            <a:noAutofit/>
          </a:bodyPr>
          <a:lstStyle/>
          <a:p>
            <a:r>
              <a:rPr lang="en-US" sz="7200" dirty="0" smtClean="0">
                <a:solidFill>
                  <a:schemeClr val="accent1"/>
                </a:solidFill>
                <a:latin typeface="+mn-lt"/>
                <a:cs typeface="Calibri" panose="020F0502020204030204" pitchFamily="34" charset="0"/>
              </a:rPr>
              <a:t>57%</a:t>
            </a:r>
            <a:br>
              <a:rPr lang="en-US" sz="7200" dirty="0" smtClean="0">
                <a:solidFill>
                  <a:schemeClr val="accent1"/>
                </a:solidFill>
                <a:latin typeface="+mn-lt"/>
                <a:cs typeface="Calibri" panose="020F0502020204030204" pitchFamily="34" charset="0"/>
              </a:rPr>
            </a:br>
            <a:r>
              <a:rPr lang="en-US" sz="3200" dirty="0" smtClean="0">
                <a:solidFill>
                  <a:schemeClr val="accent1"/>
                </a:solidFill>
                <a:latin typeface="+mn-lt"/>
                <a:cs typeface="Calibri" panose="020F0502020204030204" pitchFamily="34" charset="0"/>
              </a:rPr>
              <a:t>of </a:t>
            </a:r>
            <a:r>
              <a:rPr lang="en-US" sz="3200" dirty="0">
                <a:solidFill>
                  <a:schemeClr val="accent1"/>
                </a:solidFill>
                <a:latin typeface="+mn-lt"/>
                <a:cs typeface="Calibri" panose="020F0502020204030204" pitchFamily="34" charset="0"/>
              </a:rPr>
              <a:t>Wisconsin Residents have</a:t>
            </a:r>
            <a:br>
              <a:rPr lang="en-US" sz="3200" dirty="0">
                <a:solidFill>
                  <a:schemeClr val="accent1"/>
                </a:solidFill>
                <a:latin typeface="+mn-lt"/>
                <a:cs typeface="Calibri" panose="020F0502020204030204" pitchFamily="34" charset="0"/>
              </a:rPr>
            </a:br>
            <a:r>
              <a:rPr lang="en-US" sz="3200" dirty="0">
                <a:solidFill>
                  <a:schemeClr val="accent1"/>
                </a:solidFill>
                <a:latin typeface="+mn-lt"/>
                <a:cs typeface="Calibri" panose="020F0502020204030204" pitchFamily="34" charset="0"/>
              </a:rPr>
              <a:t>at least 1 ACE</a:t>
            </a:r>
            <a:endParaRPr lang="en-US" sz="3200" b="1" dirty="0">
              <a:solidFill>
                <a:schemeClr val="accent1"/>
              </a:solidFill>
              <a:latin typeface="+mn-lt"/>
              <a:cs typeface="Calibri" panose="020F05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1860909"/>
              </p:ext>
            </p:extLst>
          </p:nvPr>
        </p:nvGraphicFramePr>
        <p:xfrm>
          <a:off x="457200" y="1600200"/>
          <a:ext cx="46482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p:cNvSpPr txBox="1">
            <a:spLocks/>
          </p:cNvSpPr>
          <p:nvPr/>
        </p:nvSpPr>
        <p:spPr>
          <a:xfrm>
            <a:off x="457200" y="457200"/>
            <a:ext cx="8229600" cy="1252728"/>
          </a:xfrm>
          <a:prstGeom prst="rect">
            <a:avLst/>
          </a:prstGeom>
        </p:spPr>
        <p:txBody>
          <a:bodyPr vert="horz" lIns="91440" rIns="45720" rtlCol="0" anchor="ctr">
            <a:noAutofit/>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a:lstStyle>
          <a:p>
            <a:r>
              <a:rPr lang="en-US" sz="4400" b="0" dirty="0" smtClean="0">
                <a:solidFill>
                  <a:srgbClr val="00204E"/>
                </a:solidFill>
                <a:latin typeface="Calibri" panose="020F0502020204030204" pitchFamily="34" charset="0"/>
                <a:cs typeface="Calibri" panose="020F0502020204030204" pitchFamily="34" charset="0"/>
              </a:rPr>
              <a:t>Prevalence of Individual </a:t>
            </a:r>
            <a:br>
              <a:rPr lang="en-US" sz="4400" b="0" dirty="0" smtClean="0">
                <a:solidFill>
                  <a:srgbClr val="00204E"/>
                </a:solidFill>
                <a:latin typeface="Calibri" panose="020F0502020204030204" pitchFamily="34" charset="0"/>
                <a:cs typeface="Calibri" panose="020F0502020204030204" pitchFamily="34" charset="0"/>
              </a:rPr>
            </a:br>
            <a:r>
              <a:rPr lang="en-US" sz="4400" b="0" dirty="0" err="1" smtClean="0">
                <a:solidFill>
                  <a:srgbClr val="00204E"/>
                </a:solidFill>
                <a:latin typeface="Calibri" panose="020F0502020204030204" pitchFamily="34" charset="0"/>
                <a:cs typeface="Calibri" panose="020F0502020204030204" pitchFamily="34" charset="0"/>
              </a:rPr>
              <a:t>ACEs</a:t>
            </a:r>
            <a:r>
              <a:rPr lang="en-US" sz="4400" b="0" dirty="0" smtClean="0">
                <a:solidFill>
                  <a:srgbClr val="00204E"/>
                </a:solidFill>
                <a:latin typeface="Calibri" panose="020F0502020204030204" pitchFamily="34" charset="0"/>
                <a:cs typeface="Calibri" panose="020F0502020204030204" pitchFamily="34" charset="0"/>
              </a:rPr>
              <a:t> in Wisconsin </a:t>
            </a:r>
            <a:endParaRPr lang="en-US" sz="4400" b="0" dirty="0">
              <a:solidFill>
                <a:srgbClr val="00204E"/>
              </a:solidFill>
              <a:latin typeface="Calibri" panose="020F0502020204030204" pitchFamily="34" charset="0"/>
              <a:cs typeface="Calibri" panose="020F0502020204030204" pitchFamily="34" charset="0"/>
            </a:endParaRPr>
          </a:p>
        </p:txBody>
      </p:sp>
      <p:sp>
        <p:nvSpPr>
          <p:cNvPr id="8" name="TextBox 7"/>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2219416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990600"/>
          </a:xfrm>
        </p:spPr>
        <p:txBody>
          <a:bodyPr>
            <a:normAutofit/>
          </a:bodyPr>
          <a:lstStyle/>
          <a:p>
            <a:r>
              <a:rPr lang="en-US" sz="4400" dirty="0" smtClean="0">
                <a:solidFill>
                  <a:schemeClr val="accent1"/>
                </a:solidFill>
              </a:rPr>
              <a:t>Household Dysfunction</a:t>
            </a:r>
            <a:endParaRPr lang="en-US" sz="4400" dirty="0">
              <a:solidFill>
                <a:schemeClr val="accent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6310966"/>
              </p:ext>
            </p:extLst>
          </p:nvPr>
        </p:nvGraphicFramePr>
        <p:xfrm>
          <a:off x="457200" y="2438400"/>
          <a:ext cx="8153400" cy="39624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1455003"/>
            <a:ext cx="8305800" cy="830997"/>
          </a:xfrm>
          <a:prstGeom prst="rect">
            <a:avLst/>
          </a:prstGeom>
          <a:noFill/>
        </p:spPr>
        <p:txBody>
          <a:bodyPr wrap="square" rtlCol="0">
            <a:spAutoFit/>
          </a:bodyPr>
          <a:lstStyle/>
          <a:p>
            <a:r>
              <a:rPr lang="en-US" sz="2400" dirty="0" smtClean="0">
                <a:solidFill>
                  <a:prstClr val="black"/>
                </a:solidFill>
                <a:latin typeface="Calibri" panose="020F0502020204030204" pitchFamily="34" charset="0"/>
                <a:cs typeface="Calibri" panose="020F0502020204030204" pitchFamily="34" charset="0"/>
              </a:rPr>
              <a:t>26% </a:t>
            </a:r>
            <a:r>
              <a:rPr lang="en-US" sz="2400" dirty="0">
                <a:solidFill>
                  <a:prstClr val="black"/>
                </a:solidFill>
                <a:latin typeface="Calibri" panose="020F0502020204030204" pitchFamily="34" charset="0"/>
                <a:cs typeface="Calibri" panose="020F0502020204030204" pitchFamily="34" charset="0"/>
              </a:rPr>
              <a:t>of Wisconsin residents grew up with someone who struggled with substance abuse</a:t>
            </a: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10806578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7701" y="228600"/>
            <a:ext cx="8229600" cy="990600"/>
          </a:xfrm>
        </p:spPr>
        <p:txBody>
          <a:bodyPr>
            <a:normAutofit/>
          </a:bodyPr>
          <a:lstStyle/>
          <a:p>
            <a:r>
              <a:rPr lang="en-US" sz="4800" dirty="0" smtClean="0">
                <a:solidFill>
                  <a:schemeClr val="accent1"/>
                </a:solidFill>
              </a:rPr>
              <a:t>Abuse</a:t>
            </a:r>
            <a:endParaRPr lang="en-US" sz="4800" dirty="0">
              <a:solidFill>
                <a:schemeClr val="accent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01222026"/>
              </p:ext>
            </p:extLst>
          </p:nvPr>
        </p:nvGraphicFramePr>
        <p:xfrm>
          <a:off x="457200" y="2209800"/>
          <a:ext cx="82296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04800" y="1371600"/>
            <a:ext cx="8305800" cy="830997"/>
          </a:xfrm>
          <a:prstGeom prst="rect">
            <a:avLst/>
          </a:prstGeom>
          <a:noFill/>
        </p:spPr>
        <p:txBody>
          <a:bodyPr wrap="square" rtlCol="0">
            <a:spAutoFit/>
          </a:bodyPr>
          <a:lstStyle/>
          <a:p>
            <a:r>
              <a:rPr lang="en-US" sz="2400" dirty="0" smtClean="0">
                <a:solidFill>
                  <a:prstClr val="black"/>
                </a:solidFill>
                <a:latin typeface="Calibri" panose="020F0502020204030204" pitchFamily="34" charset="0"/>
                <a:cs typeface="Calibri" panose="020F0502020204030204" pitchFamily="34" charset="0"/>
              </a:rPr>
              <a:t>28% </a:t>
            </a:r>
            <a:r>
              <a:rPr lang="en-US" sz="2400" dirty="0">
                <a:solidFill>
                  <a:prstClr val="black"/>
                </a:solidFill>
                <a:latin typeface="Calibri" panose="020F0502020204030204" pitchFamily="34" charset="0"/>
                <a:cs typeface="Calibri" panose="020F0502020204030204" pitchFamily="34" charset="0"/>
              </a:rPr>
              <a:t>of Wisconsin residents grew up experiencing emotional abuse</a:t>
            </a:r>
          </a:p>
        </p:txBody>
      </p:sp>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4003680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990600"/>
          </a:xfrm>
        </p:spPr>
        <p:txBody>
          <a:bodyPr>
            <a:normAutofit/>
          </a:bodyPr>
          <a:lstStyle/>
          <a:p>
            <a:r>
              <a:rPr lang="en-US" sz="3200" dirty="0" smtClean="0"/>
              <a:t>ACE Distribution by Current Household Income</a:t>
            </a:r>
            <a:endParaRPr lang="en-US" sz="3200" dirty="0"/>
          </a:p>
        </p:txBody>
      </p:sp>
      <p:graphicFrame>
        <p:nvGraphicFramePr>
          <p:cNvPr id="6" name="Table 5"/>
          <p:cNvGraphicFramePr>
            <a:graphicFrameLocks noGrp="1"/>
          </p:cNvGraphicFramePr>
          <p:nvPr>
            <p:extLst>
              <p:ext uri="{D42A27DB-BD31-4B8C-83A1-F6EECF244321}">
                <p14:modId xmlns:p14="http://schemas.microsoft.com/office/powerpoint/2010/main" val="363257209"/>
              </p:ext>
            </p:extLst>
          </p:nvPr>
        </p:nvGraphicFramePr>
        <p:xfrm>
          <a:off x="838200" y="1523997"/>
          <a:ext cx="7239000" cy="3886200"/>
        </p:xfrm>
        <a:graphic>
          <a:graphicData uri="http://schemas.openxmlformats.org/drawingml/2006/table">
            <a:tbl>
              <a:tblPr>
                <a:tableStyleId>{D27102A9-8310-4765-A935-A1911B00CA55}</a:tableStyleId>
              </a:tblPr>
              <a:tblGrid>
                <a:gridCol w="1981200"/>
                <a:gridCol w="1314450"/>
                <a:gridCol w="1314450"/>
                <a:gridCol w="1314450"/>
                <a:gridCol w="1314450"/>
              </a:tblGrid>
              <a:tr h="777240">
                <a:tc>
                  <a:txBody>
                    <a:bodyPr/>
                    <a:lstStyle/>
                    <a:p>
                      <a:pPr algn="l" fontAlgn="b"/>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latin typeface="+mn-lt"/>
                        </a:rPr>
                        <a:t>0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latin typeface="+mn-lt"/>
                        </a:rPr>
                        <a:t>1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latin typeface="+mn-lt"/>
                        </a:rPr>
                        <a:t>2-3 ACEs</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b="1" u="none" strike="noStrike" dirty="0">
                          <a:effectLst/>
                          <a:latin typeface="+mn-lt"/>
                        </a:rPr>
                        <a:t>4+ACEs</a:t>
                      </a:r>
                      <a:endParaRPr lang="en-US" sz="1800" b="1"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a:effectLst/>
                          <a:latin typeface="+mn-lt"/>
                        </a:rPr>
                        <a:t>&lt;$20,000</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31%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22%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24%</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22%</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a:effectLst/>
                          <a:latin typeface="+mn-lt"/>
                        </a:rPr>
                        <a:t>$20,000-$34,999</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40%</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22%</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21%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a:effectLst/>
                          <a:latin typeface="+mn-lt"/>
                        </a:rPr>
                        <a:t>17%</a:t>
                      </a:r>
                      <a:endParaRPr lang="en-US" sz="1800" b="0" i="0" u="none" strike="noStrike">
                        <a:solidFill>
                          <a:srgbClr val="000000"/>
                        </a:solidFill>
                        <a:effectLst/>
                        <a:latin typeface="+mn-lt"/>
                      </a:endParaRPr>
                    </a:p>
                  </a:txBody>
                  <a:tcPr marL="7620" marR="7620" marT="7620" marB="0" anchor="ctr"/>
                </a:tc>
              </a:tr>
              <a:tr h="777240">
                <a:tc>
                  <a:txBody>
                    <a:bodyPr/>
                    <a:lstStyle/>
                    <a:p>
                      <a:pPr algn="r" fontAlgn="b"/>
                      <a:r>
                        <a:rPr lang="en-US" sz="1800" b="1" u="none" strike="noStrike" dirty="0">
                          <a:effectLst/>
                          <a:latin typeface="+mn-lt"/>
                        </a:rPr>
                        <a:t>$35,000-$49,999</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45%</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21%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21%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14%</a:t>
                      </a:r>
                      <a:endParaRPr lang="en-US" sz="1800" b="0" i="0" u="none" strike="noStrike" dirty="0">
                        <a:solidFill>
                          <a:srgbClr val="000000"/>
                        </a:solidFill>
                        <a:effectLst/>
                        <a:latin typeface="+mn-lt"/>
                      </a:endParaRPr>
                    </a:p>
                  </a:txBody>
                  <a:tcPr marL="7620" marR="7620" marT="7620" marB="0" anchor="ctr"/>
                </a:tc>
              </a:tr>
              <a:tr h="777240">
                <a:tc>
                  <a:txBody>
                    <a:bodyPr/>
                    <a:lstStyle/>
                    <a:p>
                      <a:pPr algn="r" fontAlgn="b"/>
                      <a:r>
                        <a:rPr lang="en-US" sz="1800" b="1" u="none" strike="noStrike" dirty="0">
                          <a:effectLst/>
                          <a:latin typeface="+mn-lt"/>
                        </a:rPr>
                        <a:t>$50,000 </a:t>
                      </a:r>
                      <a:endParaRPr lang="en-US" sz="1800" b="1"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smtClean="0">
                          <a:effectLst/>
                          <a:latin typeface="+mn-lt"/>
                        </a:rPr>
                        <a:t>46%</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23%</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21%</a:t>
                      </a:r>
                      <a:endParaRPr lang="en-US" sz="1800" b="0" i="0" u="none" strike="noStrike" dirty="0">
                        <a:solidFill>
                          <a:srgbClr val="000000"/>
                        </a:solidFill>
                        <a:effectLst/>
                        <a:latin typeface="+mn-lt"/>
                      </a:endParaRPr>
                    </a:p>
                  </a:txBody>
                  <a:tcPr marL="7620" marR="7620" marT="7620" marB="0" anchor="ctr"/>
                </a:tc>
                <a:tc>
                  <a:txBody>
                    <a:bodyPr/>
                    <a:lstStyle/>
                    <a:p>
                      <a:pPr algn="ctr" fontAlgn="b"/>
                      <a:r>
                        <a:rPr lang="en-US" sz="1800" u="none" strike="noStrike" dirty="0">
                          <a:effectLst/>
                          <a:latin typeface="+mn-lt"/>
                        </a:rPr>
                        <a:t>10</a:t>
                      </a:r>
                      <a:r>
                        <a:rPr lang="en-US" sz="1800" u="none" strike="noStrike" dirty="0" smtClean="0">
                          <a:effectLst/>
                          <a:latin typeface="+mn-lt"/>
                        </a:rPr>
                        <a:t>%</a:t>
                      </a:r>
                    </a:p>
                  </a:txBody>
                  <a:tcPr marL="7620" marR="7620" marT="7620" marB="0" anchor="ctr"/>
                </a:tc>
              </a:tr>
            </a:tbl>
          </a:graphicData>
        </a:graphic>
      </p:graphicFrame>
      <p:sp>
        <p:nvSpPr>
          <p:cNvPr id="7" name="TextBox 6"/>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spTree>
    <p:extLst>
      <p:ext uri="{BB962C8B-B14F-4D97-AF65-F5344CB8AC3E}">
        <p14:creationId xmlns:p14="http://schemas.microsoft.com/office/powerpoint/2010/main" val="3839345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685800"/>
            <a:ext cx="7010400" cy="954107"/>
          </a:xfrm>
          <a:prstGeom prst="rect">
            <a:avLst/>
          </a:prstGeom>
          <a:noFill/>
        </p:spPr>
        <p:txBody>
          <a:bodyPr wrap="square" rtlCol="0">
            <a:spAutoFit/>
          </a:bodyPr>
          <a:lstStyle/>
          <a:p>
            <a:r>
              <a:rPr lang="en-US" sz="2800" b="1" dirty="0" smtClean="0">
                <a:latin typeface="Calibri" panose="020F0502020204030204" pitchFamily="34" charset="0"/>
                <a:cs typeface="Calibri" panose="020F0502020204030204" pitchFamily="34" charset="0"/>
              </a:rPr>
              <a:t>ACEs are more prevalent among those with </a:t>
            </a:r>
            <a:r>
              <a:rPr lang="en-US" sz="2800" b="1" dirty="0" smtClean="0">
                <a:solidFill>
                  <a:schemeClr val="accent4"/>
                </a:solidFill>
                <a:latin typeface="Calibri" panose="020F0502020204030204" pitchFamily="34" charset="0"/>
                <a:cs typeface="Calibri" panose="020F0502020204030204" pitchFamily="34" charset="0"/>
              </a:rPr>
              <a:t>lower income</a:t>
            </a:r>
            <a:endParaRPr lang="en-US" sz="2800" b="1" dirty="0">
              <a:solidFill>
                <a:schemeClr val="accent4"/>
              </a:solidFill>
              <a:latin typeface="Calibri" panose="020F0502020204030204" pitchFamily="34" charset="0"/>
              <a:cs typeface="Calibri" panose="020F0502020204030204" pitchFamily="34" charset="0"/>
            </a:endParaRPr>
          </a:p>
        </p:txBody>
      </p:sp>
      <p:sp>
        <p:nvSpPr>
          <p:cNvPr id="4" name="TextBox 3"/>
          <p:cNvSpPr txBox="1"/>
          <p:nvPr/>
        </p:nvSpPr>
        <p:spPr>
          <a:xfrm>
            <a:off x="1306286" y="5468817"/>
            <a:ext cx="1447800" cy="369332"/>
          </a:xfrm>
          <a:prstGeom prst="rect">
            <a:avLst/>
          </a:prstGeom>
          <a:noFill/>
        </p:spPr>
        <p:txBody>
          <a:bodyPr wrap="square" rtlCol="0">
            <a:spAutoFit/>
          </a:bodyPr>
          <a:lstStyle/>
          <a:p>
            <a:pPr algn="ctr"/>
            <a:r>
              <a:rPr lang="en-US" dirty="0" smtClean="0">
                <a:solidFill>
                  <a:schemeClr val="accent4"/>
                </a:solidFill>
              </a:rPr>
              <a:t>&lt;$20,000</a:t>
            </a:r>
            <a:endParaRPr lang="en-US" dirty="0">
              <a:solidFill>
                <a:schemeClr val="accent4"/>
              </a:solidFill>
            </a:endParaRPr>
          </a:p>
        </p:txBody>
      </p:sp>
      <p:sp>
        <p:nvSpPr>
          <p:cNvPr id="5" name="TextBox 4"/>
          <p:cNvSpPr txBox="1"/>
          <p:nvPr/>
        </p:nvSpPr>
        <p:spPr>
          <a:xfrm>
            <a:off x="3058886" y="5468817"/>
            <a:ext cx="1447800" cy="646331"/>
          </a:xfrm>
          <a:prstGeom prst="rect">
            <a:avLst/>
          </a:prstGeom>
          <a:noFill/>
        </p:spPr>
        <p:txBody>
          <a:bodyPr wrap="square" rtlCol="0">
            <a:spAutoFit/>
          </a:bodyPr>
          <a:lstStyle/>
          <a:p>
            <a:pPr algn="ctr"/>
            <a:r>
              <a:rPr lang="en-US" dirty="0" smtClean="0">
                <a:solidFill>
                  <a:schemeClr val="accent4"/>
                </a:solidFill>
              </a:rPr>
              <a:t>&lt;$20,000-$34,999</a:t>
            </a:r>
            <a:endParaRPr lang="en-US" dirty="0">
              <a:solidFill>
                <a:schemeClr val="accent4"/>
              </a:solidFill>
            </a:endParaRPr>
          </a:p>
        </p:txBody>
      </p:sp>
      <p:sp>
        <p:nvSpPr>
          <p:cNvPr id="6" name="TextBox 5"/>
          <p:cNvSpPr txBox="1"/>
          <p:nvPr/>
        </p:nvSpPr>
        <p:spPr>
          <a:xfrm>
            <a:off x="4963886" y="5498068"/>
            <a:ext cx="1447800" cy="646331"/>
          </a:xfrm>
          <a:prstGeom prst="rect">
            <a:avLst/>
          </a:prstGeom>
          <a:noFill/>
        </p:spPr>
        <p:txBody>
          <a:bodyPr wrap="square" rtlCol="0">
            <a:spAutoFit/>
          </a:bodyPr>
          <a:lstStyle/>
          <a:p>
            <a:pPr algn="ctr"/>
            <a:r>
              <a:rPr lang="en-US" dirty="0" smtClean="0"/>
              <a:t>$35,000-$49,999</a:t>
            </a:r>
            <a:endParaRPr lang="en-US" dirty="0"/>
          </a:p>
        </p:txBody>
      </p:sp>
      <p:sp>
        <p:nvSpPr>
          <p:cNvPr id="7" name="TextBox 6"/>
          <p:cNvSpPr txBox="1"/>
          <p:nvPr/>
        </p:nvSpPr>
        <p:spPr>
          <a:xfrm>
            <a:off x="6814457" y="5498068"/>
            <a:ext cx="1447800" cy="369332"/>
          </a:xfrm>
          <a:prstGeom prst="rect">
            <a:avLst/>
          </a:prstGeom>
          <a:noFill/>
        </p:spPr>
        <p:txBody>
          <a:bodyPr wrap="square" rtlCol="0">
            <a:spAutoFit/>
          </a:bodyPr>
          <a:lstStyle/>
          <a:p>
            <a:pPr algn="ctr"/>
            <a:r>
              <a:rPr lang="en-US" dirty="0" smtClean="0"/>
              <a:t>&gt;$50,000</a:t>
            </a:r>
            <a:endParaRPr lang="en-US" dirty="0"/>
          </a:p>
        </p:txBody>
      </p:sp>
      <p:sp>
        <p:nvSpPr>
          <p:cNvPr id="9" name="TextBox 8"/>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11" name="Chart 10"/>
          <p:cNvGraphicFramePr>
            <a:graphicFrameLocks/>
          </p:cNvGraphicFramePr>
          <p:nvPr>
            <p:extLst>
              <p:ext uri="{D42A27DB-BD31-4B8C-83A1-F6EECF244321}">
                <p14:modId xmlns:p14="http://schemas.microsoft.com/office/powerpoint/2010/main" val="1258074529"/>
              </p:ext>
            </p:extLst>
          </p:nvPr>
        </p:nvGraphicFramePr>
        <p:xfrm>
          <a:off x="920014" y="1058890"/>
          <a:ext cx="7608771" cy="47330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65667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685799"/>
            <a:ext cx="7010400" cy="954107"/>
          </a:xfrm>
          <a:prstGeom prst="rect">
            <a:avLst/>
          </a:prstGeom>
          <a:noFill/>
        </p:spPr>
        <p:txBody>
          <a:bodyPr wrap="square" rtlCol="0">
            <a:spAutoFit/>
          </a:bodyPr>
          <a:lstStyle/>
          <a:p>
            <a:r>
              <a:rPr lang="en-US" sz="2800" b="1" dirty="0" smtClean="0">
                <a:latin typeface="Calibri" panose="020F0502020204030204" pitchFamily="34" charset="0"/>
                <a:cs typeface="Calibri" panose="020F0502020204030204" pitchFamily="34" charset="0"/>
              </a:rPr>
              <a:t>ACEs are more prevalent among those with </a:t>
            </a:r>
            <a:r>
              <a:rPr lang="en-US" sz="2800" b="1" dirty="0" smtClean="0">
                <a:solidFill>
                  <a:schemeClr val="accent4"/>
                </a:solidFill>
                <a:latin typeface="Calibri" panose="020F0502020204030204" pitchFamily="34" charset="0"/>
                <a:cs typeface="Calibri" panose="020F0502020204030204" pitchFamily="34" charset="0"/>
              </a:rPr>
              <a:t>lower income</a:t>
            </a:r>
            <a:endParaRPr lang="en-US" sz="2800" b="1" dirty="0">
              <a:solidFill>
                <a:schemeClr val="accent4"/>
              </a:solidFill>
              <a:latin typeface="Calibri" panose="020F0502020204030204" pitchFamily="34" charset="0"/>
              <a:cs typeface="Calibri" panose="020F0502020204030204" pitchFamily="34" charset="0"/>
            </a:endParaRPr>
          </a:p>
        </p:txBody>
      </p:sp>
      <p:sp>
        <p:nvSpPr>
          <p:cNvPr id="4" name="TextBox 3"/>
          <p:cNvSpPr txBox="1"/>
          <p:nvPr/>
        </p:nvSpPr>
        <p:spPr>
          <a:xfrm>
            <a:off x="1143000" y="2073962"/>
            <a:ext cx="1447800" cy="369332"/>
          </a:xfrm>
          <a:prstGeom prst="rect">
            <a:avLst/>
          </a:prstGeom>
          <a:noFill/>
        </p:spPr>
        <p:txBody>
          <a:bodyPr wrap="square" rtlCol="0">
            <a:spAutoFit/>
          </a:bodyPr>
          <a:lstStyle/>
          <a:p>
            <a:pPr algn="ctr"/>
            <a:r>
              <a:rPr lang="en-US" dirty="0" smtClean="0">
                <a:solidFill>
                  <a:schemeClr val="accent4"/>
                </a:solidFill>
              </a:rPr>
              <a:t>&lt;$20,000</a:t>
            </a:r>
            <a:endParaRPr lang="en-US" dirty="0">
              <a:solidFill>
                <a:schemeClr val="accent4"/>
              </a:solidFill>
            </a:endParaRPr>
          </a:p>
        </p:txBody>
      </p:sp>
      <p:sp>
        <p:nvSpPr>
          <p:cNvPr id="5" name="TextBox 4"/>
          <p:cNvSpPr txBox="1"/>
          <p:nvPr/>
        </p:nvSpPr>
        <p:spPr>
          <a:xfrm>
            <a:off x="1143000" y="2990165"/>
            <a:ext cx="1447800" cy="646331"/>
          </a:xfrm>
          <a:prstGeom prst="rect">
            <a:avLst/>
          </a:prstGeom>
          <a:noFill/>
        </p:spPr>
        <p:txBody>
          <a:bodyPr wrap="square" rtlCol="0">
            <a:spAutoFit/>
          </a:bodyPr>
          <a:lstStyle/>
          <a:p>
            <a:pPr algn="ctr"/>
            <a:r>
              <a:rPr lang="en-US" dirty="0" smtClean="0">
                <a:solidFill>
                  <a:schemeClr val="accent4"/>
                </a:solidFill>
              </a:rPr>
              <a:t>&lt;$20,000-$34,999</a:t>
            </a:r>
            <a:endParaRPr lang="en-US" dirty="0">
              <a:solidFill>
                <a:schemeClr val="accent4"/>
              </a:solidFill>
            </a:endParaRPr>
          </a:p>
        </p:txBody>
      </p:sp>
      <p:sp>
        <p:nvSpPr>
          <p:cNvPr id="6" name="TextBox 5"/>
          <p:cNvSpPr txBox="1"/>
          <p:nvPr/>
        </p:nvSpPr>
        <p:spPr>
          <a:xfrm>
            <a:off x="1138187" y="4114800"/>
            <a:ext cx="1447800" cy="646331"/>
          </a:xfrm>
          <a:prstGeom prst="rect">
            <a:avLst/>
          </a:prstGeom>
          <a:noFill/>
        </p:spPr>
        <p:txBody>
          <a:bodyPr wrap="square" rtlCol="0">
            <a:spAutoFit/>
          </a:bodyPr>
          <a:lstStyle/>
          <a:p>
            <a:pPr algn="ctr"/>
            <a:r>
              <a:rPr lang="en-US" dirty="0" smtClean="0"/>
              <a:t>$35,000-$49,999</a:t>
            </a:r>
            <a:endParaRPr lang="en-US" dirty="0"/>
          </a:p>
        </p:txBody>
      </p:sp>
      <p:sp>
        <p:nvSpPr>
          <p:cNvPr id="7" name="TextBox 6"/>
          <p:cNvSpPr txBox="1"/>
          <p:nvPr/>
        </p:nvSpPr>
        <p:spPr>
          <a:xfrm>
            <a:off x="1159042" y="5334000"/>
            <a:ext cx="1447800" cy="369332"/>
          </a:xfrm>
          <a:prstGeom prst="rect">
            <a:avLst/>
          </a:prstGeom>
          <a:noFill/>
        </p:spPr>
        <p:txBody>
          <a:bodyPr wrap="square" rtlCol="0">
            <a:spAutoFit/>
          </a:bodyPr>
          <a:lstStyle/>
          <a:p>
            <a:pPr algn="ctr"/>
            <a:r>
              <a:rPr lang="en-US" dirty="0" smtClean="0"/>
              <a:t>&gt;$50,000</a:t>
            </a:r>
            <a:endParaRPr lang="en-US" dirty="0"/>
          </a:p>
        </p:txBody>
      </p:sp>
      <p:sp>
        <p:nvSpPr>
          <p:cNvPr id="11" name="TextBox 10"/>
          <p:cNvSpPr txBox="1"/>
          <p:nvPr/>
        </p:nvSpPr>
        <p:spPr>
          <a:xfrm>
            <a:off x="304800" y="6324600"/>
            <a:ext cx="7543800" cy="369332"/>
          </a:xfrm>
          <a:prstGeom prst="rect">
            <a:avLst/>
          </a:prstGeom>
          <a:noFill/>
        </p:spPr>
        <p:txBody>
          <a:bodyPr wrap="square" rtlCol="0">
            <a:spAutoFit/>
          </a:bodyPr>
          <a:lstStyle/>
          <a:p>
            <a:r>
              <a:rPr lang="en-US" altLang="en-US" dirty="0">
                <a:solidFill>
                  <a:schemeClr val="bg1">
                    <a:lumMod val="50000"/>
                  </a:schemeClr>
                </a:solidFill>
                <a:latin typeface="Calibri" panose="020F0502020204030204" pitchFamily="34" charset="0"/>
                <a:cs typeface="Calibri" panose="020F0502020204030204" pitchFamily="34" charset="0"/>
              </a:rPr>
              <a:t>Findings from the </a:t>
            </a:r>
            <a:r>
              <a:rPr lang="en-US" altLang="en-US" dirty="0" smtClean="0">
                <a:solidFill>
                  <a:schemeClr val="bg1">
                    <a:lumMod val="50000"/>
                  </a:schemeClr>
                </a:solidFill>
                <a:latin typeface="Calibri" panose="020F0502020204030204" pitchFamily="34" charset="0"/>
                <a:cs typeface="Calibri" panose="020F0502020204030204" pitchFamily="34" charset="0"/>
              </a:rPr>
              <a:t>2011-2015 </a:t>
            </a:r>
            <a:r>
              <a:rPr lang="en-US" altLang="en-US" dirty="0">
                <a:solidFill>
                  <a:schemeClr val="bg1">
                    <a:lumMod val="50000"/>
                  </a:schemeClr>
                </a:solidFill>
                <a:latin typeface="Calibri" panose="020F0502020204030204" pitchFamily="34" charset="0"/>
                <a:cs typeface="Calibri" panose="020F0502020204030204" pitchFamily="34" charset="0"/>
              </a:rPr>
              <a:t>Behavioral Risk Factor Survey</a:t>
            </a:r>
          </a:p>
        </p:txBody>
      </p:sp>
      <p:graphicFrame>
        <p:nvGraphicFramePr>
          <p:cNvPr id="13" name="Chart 12"/>
          <p:cNvGraphicFramePr>
            <a:graphicFrameLocks/>
          </p:cNvGraphicFramePr>
          <p:nvPr>
            <p:extLst>
              <p:ext uri="{D42A27DB-BD31-4B8C-83A1-F6EECF244321}">
                <p14:modId xmlns:p14="http://schemas.microsoft.com/office/powerpoint/2010/main" val="3114546783"/>
              </p:ext>
            </p:extLst>
          </p:nvPr>
        </p:nvGraphicFramePr>
        <p:xfrm>
          <a:off x="2286000" y="1524000"/>
          <a:ext cx="5943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2429978" y="1904685"/>
            <a:ext cx="1646722" cy="338554"/>
          </a:xfrm>
          <a:prstGeom prst="rect">
            <a:avLst/>
          </a:prstGeom>
          <a:noFill/>
        </p:spPr>
        <p:txBody>
          <a:bodyPr wrap="square" rtlCol="0">
            <a:spAutoFit/>
          </a:bodyPr>
          <a:lstStyle/>
          <a:p>
            <a:r>
              <a:rPr lang="en-US" sz="1600" dirty="0" smtClean="0">
                <a:solidFill>
                  <a:schemeClr val="bg1"/>
                </a:solidFill>
              </a:rPr>
              <a:t>0 ACEs</a:t>
            </a:r>
            <a:endParaRPr lang="en-US" sz="1600" dirty="0">
              <a:solidFill>
                <a:schemeClr val="bg1"/>
              </a:solidFill>
            </a:endParaRPr>
          </a:p>
        </p:txBody>
      </p:sp>
      <p:sp>
        <p:nvSpPr>
          <p:cNvPr id="8" name="TextBox 7"/>
          <p:cNvSpPr txBox="1"/>
          <p:nvPr/>
        </p:nvSpPr>
        <p:spPr>
          <a:xfrm>
            <a:off x="2430780" y="2229470"/>
            <a:ext cx="1676400" cy="338554"/>
          </a:xfrm>
          <a:prstGeom prst="rect">
            <a:avLst/>
          </a:prstGeom>
          <a:noFill/>
        </p:spPr>
        <p:txBody>
          <a:bodyPr wrap="square" rtlCol="0">
            <a:spAutoFit/>
          </a:bodyPr>
          <a:lstStyle/>
          <a:p>
            <a:r>
              <a:rPr lang="en-US" sz="1600" dirty="0" smtClean="0">
                <a:solidFill>
                  <a:schemeClr val="bg1"/>
                </a:solidFill>
              </a:rPr>
              <a:t>Any ACE</a:t>
            </a:r>
            <a:endParaRPr lang="en-US" sz="1600" dirty="0">
              <a:solidFill>
                <a:schemeClr val="bg1"/>
              </a:solidFill>
            </a:endParaRPr>
          </a:p>
        </p:txBody>
      </p:sp>
    </p:spTree>
    <p:extLst>
      <p:ext uri="{BB962C8B-B14F-4D97-AF65-F5344CB8AC3E}">
        <p14:creationId xmlns:p14="http://schemas.microsoft.com/office/powerpoint/2010/main" val="30698274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Tobwis">
      <a:dk1>
        <a:sysClr val="windowText" lastClr="000000"/>
      </a:dk1>
      <a:lt1>
        <a:sysClr val="window" lastClr="FFFFFF"/>
      </a:lt1>
      <a:dk2>
        <a:srgbClr val="1F497D"/>
      </a:dk2>
      <a:lt2>
        <a:srgbClr val="EEECE1"/>
      </a:lt2>
      <a:accent1>
        <a:srgbClr val="00204E"/>
      </a:accent1>
      <a:accent2>
        <a:srgbClr val="DB1F63"/>
      </a:accent2>
      <a:accent3>
        <a:srgbClr val="56857D"/>
      </a:accent3>
      <a:accent4>
        <a:srgbClr val="00B0F0"/>
      </a:accent4>
      <a:accent5>
        <a:srgbClr val="B3BC35"/>
      </a:accent5>
      <a:accent6>
        <a:srgbClr val="00CC6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1076</TotalTime>
  <Words>1460</Words>
  <Application>Microsoft Office PowerPoint</Application>
  <PresentationFormat>On-screen Show (4:3)</PresentationFormat>
  <Paragraphs>293</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Clarity</vt:lpstr>
      <vt:lpstr>Wisconsin Adverse Childhood Experiences (ACE) Data</vt:lpstr>
      <vt:lpstr>PowerPoint Presentation</vt:lpstr>
      <vt:lpstr>ACE overview</vt:lpstr>
      <vt:lpstr>57% of Wisconsin Residents have at least 1 ACE</vt:lpstr>
      <vt:lpstr>Household Dysfunction</vt:lpstr>
      <vt:lpstr>Abuse</vt:lpstr>
      <vt:lpstr>ACE Distribution by Current Household Income</vt:lpstr>
      <vt:lpstr>PowerPoint Presentation</vt:lpstr>
      <vt:lpstr>PowerPoint Presentation</vt:lpstr>
      <vt:lpstr>PowerPoint Presentation</vt:lpstr>
      <vt:lpstr>PowerPoint Presentation</vt:lpstr>
      <vt:lpstr>PowerPoint Presentation</vt:lpstr>
      <vt:lpstr>ACE Distribution by Race/Ethnicity</vt:lpstr>
      <vt:lpstr>PowerPoint Presentation</vt:lpstr>
      <vt:lpstr>PowerPoint Presentation</vt:lpstr>
      <vt:lpstr>ACEs and Health Outcomes</vt:lpstr>
      <vt:lpstr>PowerPoint Presentation</vt:lpstr>
      <vt:lpstr>PowerPoint Presentation</vt:lpstr>
      <vt:lpstr>PowerPoint Presentation</vt:lpstr>
      <vt:lpstr>Individual ACEs and Smoking Rates</vt:lpstr>
      <vt:lpstr>Individual ACEs and Smoking Rates</vt:lpstr>
      <vt:lpstr>PowerPoint Presentation</vt:lpstr>
      <vt:lpstr>PowerPoint Presentation</vt:lpstr>
      <vt:lpstr>PowerPoint Presentation</vt:lpstr>
      <vt:lpstr>PowerPoint Presentation</vt:lpstr>
      <vt:lpstr>PowerPoint Presentation</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58% of Wisconsin Residents have at least 1 ACE</dc:title>
  <dc:creator>Matthies, Robin</dc:creator>
  <cp:lastModifiedBy>Wong, Joann L</cp:lastModifiedBy>
  <cp:revision>53</cp:revision>
  <cp:lastPrinted>2016-07-06T19:24:33Z</cp:lastPrinted>
  <dcterms:created xsi:type="dcterms:W3CDTF">2016-05-02T13:40:55Z</dcterms:created>
  <dcterms:modified xsi:type="dcterms:W3CDTF">2017-02-28T16:49:49Z</dcterms:modified>
</cp:coreProperties>
</file>