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2" r:id="rId2"/>
    <p:sldId id="282" r:id="rId3"/>
    <p:sldId id="258" r:id="rId4"/>
    <p:sldId id="279" r:id="rId5"/>
    <p:sldId id="289" r:id="rId6"/>
    <p:sldId id="281" r:id="rId7"/>
    <p:sldId id="286" r:id="rId8"/>
    <p:sldId id="293" r:id="rId9"/>
    <p:sldId id="294" r:id="rId10"/>
    <p:sldId id="284" r:id="rId11"/>
    <p:sldId id="287" r:id="rId12"/>
    <p:sldId id="290" r:id="rId13"/>
    <p:sldId id="288" r:id="rId14"/>
    <p:sldId id="291" r:id="rId15"/>
    <p:sldId id="276" r:id="rId16"/>
    <p:sldId id="295" r:id="rId17"/>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6857D"/>
    <a:srgbClr val="00204E"/>
    <a:srgbClr val="6DA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7256" autoAdjust="0"/>
  </p:normalViewPr>
  <p:slideViewPr>
    <p:cSldViewPr>
      <p:cViewPr>
        <p:scale>
          <a:sx n="50" d="100"/>
          <a:sy n="50" d="100"/>
        </p:scale>
        <p:origin x="-2309"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Heterosexual</c:v>
                </c:pt>
              </c:strCache>
            </c:strRef>
          </c:tx>
          <c:spPr>
            <a:solidFill>
              <a:schemeClr val="accent5">
                <a:lumMod val="60000"/>
                <a:lumOff val="40000"/>
              </a:schemeClr>
            </a:solidFill>
            <a:ln>
              <a:noFill/>
            </a:ln>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High school</c:v>
                </c:pt>
                <c:pt idx="1">
                  <c:v>Adults</c:v>
                </c:pt>
              </c:strCache>
            </c:strRef>
          </c:cat>
          <c:val>
            <c:numRef>
              <c:f>Sheet1!$B$2:$B$3</c:f>
              <c:numCache>
                <c:formatCode>0%</c:formatCode>
                <c:ptCount val="2"/>
                <c:pt idx="0">
                  <c:v>0.11</c:v>
                </c:pt>
                <c:pt idx="1">
                  <c:v>0.16</c:v>
                </c:pt>
              </c:numCache>
            </c:numRef>
          </c:val>
        </c:ser>
        <c:ser>
          <c:idx val="1"/>
          <c:order val="1"/>
          <c:tx>
            <c:strRef>
              <c:f>Sheet1!$C$1</c:f>
              <c:strCache>
                <c:ptCount val="1"/>
                <c:pt idx="0">
                  <c:v>LGB</c:v>
                </c:pt>
              </c:strCache>
            </c:strRef>
          </c:tx>
          <c:spPr>
            <a:solidFill>
              <a:schemeClr val="accent1"/>
            </a:solidFill>
            <a:ln>
              <a:noFill/>
            </a:ln>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High school</c:v>
                </c:pt>
                <c:pt idx="1">
                  <c:v>Adults</c:v>
                </c:pt>
              </c:strCache>
            </c:strRef>
          </c:cat>
          <c:val>
            <c:numRef>
              <c:f>Sheet1!$C$2:$C$3</c:f>
              <c:numCache>
                <c:formatCode>0%</c:formatCode>
                <c:ptCount val="2"/>
                <c:pt idx="0">
                  <c:v>0.28999999999999998</c:v>
                </c:pt>
                <c:pt idx="1">
                  <c:v>0.28000000000000003</c:v>
                </c:pt>
              </c:numCache>
            </c:numRef>
          </c:val>
        </c:ser>
        <c:dLbls>
          <c:showLegendKey val="0"/>
          <c:showVal val="0"/>
          <c:showCatName val="0"/>
          <c:showSerName val="0"/>
          <c:showPercent val="0"/>
          <c:showBubbleSize val="0"/>
        </c:dLbls>
        <c:gapWidth val="150"/>
        <c:axId val="46605824"/>
        <c:axId val="46607360"/>
      </c:barChart>
      <c:catAx>
        <c:axId val="46605824"/>
        <c:scaling>
          <c:orientation val="minMax"/>
        </c:scaling>
        <c:delete val="0"/>
        <c:axPos val="l"/>
        <c:numFmt formatCode="General" sourceLinked="0"/>
        <c:majorTickMark val="none"/>
        <c:minorTickMark val="none"/>
        <c:tickLblPos val="nextTo"/>
        <c:txPr>
          <a:bodyPr/>
          <a:lstStyle/>
          <a:p>
            <a:pPr>
              <a:defRPr sz="2000"/>
            </a:pPr>
            <a:endParaRPr lang="en-US"/>
          </a:p>
        </c:txPr>
        <c:crossAx val="46607360"/>
        <c:crosses val="autoZero"/>
        <c:auto val="1"/>
        <c:lblAlgn val="ctr"/>
        <c:lblOffset val="100"/>
        <c:noMultiLvlLbl val="0"/>
      </c:catAx>
      <c:valAx>
        <c:axId val="46607360"/>
        <c:scaling>
          <c:orientation val="minMax"/>
        </c:scaling>
        <c:delete val="1"/>
        <c:axPos val="b"/>
        <c:numFmt formatCode="0%" sourceLinked="1"/>
        <c:majorTickMark val="out"/>
        <c:minorTickMark val="none"/>
        <c:tickLblPos val="nextTo"/>
        <c:crossAx val="46605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lumMod val="50000"/>
                </a:schemeClr>
              </a:solidFill>
            </c:spPr>
          </c:dPt>
          <c:dPt>
            <c:idx val="1"/>
            <c:bubble3D val="0"/>
            <c:spPr>
              <a:solidFill>
                <a:schemeClr val="accent2">
                  <a:lumMod val="60000"/>
                  <a:lumOff val="40000"/>
                </a:schemeClr>
              </a:solidFill>
            </c:spPr>
          </c:dPt>
          <c:dPt>
            <c:idx val="2"/>
            <c:bubble3D val="0"/>
            <c:spPr>
              <a:solidFill>
                <a:schemeClr val="bg1">
                  <a:lumMod val="85000"/>
                </a:schemeClr>
              </a:solidFill>
            </c:spPr>
          </c:dPt>
          <c:cat>
            <c:strRef>
              <c:f>Sheet1!$A$2:$A$4</c:f>
              <c:strCache>
                <c:ptCount val="3"/>
                <c:pt idx="0">
                  <c:v>1st Qtr</c:v>
                </c:pt>
                <c:pt idx="1">
                  <c:v>2nd Qtr</c:v>
                </c:pt>
                <c:pt idx="2">
                  <c:v>3rd Qtr</c:v>
                </c:pt>
              </c:strCache>
            </c:strRef>
          </c:cat>
          <c:val>
            <c:numRef>
              <c:f>Sheet1!$B$2:$B$4</c:f>
              <c:numCache>
                <c:formatCode>0%</c:formatCode>
                <c:ptCount val="3"/>
                <c:pt idx="0">
                  <c:v>0.77</c:v>
                </c:pt>
                <c:pt idx="1">
                  <c:v>7.0000000000000007E-2</c:v>
                </c:pt>
                <c:pt idx="2">
                  <c:v>0.16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WI</c:v>
                </c:pt>
              </c:strCache>
            </c:strRef>
          </c:tx>
          <c:spPr>
            <a:solidFill>
              <a:schemeClr val="accent2"/>
            </a:solidFill>
            <a:ln>
              <a:noFill/>
            </a:ln>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Smoking</c:v>
                </c:pt>
              </c:strCache>
            </c:strRef>
          </c:cat>
          <c:val>
            <c:numRef>
              <c:f>Sheet1!$B$2</c:f>
              <c:numCache>
                <c:formatCode>0%</c:formatCode>
                <c:ptCount val="1"/>
                <c:pt idx="0">
                  <c:v>0.14000000000000001</c:v>
                </c:pt>
              </c:numCache>
            </c:numRef>
          </c:val>
        </c:ser>
        <c:ser>
          <c:idx val="1"/>
          <c:order val="1"/>
          <c:tx>
            <c:strRef>
              <c:f>Sheet1!$C$1</c:f>
              <c:strCache>
                <c:ptCount val="1"/>
                <c:pt idx="0">
                  <c:v>US</c:v>
                </c:pt>
              </c:strCache>
            </c:strRef>
          </c:tx>
          <c:spPr>
            <a:solidFill>
              <a:schemeClr val="accent1">
                <a:lumMod val="10000"/>
                <a:lumOff val="90000"/>
              </a:schemeClr>
            </a:solidFill>
            <a:ln>
              <a:noFill/>
            </a:ln>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Smoking</c:v>
                </c:pt>
              </c:strCache>
            </c:strRef>
          </c:cat>
          <c:val>
            <c:numRef>
              <c:f>Sheet1!$C$2</c:f>
              <c:numCache>
                <c:formatCode>0%</c:formatCode>
                <c:ptCount val="1"/>
                <c:pt idx="0">
                  <c:v>0.1</c:v>
                </c:pt>
              </c:numCache>
            </c:numRef>
          </c:val>
        </c:ser>
        <c:dLbls>
          <c:showLegendKey val="0"/>
          <c:showVal val="0"/>
          <c:showCatName val="0"/>
          <c:showSerName val="0"/>
          <c:showPercent val="0"/>
          <c:showBubbleSize val="0"/>
        </c:dLbls>
        <c:gapWidth val="150"/>
        <c:axId val="46409984"/>
        <c:axId val="46424064"/>
      </c:barChart>
      <c:catAx>
        <c:axId val="46409984"/>
        <c:scaling>
          <c:orientation val="minMax"/>
        </c:scaling>
        <c:delete val="1"/>
        <c:axPos val="b"/>
        <c:numFmt formatCode="General" sourceLinked="0"/>
        <c:majorTickMark val="out"/>
        <c:minorTickMark val="none"/>
        <c:tickLblPos val="nextTo"/>
        <c:crossAx val="46424064"/>
        <c:crosses val="autoZero"/>
        <c:auto val="1"/>
        <c:lblAlgn val="ctr"/>
        <c:lblOffset val="100"/>
        <c:noMultiLvlLbl val="0"/>
      </c:catAx>
      <c:valAx>
        <c:axId val="46424064"/>
        <c:scaling>
          <c:orientation val="minMax"/>
        </c:scaling>
        <c:delete val="1"/>
        <c:axPos val="l"/>
        <c:numFmt formatCode="0%" sourceLinked="1"/>
        <c:majorTickMark val="out"/>
        <c:minorTickMark val="none"/>
        <c:tickLblPos val="nextTo"/>
        <c:crossAx val="46409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3933480002784"/>
          <c:y val="3.4375000000000003E-2"/>
          <c:w val="0.7536441079194518"/>
          <c:h val="0.93125000000000002"/>
        </c:manualLayout>
      </c:layout>
      <c:scatterChart>
        <c:scatterStyle val="lineMarker"/>
        <c:varyColors val="0"/>
        <c:ser>
          <c:idx val="0"/>
          <c:order val="0"/>
          <c:tx>
            <c:strRef>
              <c:f>Sheet1!$B$1</c:f>
              <c:strCache>
                <c:ptCount val="1"/>
                <c:pt idx="0">
                  <c:v>Y-Values</c:v>
                </c:pt>
              </c:strCache>
            </c:strRef>
          </c:tx>
          <c:spPr>
            <a:ln w="28575">
              <a:noFill/>
            </a:ln>
          </c:spPr>
          <c:marker>
            <c:symbol val="circle"/>
            <c:size val="19"/>
            <c:spPr>
              <a:ln>
                <a:noFill/>
              </a:ln>
            </c:spPr>
          </c:marker>
          <c:dLbls>
            <c:spPr>
              <a:noFill/>
              <a:ln>
                <a:noFill/>
              </a:ln>
              <a:effectLst/>
            </c:spPr>
            <c:txPr>
              <a:bodyPr/>
              <a:lstStyle/>
              <a:p>
                <a:pPr>
                  <a:defRPr sz="2000"/>
                </a:pPr>
                <a:endParaRPr lang="en-US"/>
              </a:p>
            </c:txPr>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errBars>
            <c:errDir val="x"/>
            <c:errBarType val="minus"/>
            <c:errValType val="percentage"/>
            <c:noEndCap val="1"/>
            <c:val val="100"/>
          </c:errBars>
          <c:xVal>
            <c:numRef>
              <c:f>Sheet1!$A$2:$A$6</c:f>
              <c:numCache>
                <c:formatCode>0%</c:formatCode>
                <c:ptCount val="5"/>
                <c:pt idx="0">
                  <c:v>0.34</c:v>
                </c:pt>
                <c:pt idx="1">
                  <c:v>0.31</c:v>
                </c:pt>
                <c:pt idx="2">
                  <c:v>0.21</c:v>
                </c:pt>
                <c:pt idx="3">
                  <c:v>0.18</c:v>
                </c:pt>
                <c:pt idx="4">
                  <c:v>0.14000000000000001</c:v>
                </c:pt>
              </c:numCache>
            </c:numRef>
          </c:xVal>
          <c:yVal>
            <c:numRef>
              <c:f>Sheet1!$B$2:$B$6</c:f>
              <c:numCache>
                <c:formatCode>General</c:formatCode>
                <c:ptCount val="5"/>
                <c:pt idx="0">
                  <c:v>1</c:v>
                </c:pt>
                <c:pt idx="1">
                  <c:v>2</c:v>
                </c:pt>
                <c:pt idx="2">
                  <c:v>3</c:v>
                </c:pt>
                <c:pt idx="3">
                  <c:v>4</c:v>
                </c:pt>
                <c:pt idx="4">
                  <c:v>5</c:v>
                </c:pt>
              </c:numCache>
            </c:numRef>
          </c:yVal>
          <c:smooth val="0"/>
        </c:ser>
        <c:ser>
          <c:idx val="1"/>
          <c:order val="1"/>
          <c:spPr>
            <a:ln w="28575">
              <a:noFill/>
            </a:ln>
          </c:spPr>
          <c:marker>
            <c:symbol val="none"/>
          </c:marker>
          <c:dLbls>
            <c:dLbl>
              <c:idx val="0"/>
              <c:tx>
                <c:rich>
                  <a:bodyPr/>
                  <a:lstStyle/>
                  <a:p>
                    <a:r>
                      <a:rPr lang="en-US" sz="2000" smtClean="0"/>
                      <a:t>African American</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2000" smtClean="0"/>
                      <a:t>Native American</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z="2000" smtClean="0"/>
                      <a:t>Hispanic/Latino</a:t>
                    </a:r>
                    <a:endParaRPr lang="en-US" smtClean="0"/>
                  </a:p>
                </c:rich>
              </c:tx>
              <c:dLblPos val="l"/>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sz="2000" dirty="0" smtClean="0"/>
                      <a:t>White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Lst>
            </c:dLbl>
            <c:dLbl>
              <c:idx val="4"/>
              <c:tx>
                <c:rich>
                  <a:bodyPr/>
                  <a:lstStyle/>
                  <a:p>
                    <a:r>
                      <a:rPr lang="en-US" sz="2000" dirty="0" smtClean="0"/>
                      <a:t>Asian</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Sheet1!$C$2:$C$6</c:f>
              <c:numCache>
                <c:formatCode>General</c:formatCode>
                <c:ptCount val="5"/>
                <c:pt idx="0">
                  <c:v>0</c:v>
                </c:pt>
                <c:pt idx="1">
                  <c:v>0</c:v>
                </c:pt>
                <c:pt idx="2">
                  <c:v>0</c:v>
                </c:pt>
                <c:pt idx="3">
                  <c:v>0</c:v>
                </c:pt>
                <c:pt idx="4">
                  <c:v>0</c:v>
                </c:pt>
              </c:numCache>
            </c:numRef>
          </c:xVal>
          <c:yVal>
            <c:numRef>
              <c:f>Sheet1!$B$2:$B$6</c:f>
              <c:numCache>
                <c:formatCode>General</c:formatCode>
                <c:ptCount val="5"/>
                <c:pt idx="0">
                  <c:v>1</c:v>
                </c:pt>
                <c:pt idx="1">
                  <c:v>2</c:v>
                </c:pt>
                <c:pt idx="2">
                  <c:v>3</c:v>
                </c:pt>
                <c:pt idx="3">
                  <c:v>4</c:v>
                </c:pt>
                <c:pt idx="4">
                  <c:v>5</c:v>
                </c:pt>
              </c:numCache>
            </c:numRef>
          </c:yVal>
          <c:smooth val="0"/>
        </c:ser>
        <c:dLbls>
          <c:showLegendKey val="0"/>
          <c:showVal val="0"/>
          <c:showCatName val="0"/>
          <c:showSerName val="0"/>
          <c:showPercent val="0"/>
          <c:showBubbleSize val="0"/>
        </c:dLbls>
        <c:axId val="46462080"/>
        <c:axId val="46463616"/>
      </c:scatterChart>
      <c:valAx>
        <c:axId val="46462080"/>
        <c:scaling>
          <c:orientation val="minMax"/>
        </c:scaling>
        <c:delete val="1"/>
        <c:axPos val="b"/>
        <c:numFmt formatCode="0%" sourceLinked="1"/>
        <c:majorTickMark val="out"/>
        <c:minorTickMark val="none"/>
        <c:tickLblPos val="nextTo"/>
        <c:crossAx val="46463616"/>
        <c:crosses val="autoZero"/>
        <c:crossBetween val="midCat"/>
      </c:valAx>
      <c:valAx>
        <c:axId val="46463616"/>
        <c:scaling>
          <c:orientation val="minMax"/>
        </c:scaling>
        <c:delete val="1"/>
        <c:axPos val="l"/>
        <c:numFmt formatCode="General" sourceLinked="1"/>
        <c:majorTickMark val="out"/>
        <c:minorTickMark val="none"/>
        <c:tickLblPos val="nextTo"/>
        <c:crossAx val="4646208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dPt>
            <c:idx val="1"/>
            <c:invertIfNegative val="0"/>
            <c:bubble3D val="0"/>
            <c:spPr>
              <a:solidFill>
                <a:schemeClr val="accent5"/>
              </a:solidFill>
            </c:spPr>
          </c:dPt>
          <c:dLbls>
            <c:spPr>
              <a:noFill/>
              <a:ln>
                <a:noFill/>
              </a:ln>
              <a:effectLst/>
            </c:spPr>
            <c:txPr>
              <a:bodyPr/>
              <a:lstStyle/>
              <a:p>
                <a:pPr>
                  <a:defRPr sz="2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Disability</c:v>
                </c:pt>
                <c:pt idx="1">
                  <c:v>Without</c:v>
                </c:pt>
              </c:strCache>
            </c:strRef>
          </c:cat>
          <c:val>
            <c:numRef>
              <c:f>Sheet1!$B$2:$B$3</c:f>
              <c:numCache>
                <c:formatCode>0%</c:formatCode>
                <c:ptCount val="2"/>
                <c:pt idx="0">
                  <c:v>0.23</c:v>
                </c:pt>
                <c:pt idx="1">
                  <c:v>0.17</c:v>
                </c:pt>
              </c:numCache>
            </c:numRef>
          </c:val>
        </c:ser>
        <c:dLbls>
          <c:showLegendKey val="0"/>
          <c:showVal val="0"/>
          <c:showCatName val="0"/>
          <c:showSerName val="0"/>
          <c:showPercent val="0"/>
          <c:showBubbleSize val="0"/>
        </c:dLbls>
        <c:gapWidth val="150"/>
        <c:axId val="46508672"/>
        <c:axId val="78033280"/>
      </c:barChart>
      <c:catAx>
        <c:axId val="46508672"/>
        <c:scaling>
          <c:orientation val="minMax"/>
        </c:scaling>
        <c:delete val="1"/>
        <c:axPos val="b"/>
        <c:numFmt formatCode="General" sourceLinked="0"/>
        <c:majorTickMark val="out"/>
        <c:minorTickMark val="none"/>
        <c:tickLblPos val="nextTo"/>
        <c:crossAx val="78033280"/>
        <c:crosses val="autoZero"/>
        <c:auto val="1"/>
        <c:lblAlgn val="ctr"/>
        <c:lblOffset val="100"/>
        <c:noMultiLvlLbl val="0"/>
      </c:catAx>
      <c:valAx>
        <c:axId val="78033280"/>
        <c:scaling>
          <c:orientation val="minMax"/>
        </c:scaling>
        <c:delete val="1"/>
        <c:axPos val="l"/>
        <c:numFmt formatCode="0%" sourceLinked="1"/>
        <c:majorTickMark val="out"/>
        <c:minorTickMark val="none"/>
        <c:tickLblPos val="nextTo"/>
        <c:crossAx val="4650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College graduate</c:v>
                </c:pt>
              </c:strCache>
            </c:strRef>
          </c:tx>
          <c:spPr>
            <a:solidFill>
              <a:schemeClr val="accent4"/>
            </a:solidFill>
          </c:spPr>
          <c:invertIfNegative val="0"/>
          <c:dPt>
            <c:idx val="0"/>
            <c:invertIfNegative val="0"/>
            <c:bubble3D val="0"/>
            <c:spPr>
              <a:solidFill>
                <a:schemeClr val="accent4"/>
              </a:solidFill>
              <a:ln>
                <a:noFill/>
              </a:ln>
            </c:spPr>
          </c:dPt>
          <c:dPt>
            <c:idx val="1"/>
            <c:invertIfNegative val="0"/>
            <c:bubble3D val="0"/>
            <c:spPr>
              <a:solidFill>
                <a:schemeClr val="accent4"/>
              </a:solidFill>
              <a:ln>
                <a:noFill/>
              </a:ln>
            </c:spPr>
          </c:dPt>
          <c:dPt>
            <c:idx val="2"/>
            <c:invertIfNegative val="0"/>
            <c:bubble3D val="0"/>
            <c:spPr>
              <a:solidFill>
                <a:schemeClr val="tx1">
                  <a:lumMod val="50000"/>
                  <a:lumOff val="50000"/>
                </a:schemeClr>
              </a:solidFill>
              <a:ln>
                <a:noFill/>
              </a:ln>
            </c:spPr>
          </c:dPt>
          <c:dPt>
            <c:idx val="3"/>
            <c:invertIfNegative val="0"/>
            <c:bubble3D val="0"/>
            <c:spPr>
              <a:solidFill>
                <a:schemeClr val="tx1">
                  <a:lumMod val="50000"/>
                  <a:lumOff val="50000"/>
                </a:schemeClr>
              </a:solidFill>
              <a:ln>
                <a:noFill/>
              </a:ln>
            </c:spPr>
          </c:dPt>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high school</c:v>
                </c:pt>
                <c:pt idx="1">
                  <c:v>High school or GED</c:v>
                </c:pt>
                <c:pt idx="2">
                  <c:v>Some college</c:v>
                </c:pt>
                <c:pt idx="3">
                  <c:v>College graduate</c:v>
                </c:pt>
              </c:strCache>
            </c:strRef>
          </c:cat>
          <c:val>
            <c:numRef>
              <c:f>Sheet1!$B$2:$B$5</c:f>
              <c:numCache>
                <c:formatCode>0%</c:formatCode>
                <c:ptCount val="4"/>
                <c:pt idx="0">
                  <c:v>0.33</c:v>
                </c:pt>
                <c:pt idx="1">
                  <c:v>0.21</c:v>
                </c:pt>
                <c:pt idx="2">
                  <c:v>0.17</c:v>
                </c:pt>
                <c:pt idx="3">
                  <c:v>0.05</c:v>
                </c:pt>
              </c:numCache>
            </c:numRef>
          </c:val>
        </c:ser>
        <c:dLbls>
          <c:showLegendKey val="0"/>
          <c:showVal val="0"/>
          <c:showCatName val="0"/>
          <c:showSerName val="0"/>
          <c:showPercent val="0"/>
          <c:showBubbleSize val="0"/>
        </c:dLbls>
        <c:gapWidth val="150"/>
        <c:axId val="46561152"/>
        <c:axId val="46562688"/>
      </c:barChart>
      <c:dateAx>
        <c:axId val="46561152"/>
        <c:scaling>
          <c:orientation val="minMax"/>
        </c:scaling>
        <c:delete val="0"/>
        <c:axPos val="b"/>
        <c:numFmt formatCode="General" sourceLinked="1"/>
        <c:majorTickMark val="none"/>
        <c:minorTickMark val="none"/>
        <c:tickLblPos val="nextTo"/>
        <c:txPr>
          <a:bodyPr/>
          <a:lstStyle/>
          <a:p>
            <a:pPr>
              <a:defRPr sz="2000"/>
            </a:pPr>
            <a:endParaRPr lang="en-US"/>
          </a:p>
        </c:txPr>
        <c:crossAx val="46562688"/>
        <c:crosses val="autoZero"/>
        <c:auto val="0"/>
        <c:lblOffset val="100"/>
        <c:baseTimeUnit val="days"/>
      </c:dateAx>
      <c:valAx>
        <c:axId val="46562688"/>
        <c:scaling>
          <c:orientation val="minMax"/>
        </c:scaling>
        <c:delete val="1"/>
        <c:axPos val="l"/>
        <c:numFmt formatCode="0%" sourceLinked="1"/>
        <c:majorTickMark val="out"/>
        <c:minorTickMark val="none"/>
        <c:tickLblPos val="nextTo"/>
        <c:crossAx val="46561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solidFill>
            </c:spPr>
          </c:dPt>
          <c:dPt>
            <c:idx val="1"/>
            <c:invertIfNegative val="0"/>
            <c:bubble3D val="0"/>
            <c:spPr>
              <a:solidFill>
                <a:schemeClr val="tx1">
                  <a:lumMod val="50000"/>
                  <a:lumOff val="50000"/>
                </a:schemeClr>
              </a:solidFill>
            </c:spPr>
          </c:dPt>
          <c:dPt>
            <c:idx val="2"/>
            <c:invertIfNegative val="0"/>
            <c:bubble3D val="0"/>
            <c:spPr>
              <a:solidFill>
                <a:schemeClr val="tx1">
                  <a:lumMod val="50000"/>
                  <a:lumOff val="50000"/>
                </a:schemeClr>
              </a:solidFill>
            </c:spPr>
          </c:dPt>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$&lt;24,999</c:v>
                </c:pt>
                <c:pt idx="1">
                  <c:v>$25,000-$49,999</c:v>
                </c:pt>
                <c:pt idx="2">
                  <c:v>$50,000+</c:v>
                </c:pt>
              </c:strCache>
            </c:strRef>
          </c:cat>
          <c:val>
            <c:numRef>
              <c:f>Sheet1!$B$2:$B$4</c:f>
              <c:numCache>
                <c:formatCode>0%</c:formatCode>
                <c:ptCount val="3"/>
                <c:pt idx="0">
                  <c:v>0.32</c:v>
                </c:pt>
                <c:pt idx="1">
                  <c:v>0.19</c:v>
                </c:pt>
                <c:pt idx="2">
                  <c:v>0.11</c:v>
                </c:pt>
              </c:numCache>
            </c:numRef>
          </c:val>
        </c:ser>
        <c:dLbls>
          <c:showLegendKey val="0"/>
          <c:showVal val="0"/>
          <c:showCatName val="0"/>
          <c:showSerName val="0"/>
          <c:showPercent val="0"/>
          <c:showBubbleSize val="0"/>
        </c:dLbls>
        <c:gapWidth val="150"/>
        <c:axId val="77812096"/>
        <c:axId val="77813632"/>
      </c:barChart>
      <c:catAx>
        <c:axId val="77812096"/>
        <c:scaling>
          <c:orientation val="minMax"/>
        </c:scaling>
        <c:delete val="0"/>
        <c:axPos val="b"/>
        <c:numFmt formatCode="General" sourceLinked="0"/>
        <c:majorTickMark val="none"/>
        <c:minorTickMark val="none"/>
        <c:tickLblPos val="nextTo"/>
        <c:txPr>
          <a:bodyPr/>
          <a:lstStyle/>
          <a:p>
            <a:pPr>
              <a:defRPr sz="2000"/>
            </a:pPr>
            <a:endParaRPr lang="en-US"/>
          </a:p>
        </c:txPr>
        <c:crossAx val="77813632"/>
        <c:crosses val="autoZero"/>
        <c:auto val="1"/>
        <c:lblAlgn val="ctr"/>
        <c:lblOffset val="100"/>
        <c:noMultiLvlLbl val="0"/>
      </c:catAx>
      <c:valAx>
        <c:axId val="77813632"/>
        <c:scaling>
          <c:orientation val="minMax"/>
        </c:scaling>
        <c:delete val="1"/>
        <c:axPos val="l"/>
        <c:numFmt formatCode="0%" sourceLinked="1"/>
        <c:majorTickMark val="out"/>
        <c:minorTickMark val="none"/>
        <c:tickLblPos val="nextTo"/>
        <c:crossAx val="77812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8BB9AE-5AAF-4C82-8050-752442F0EB10}" type="datetimeFigureOut">
              <a:rPr lang="en-US" smtClean="0"/>
              <a:t>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FDA2B5D-398A-47C9-A9AA-0EAFFB6FC937}" type="slidenum">
              <a:rPr lang="en-US" smtClean="0"/>
              <a:t>‹#›</a:t>
            </a:fld>
            <a:endParaRPr lang="en-US"/>
          </a:p>
        </p:txBody>
      </p:sp>
    </p:spTree>
    <p:extLst>
      <p:ext uri="{BB962C8B-B14F-4D97-AF65-F5344CB8AC3E}">
        <p14:creationId xmlns:p14="http://schemas.microsoft.com/office/powerpoint/2010/main" val="49005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notes:</a:t>
            </a:r>
            <a:r>
              <a:rPr lang="en-US" i="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These </a:t>
            </a:r>
            <a:r>
              <a:rPr lang="en-US" i="1" baseline="0" dirty="0" smtClean="0"/>
              <a:t>notes are provided as a guide. </a:t>
            </a:r>
            <a:r>
              <a:rPr lang="en-US" i="1" baseline="0" dirty="0" smtClean="0"/>
              <a:t>Feel </a:t>
            </a:r>
            <a:r>
              <a:rPr lang="en-US" i="1" baseline="0" dirty="0" smtClean="0"/>
              <a:t>free to make this your own. </a:t>
            </a:r>
            <a:r>
              <a:rPr lang="en-US" i="1" baseline="0" dirty="0" smtClean="0"/>
              <a:t>Add </a:t>
            </a:r>
            <a:r>
              <a:rPr lang="en-US" i="1" baseline="0" dirty="0" smtClean="0"/>
              <a:t>or remove slides as needed; select about 2-3 populations to talk about and include local context either in local population or partnership organizations</a:t>
            </a:r>
            <a:r>
              <a:rPr lang="en-US" i="1" baseline="0" dirty="0" smtClean="0">
                <a:solidFill>
                  <a:srgbClr val="FF0000"/>
                </a:solidFill>
              </a:rPr>
              <a:t> (slides 4-13</a:t>
            </a:r>
            <a:r>
              <a:rPr lang="en-US" i="1" baseline="0" dirty="0" smtClean="0">
                <a:solidFill>
                  <a:srgbClr val="FF0000"/>
                </a:solidFill>
              </a:rPr>
              <a:t>). </a:t>
            </a:r>
            <a:r>
              <a:rPr lang="en-US" i="1" baseline="0" dirty="0" smtClean="0"/>
              <a:t>Add local context by talking about local efforts that are occurring around those disparities, organizations the coalition is working with that serve those populations, etc.</a:t>
            </a:r>
          </a:p>
          <a:p>
            <a:endParaRPr lang="en-US" i="1" baseline="0" dirty="0" smtClean="0">
              <a:solidFill>
                <a:srgbClr val="FF0000"/>
              </a:solidFill>
            </a:endParaRPr>
          </a:p>
          <a:p>
            <a:endParaRPr lang="en-US" i="1" baseline="0" dirty="0" smtClean="0"/>
          </a:p>
          <a:p>
            <a:r>
              <a:rPr lang="en-US" i="1" baseline="0" dirty="0" smtClean="0"/>
              <a:t>After the presentation, the audience can receive copies of the stat shot to take with. It is recommended to not print PowerPoint slides as handouts.</a:t>
            </a:r>
          </a:p>
          <a:p>
            <a:endParaRPr lang="en-US" i="1" baseline="0" dirty="0" smtClean="0"/>
          </a:p>
          <a:p>
            <a:r>
              <a:rPr lang="en-US" i="1" baseline="0" dirty="0" smtClean="0"/>
              <a:t>Pare down or expound on your local efforts as needed.  This is your presentation!</a:t>
            </a:r>
          </a:p>
          <a:p>
            <a:endParaRPr lang="en-US" i="1" dirty="0" smtClean="0"/>
          </a:p>
          <a:p>
            <a:r>
              <a:rPr lang="en-US" i="1" dirty="0" smtClean="0"/>
              <a:t>We have put text in red that needs</a:t>
            </a:r>
            <a:r>
              <a:rPr lang="en-US" i="1" baseline="0" dirty="0" smtClean="0"/>
              <a:t> to be tailored to your community.  Please change the text color to gray or something complementary before you present.  </a:t>
            </a:r>
            <a:endParaRPr lang="en-US" i="1" dirty="0"/>
          </a:p>
        </p:txBody>
      </p:sp>
      <p:sp>
        <p:nvSpPr>
          <p:cNvPr id="4" name="Slide Number Placeholder 3"/>
          <p:cNvSpPr>
            <a:spLocks noGrp="1"/>
          </p:cNvSpPr>
          <p:nvPr>
            <p:ph type="sldNum" sz="quarter" idx="10"/>
          </p:nvPr>
        </p:nvSpPr>
        <p:spPr/>
        <p:txBody>
          <a:bodyPr/>
          <a:lstStyle/>
          <a:p>
            <a:fld id="{8FDA2B5D-398A-47C9-A9AA-0EAFFB6FC937}" type="slidenum">
              <a:rPr lang="en-US" smtClean="0"/>
              <a:t>1</a:t>
            </a:fld>
            <a:endParaRPr lang="en-US"/>
          </a:p>
        </p:txBody>
      </p:sp>
    </p:spTree>
    <p:extLst>
      <p:ext uri="{BB962C8B-B14F-4D97-AF65-F5344CB8AC3E}">
        <p14:creationId xmlns:p14="http://schemas.microsoft.com/office/powerpoint/2010/main" val="258415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A2B5D-398A-47C9-A9AA-0EAFFB6FC937}" type="slidenum">
              <a:rPr lang="en-US" smtClean="0"/>
              <a:t>12</a:t>
            </a:fld>
            <a:endParaRPr lang="en-US"/>
          </a:p>
        </p:txBody>
      </p:sp>
    </p:spTree>
    <p:extLst>
      <p:ext uri="{BB962C8B-B14F-4D97-AF65-F5344CB8AC3E}">
        <p14:creationId xmlns:p14="http://schemas.microsoft.com/office/powerpoint/2010/main" val="2637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note: This is 2014 data, so the Wisconsin average is from that particular year</a:t>
            </a:r>
          </a:p>
        </p:txBody>
      </p:sp>
      <p:sp>
        <p:nvSpPr>
          <p:cNvPr id="4" name="Slide Number Placeholder 3"/>
          <p:cNvSpPr>
            <a:spLocks noGrp="1"/>
          </p:cNvSpPr>
          <p:nvPr>
            <p:ph type="sldNum" sz="quarter" idx="10"/>
          </p:nvPr>
        </p:nvSpPr>
        <p:spPr/>
        <p:txBody>
          <a:bodyPr/>
          <a:lstStyle/>
          <a:p>
            <a:fld id="{8FDA2B5D-398A-47C9-A9AA-0EAFFB6FC937}" type="slidenum">
              <a:rPr lang="en-US" smtClean="0"/>
              <a:t>13</a:t>
            </a:fld>
            <a:endParaRPr lang="en-US"/>
          </a:p>
        </p:txBody>
      </p:sp>
    </p:spTree>
    <p:extLst>
      <p:ext uri="{BB962C8B-B14F-4D97-AF65-F5344CB8AC3E}">
        <p14:creationId xmlns:p14="http://schemas.microsoft.com/office/powerpoint/2010/main" val="303184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Presenter note: This is 2014 data, so the Wisconsin average is from that particular year</a:t>
            </a:r>
          </a:p>
          <a:p>
            <a:endParaRPr lang="en-US" dirty="0"/>
          </a:p>
        </p:txBody>
      </p:sp>
      <p:sp>
        <p:nvSpPr>
          <p:cNvPr id="4" name="Slide Number Placeholder 3"/>
          <p:cNvSpPr>
            <a:spLocks noGrp="1"/>
          </p:cNvSpPr>
          <p:nvPr>
            <p:ph type="sldNum" sz="quarter" idx="10"/>
          </p:nvPr>
        </p:nvSpPr>
        <p:spPr/>
        <p:txBody>
          <a:bodyPr/>
          <a:lstStyle/>
          <a:p>
            <a:fld id="{8FDA2B5D-398A-47C9-A9AA-0EAFFB6FC937}" type="slidenum">
              <a:rPr lang="en-US" smtClean="0"/>
              <a:t>14</a:t>
            </a:fld>
            <a:endParaRPr lang="en-US"/>
          </a:p>
        </p:txBody>
      </p:sp>
    </p:spTree>
    <p:extLst>
      <p:ext uri="{BB962C8B-B14F-4D97-AF65-F5344CB8AC3E}">
        <p14:creationId xmlns:p14="http://schemas.microsoft.com/office/powerpoint/2010/main" val="245226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Presenter note: At this point, you are transitioning to talk about potential solutions and partnerships.  What do you want to ask of this group (for example, ideas for solutions, a seat at the table, an invitation for them to join your existing efforts, monetary support)?  Insert more slides as needed.</a:t>
            </a:r>
          </a:p>
          <a:p>
            <a:endParaRPr lang="en-US" i="1" baseline="0" dirty="0" smtClean="0"/>
          </a:p>
          <a:p>
            <a:r>
              <a:rPr lang="en-US" i="1" baseline="0" dirty="0" smtClean="0"/>
              <a:t>You could lead a discussion about what strategies people are interested in or might be already doing.</a:t>
            </a:r>
            <a:endParaRPr lang="en-US" i="1" dirty="0"/>
          </a:p>
        </p:txBody>
      </p:sp>
      <p:sp>
        <p:nvSpPr>
          <p:cNvPr id="4" name="Slide Number Placeholder 3"/>
          <p:cNvSpPr>
            <a:spLocks noGrp="1"/>
          </p:cNvSpPr>
          <p:nvPr>
            <p:ph type="sldNum" sz="quarter" idx="10"/>
          </p:nvPr>
        </p:nvSpPr>
        <p:spPr/>
        <p:txBody>
          <a:bodyPr/>
          <a:lstStyle/>
          <a:p>
            <a:fld id="{8FDA2B5D-398A-47C9-A9AA-0EAFFB6FC937}" type="slidenum">
              <a:rPr lang="en-US" smtClean="0"/>
              <a:t>15</a:t>
            </a:fld>
            <a:endParaRPr lang="en-US"/>
          </a:p>
        </p:txBody>
      </p:sp>
    </p:spTree>
    <p:extLst>
      <p:ext uri="{BB962C8B-B14F-4D97-AF65-F5344CB8AC3E}">
        <p14:creationId xmlns:p14="http://schemas.microsoft.com/office/powerpoint/2010/main" val="383070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Thank you so much for your attention and input!  What questions do you have?</a:t>
            </a:r>
          </a:p>
          <a:p>
            <a:endParaRPr lang="en-US" i="0" dirty="0" smtClean="0"/>
          </a:p>
          <a:p>
            <a:r>
              <a:rPr lang="en-US" i="1" dirty="0" smtClean="0"/>
              <a:t>Presenter note: We have put text in red that needs</a:t>
            </a:r>
            <a:r>
              <a:rPr lang="en-US" i="1" baseline="0" dirty="0" smtClean="0"/>
              <a:t> to be tailored to your community.  Please change the text color to gray or something complementary before you present.  </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8FDA2B5D-398A-47C9-A9AA-0EAFFB6FC937}" type="slidenum">
              <a:rPr lang="en-US" smtClean="0"/>
              <a:t>16</a:t>
            </a:fld>
            <a:endParaRPr lang="en-US"/>
          </a:p>
        </p:txBody>
      </p:sp>
    </p:spTree>
    <p:extLst>
      <p:ext uri="{BB962C8B-B14F-4D97-AF65-F5344CB8AC3E}">
        <p14:creationId xmlns:p14="http://schemas.microsoft.com/office/powerpoint/2010/main" val="25841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Presenters note: Talk through the difference of health disparities and health inequities.</a:t>
            </a:r>
            <a:r>
              <a:rPr lang="en-US" i="1" baseline="0" dirty="0" smtClean="0"/>
              <a:t> In context, disparities show the difference, in this particular case it is specific to what the data shows, whereas inequities refer to the root cause of disparities. To decrease the disparity gap, health inequities need to be addressed.</a:t>
            </a:r>
          </a:p>
          <a:p>
            <a:endParaRPr lang="en-US" i="1" baseline="0" dirty="0" smtClean="0"/>
          </a:p>
          <a:p>
            <a:r>
              <a:rPr lang="en-US" i="1" baseline="0" dirty="0" smtClean="0"/>
              <a:t>A visual that shows the difference between health equality and health equity: </a:t>
            </a:r>
          </a:p>
          <a:p>
            <a:r>
              <a:rPr lang="en-US" i="1" baseline="0" dirty="0" smtClean="0"/>
              <a:t>https://s-media-cache-ak0.pinimg.com/originals/d7/3d/06/d73d06e297a8d90ce7eb6a9312059ec6.jpg</a:t>
            </a:r>
          </a:p>
          <a:p>
            <a:endParaRPr lang="en-US" i="1" baseline="0" dirty="0" smtClean="0"/>
          </a:p>
          <a:p>
            <a:r>
              <a:rPr lang="en-US" dirty="0" smtClean="0"/>
              <a:t>For more information:</a:t>
            </a:r>
          </a:p>
          <a:p>
            <a:r>
              <a:rPr lang="en-US" dirty="0" smtClean="0"/>
              <a:t>Healthy People 2020. Retrieved from https://www.healthypeople.gov/2020/about/foundation-health-measures/Disparities</a:t>
            </a:r>
          </a:p>
          <a:p>
            <a:r>
              <a:rPr lang="en-US" dirty="0" smtClean="0"/>
              <a:t>Eliminating Disparities in Child and Youth Success Collaborative (2014). </a:t>
            </a:r>
          </a:p>
          <a:p>
            <a:r>
              <a:rPr lang="en-US" dirty="0" smtClean="0"/>
              <a:t>Tool for Organizational Self</a:t>
            </a:r>
          </a:p>
          <a:p>
            <a:r>
              <a:rPr lang="en-US" dirty="0" smtClean="0"/>
              <a:t>-</a:t>
            </a:r>
          </a:p>
          <a:p>
            <a:r>
              <a:rPr lang="en-US" dirty="0" smtClean="0"/>
              <a:t>Assessment Related to Racial Equity. Retrieved from http://coalitioncommunitiescolor.org/wp-content/uploads/2014/06/Tool-for-Organizational-Self-Assessment-Related-to-Racial-Equity-2014.pdf </a:t>
            </a:r>
          </a:p>
          <a:p>
            <a:endParaRPr lang="en-US" i="1" dirty="0" smtClean="0"/>
          </a:p>
        </p:txBody>
      </p:sp>
      <p:sp>
        <p:nvSpPr>
          <p:cNvPr id="4" name="Slide Number Placeholder 3"/>
          <p:cNvSpPr>
            <a:spLocks noGrp="1"/>
          </p:cNvSpPr>
          <p:nvPr>
            <p:ph type="sldNum" sz="quarter" idx="10"/>
          </p:nvPr>
        </p:nvSpPr>
        <p:spPr/>
        <p:txBody>
          <a:bodyPr/>
          <a:lstStyle/>
          <a:p>
            <a:fld id="{8FDA2B5D-398A-47C9-A9AA-0EAFFB6FC937}" type="slidenum">
              <a:rPr lang="en-US" smtClean="0"/>
              <a:t>2</a:t>
            </a:fld>
            <a:endParaRPr lang="en-US"/>
          </a:p>
        </p:txBody>
      </p:sp>
    </p:spTree>
    <p:extLst>
      <p:ext uri="{BB962C8B-B14F-4D97-AF65-F5344CB8AC3E}">
        <p14:creationId xmlns:p14="http://schemas.microsoft.com/office/powerpoint/2010/main" val="384174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Presenter note: The data tells a story and highlights populations and communities that are impacted more than others. We are committed to focusing efforts and resources in an equitable way (providing more resources and attention to populations who are disproportionately impacted)  to lessen the tobacco-related disparity gap that exists.</a:t>
            </a:r>
          </a:p>
          <a:p>
            <a:endParaRPr lang="en-US" i="1" baseline="0" dirty="0" smtClean="0"/>
          </a:p>
          <a:p>
            <a:r>
              <a:rPr lang="en-US" i="1" baseline="0" dirty="0" smtClean="0"/>
              <a:t>You can use both slides 2&amp;3 or just one of the slides depending on what works for your presentation</a:t>
            </a:r>
            <a:r>
              <a:rPr lang="en-US" i="1" baseline="0" dirty="0" smtClean="0"/>
              <a:t>.</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Explain</a:t>
            </a:r>
            <a:r>
              <a:rPr lang="en-US" i="1" baseline="0" dirty="0" smtClean="0"/>
              <a:t> that this data is pulled from either Wisconsin specifically or is national data, and that you are sharing just a few of the available stats (and general population rate numbers might vary based on state or national data and year(s) data was collected. Refer to the slide’s citation to determine if it’s state or national.</a:t>
            </a:r>
            <a:endParaRPr lang="en-US" i="1" dirty="0" smtClean="0"/>
          </a:p>
        </p:txBody>
      </p:sp>
      <p:sp>
        <p:nvSpPr>
          <p:cNvPr id="4" name="Slide Number Placeholder 3"/>
          <p:cNvSpPr>
            <a:spLocks noGrp="1"/>
          </p:cNvSpPr>
          <p:nvPr>
            <p:ph type="sldNum" sz="quarter" idx="10"/>
          </p:nvPr>
        </p:nvSpPr>
        <p:spPr/>
        <p:txBody>
          <a:bodyPr/>
          <a:lstStyle/>
          <a:p>
            <a:fld id="{8FDA2B5D-398A-47C9-A9AA-0EAFFB6FC937}" type="slidenum">
              <a:rPr lang="en-US" smtClean="0"/>
              <a:t>3</a:t>
            </a:fld>
            <a:endParaRPr lang="en-US"/>
          </a:p>
        </p:txBody>
      </p:sp>
    </p:spTree>
    <p:extLst>
      <p:ext uri="{BB962C8B-B14F-4D97-AF65-F5344CB8AC3E}">
        <p14:creationId xmlns:p14="http://schemas.microsoft.com/office/powerpoint/2010/main" val="261736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Slides 4-14 highlight data for specific populations. Use the slides that apply to the 2-3 populations you are focusing on for your presentation. Add local context by talking about local efforts that are occurring around those disparities, organizations the coalition is working with that serve those populations, etc.</a:t>
            </a:r>
          </a:p>
          <a:p>
            <a:endParaRPr lang="en-US" i="1" dirty="0"/>
          </a:p>
        </p:txBody>
      </p:sp>
      <p:sp>
        <p:nvSpPr>
          <p:cNvPr id="4" name="Slide Number Placeholder 3"/>
          <p:cNvSpPr>
            <a:spLocks noGrp="1"/>
          </p:cNvSpPr>
          <p:nvPr>
            <p:ph type="sldNum" sz="quarter" idx="10"/>
          </p:nvPr>
        </p:nvSpPr>
        <p:spPr/>
        <p:txBody>
          <a:bodyPr/>
          <a:lstStyle/>
          <a:p>
            <a:fld id="{8FDA2B5D-398A-47C9-A9AA-0EAFFB6FC937}" type="slidenum">
              <a:rPr lang="en-US" smtClean="0"/>
              <a:t>4</a:t>
            </a:fld>
            <a:endParaRPr lang="en-US"/>
          </a:p>
        </p:txBody>
      </p:sp>
    </p:spTree>
    <p:extLst>
      <p:ext uri="{BB962C8B-B14F-4D97-AF65-F5344CB8AC3E}">
        <p14:creationId xmlns:p14="http://schemas.microsoft.com/office/powerpoint/2010/main" val="409400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i="1" baseline="0" dirty="0" smtClean="0"/>
              <a:t> notes:  </a:t>
            </a:r>
            <a:r>
              <a:rPr lang="en-US" i="1" baseline="0" dirty="0" err="1" smtClean="0"/>
              <a:t>LGB</a:t>
            </a:r>
            <a:r>
              <a:rPr lang="en-US" i="1" baseline="0" dirty="0" smtClean="0"/>
              <a:t> = Lesbian, Gay, Bisexual</a:t>
            </a:r>
          </a:p>
          <a:p>
            <a:r>
              <a:rPr lang="en-US" i="1" baseline="0" dirty="0" smtClean="0"/>
              <a:t>You can note that there is often not data collected on the transgender community (which is why this only says </a:t>
            </a:r>
            <a:r>
              <a:rPr lang="en-US" i="1" baseline="0" dirty="0" err="1" smtClean="0"/>
              <a:t>LGB</a:t>
            </a:r>
            <a:r>
              <a:rPr lang="en-US" i="1" baseline="0" dirty="0" smtClean="0"/>
              <a:t> and is missing the “T”), and if there is it has only recently started and sample sizes are too small to share reliable data. If people ask why…you can say for a variety of reasons (but point out that it is hypothesized that individuals who identify as transgender are even more disproportionately impacted  by the burden of tobacco than their </a:t>
            </a:r>
            <a:r>
              <a:rPr lang="en-US" i="1" baseline="0" dirty="0" err="1" smtClean="0"/>
              <a:t>LGB</a:t>
            </a:r>
            <a:r>
              <a:rPr lang="en-US" i="1" baseline="0" dirty="0" smtClean="0"/>
              <a:t> peers) </a:t>
            </a:r>
            <a:endParaRPr lang="en-US" i="1" dirty="0"/>
          </a:p>
        </p:txBody>
      </p:sp>
      <p:sp>
        <p:nvSpPr>
          <p:cNvPr id="4" name="Slide Number Placeholder 3"/>
          <p:cNvSpPr>
            <a:spLocks noGrp="1"/>
          </p:cNvSpPr>
          <p:nvPr>
            <p:ph type="sldNum" sz="quarter" idx="10"/>
          </p:nvPr>
        </p:nvSpPr>
        <p:spPr/>
        <p:txBody>
          <a:bodyPr/>
          <a:lstStyle/>
          <a:p>
            <a:fld id="{8FDA2B5D-398A-47C9-A9AA-0EAFFB6FC937}" type="slidenum">
              <a:rPr lang="en-US" smtClean="0"/>
              <a:t>6</a:t>
            </a:fld>
            <a:endParaRPr lang="en-US"/>
          </a:p>
        </p:txBody>
      </p:sp>
    </p:spTree>
    <p:extLst>
      <p:ext uri="{BB962C8B-B14F-4D97-AF65-F5344CB8AC3E}">
        <p14:creationId xmlns:p14="http://schemas.microsoft.com/office/powerpoint/2010/main" val="425212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note: There is animation on this slide, practice</a:t>
            </a:r>
            <a:r>
              <a:rPr lang="en-US" i="1" baseline="0" dirty="0" smtClean="0"/>
              <a:t> running through before presenting.</a:t>
            </a:r>
            <a:endParaRPr lang="en-US" i="1" dirty="0" smtClean="0"/>
          </a:p>
          <a:p>
            <a:endParaRPr lang="en-US" dirty="0" smtClean="0"/>
          </a:p>
          <a:p>
            <a:r>
              <a:rPr lang="en-US" dirty="0" smtClean="0"/>
              <a:t>There was a survey done in the</a:t>
            </a:r>
            <a:r>
              <a:rPr lang="en-US" baseline="0" dirty="0" smtClean="0"/>
              <a:t> United States covering </a:t>
            </a:r>
            <a:r>
              <a:rPr lang="en-US" dirty="0" smtClean="0"/>
              <a:t>2009-2011,</a:t>
            </a:r>
            <a:r>
              <a:rPr lang="en-US" baseline="0" dirty="0" smtClean="0"/>
              <a:t> and included 138,000 respondents. </a:t>
            </a:r>
          </a:p>
          <a:p>
            <a:r>
              <a:rPr lang="en-US" baseline="0" dirty="0" smtClean="0"/>
              <a:t>This found that –CLICK--</a:t>
            </a:r>
            <a:endParaRPr lang="en-US" dirty="0" smtClean="0"/>
          </a:p>
          <a:p>
            <a:r>
              <a:rPr lang="en-US" dirty="0" smtClean="0"/>
              <a:t>20%</a:t>
            </a:r>
            <a:r>
              <a:rPr lang="en-US" baseline="0" dirty="0" smtClean="0"/>
              <a:t> of adults in the United States have a mental illness</a:t>
            </a:r>
          </a:p>
          <a:p>
            <a:r>
              <a:rPr lang="en-US" baseline="0" dirty="0" smtClean="0"/>
              <a:t>--CLICK--</a:t>
            </a:r>
            <a:endParaRPr lang="en-US" dirty="0" smtClean="0"/>
          </a:p>
          <a:p>
            <a:r>
              <a:rPr lang="en-US" dirty="0" smtClean="0"/>
              <a:t>A</a:t>
            </a:r>
            <a:r>
              <a:rPr lang="en-US" baseline="0" dirty="0" smtClean="0"/>
              <a:t> third of these adults with a mental illness smoke</a:t>
            </a:r>
          </a:p>
          <a:p>
            <a:r>
              <a:rPr lang="en-US" baseline="0" dirty="0" smtClean="0"/>
              <a:t>--CLICK—</a:t>
            </a:r>
          </a:p>
          <a:p>
            <a:r>
              <a:rPr lang="en-US" baseline="0" dirty="0" smtClean="0"/>
              <a:t>And a third of all cigarettes are smoked by individuals with mental illness</a:t>
            </a:r>
          </a:p>
          <a:p>
            <a:endParaRPr lang="en-US" baseline="0" dirty="0" smtClean="0"/>
          </a:p>
          <a:p>
            <a:r>
              <a:rPr lang="en-US" i="1" baseline="0" dirty="0" smtClean="0"/>
              <a:t>Methods information: </a:t>
            </a:r>
          </a:p>
          <a:p>
            <a:r>
              <a:rPr lang="en-US" sz="1200" b="0" i="1" kern="1200" dirty="0" smtClean="0">
                <a:solidFill>
                  <a:schemeClr val="tx1"/>
                </a:solidFill>
                <a:effectLst/>
                <a:latin typeface="+mn-lt"/>
                <a:ea typeface="+mn-ea"/>
                <a:cs typeface="+mn-cs"/>
              </a:rPr>
              <a:t>Combined data from the 2009–2011 National Survey on Drug Use and Health (NSDUH) were used to calculate national and state estimates of cigarette smoking among adults aged ≥18 years who had any mental illness (AMI), defined as having a mental, behavioral, or emotional disorder, excluding developmental and substance use disorders, in the past 12 months.</a:t>
            </a:r>
            <a:endParaRPr lang="en-US" i="1" dirty="0"/>
          </a:p>
        </p:txBody>
      </p:sp>
      <p:sp>
        <p:nvSpPr>
          <p:cNvPr id="4" name="Slide Number Placeholder 3"/>
          <p:cNvSpPr>
            <a:spLocks noGrp="1"/>
          </p:cNvSpPr>
          <p:nvPr>
            <p:ph type="sldNum" sz="quarter" idx="10"/>
          </p:nvPr>
        </p:nvSpPr>
        <p:spPr/>
        <p:txBody>
          <a:bodyPr/>
          <a:lstStyle/>
          <a:p>
            <a:fld id="{8FDA2B5D-398A-47C9-A9AA-0EAFFB6FC937}" type="slidenum">
              <a:rPr lang="en-US" smtClean="0"/>
              <a:t>7</a:t>
            </a:fld>
            <a:endParaRPr lang="en-US"/>
          </a:p>
        </p:txBody>
      </p:sp>
    </p:spTree>
    <p:extLst>
      <p:ext uri="{BB962C8B-B14F-4D97-AF65-F5344CB8AC3E}">
        <p14:creationId xmlns:p14="http://schemas.microsoft.com/office/powerpoint/2010/main" val="21323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p:txBody>
      </p:sp>
      <p:sp>
        <p:nvSpPr>
          <p:cNvPr id="4" name="Slide Number Placeholder 3"/>
          <p:cNvSpPr>
            <a:spLocks noGrp="1"/>
          </p:cNvSpPr>
          <p:nvPr>
            <p:ph type="sldNum" sz="quarter" idx="10"/>
          </p:nvPr>
        </p:nvSpPr>
        <p:spPr/>
        <p:txBody>
          <a:bodyPr/>
          <a:lstStyle/>
          <a:p>
            <a:fld id="{8FDA2B5D-398A-47C9-A9AA-0EAFFB6FC937}" type="slidenum">
              <a:rPr lang="en-US" smtClean="0"/>
              <a:t>9</a:t>
            </a:fld>
            <a:endParaRPr lang="en-US"/>
          </a:p>
        </p:txBody>
      </p:sp>
    </p:spTree>
    <p:extLst>
      <p:ext uri="{BB962C8B-B14F-4D97-AF65-F5344CB8AC3E}">
        <p14:creationId xmlns:p14="http://schemas.microsoft.com/office/powerpoint/2010/main" val="259002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A2B5D-398A-47C9-A9AA-0EAFFB6FC937}" type="slidenum">
              <a:rPr lang="en-US" smtClean="0"/>
              <a:t>10</a:t>
            </a:fld>
            <a:endParaRPr lang="en-US"/>
          </a:p>
        </p:txBody>
      </p:sp>
    </p:spTree>
    <p:extLst>
      <p:ext uri="{BB962C8B-B14F-4D97-AF65-F5344CB8AC3E}">
        <p14:creationId xmlns:p14="http://schemas.microsoft.com/office/powerpoint/2010/main" val="109022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note: Populations are impacted differently. You can call out that African Americans are unique in Wisconsin, smoking at twice the rate as the national African American numbers.</a:t>
            </a:r>
          </a:p>
          <a:p>
            <a:r>
              <a:rPr lang="en-US" i="1" dirty="0" smtClean="0"/>
              <a:t>These numbers merge several</a:t>
            </a:r>
            <a:r>
              <a:rPr lang="en-US" i="1" baseline="0" dirty="0" smtClean="0"/>
              <a:t> years so the Wisconsin average is a little higher than most recent data. Data needs to be merged to ensure quality data of certain demographic populations.</a:t>
            </a:r>
            <a:endParaRPr lang="en-US" i="1" dirty="0" smtClean="0"/>
          </a:p>
        </p:txBody>
      </p:sp>
      <p:sp>
        <p:nvSpPr>
          <p:cNvPr id="4" name="Slide Number Placeholder 3"/>
          <p:cNvSpPr>
            <a:spLocks noGrp="1"/>
          </p:cNvSpPr>
          <p:nvPr>
            <p:ph type="sldNum" sz="quarter" idx="10"/>
          </p:nvPr>
        </p:nvSpPr>
        <p:spPr/>
        <p:txBody>
          <a:bodyPr/>
          <a:lstStyle/>
          <a:p>
            <a:fld id="{8FDA2B5D-398A-47C9-A9AA-0EAFFB6FC937}" type="slidenum">
              <a:rPr lang="en-US" smtClean="0"/>
              <a:t>11</a:t>
            </a:fld>
            <a:endParaRPr lang="en-US"/>
          </a:p>
        </p:txBody>
      </p:sp>
    </p:spTree>
    <p:extLst>
      <p:ext uri="{BB962C8B-B14F-4D97-AF65-F5344CB8AC3E}">
        <p14:creationId xmlns:p14="http://schemas.microsoft.com/office/powerpoint/2010/main" val="259622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11AF82-8DAC-4A61-9369-93369983E5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230724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1AF82-8DAC-4A61-9369-93369983E5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5936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1AF82-8DAC-4A61-9369-93369983E5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397497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1AF82-8DAC-4A61-9369-93369983E5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129023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1AF82-8DAC-4A61-9369-93369983E5E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267255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1AF82-8DAC-4A61-9369-93369983E5E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124931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11AF82-8DAC-4A61-9369-93369983E5E1}"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300347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1AF82-8DAC-4A61-9369-93369983E5E1}"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279850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1AF82-8DAC-4A61-9369-93369983E5E1}"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149343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1AF82-8DAC-4A61-9369-93369983E5E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171847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1AF82-8DAC-4A61-9369-93369983E5E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EA1E-7D61-4677-B5F8-BF27CC14C7EF}" type="slidenum">
              <a:rPr lang="en-US" smtClean="0"/>
              <a:t>‹#›</a:t>
            </a:fld>
            <a:endParaRPr lang="en-US"/>
          </a:p>
        </p:txBody>
      </p:sp>
    </p:spTree>
    <p:extLst>
      <p:ext uri="{BB962C8B-B14F-4D97-AF65-F5344CB8AC3E}">
        <p14:creationId xmlns:p14="http://schemas.microsoft.com/office/powerpoint/2010/main" val="403892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1AF82-8DAC-4A61-9369-93369983E5E1}" type="datetimeFigureOut">
              <a:rPr lang="en-US" smtClean="0"/>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EEA1E-7D61-4677-B5F8-BF27CC14C7EF}" type="slidenum">
              <a:rPr lang="en-US" smtClean="0"/>
              <a:t>‹#›</a:t>
            </a:fld>
            <a:endParaRPr lang="en-US"/>
          </a:p>
        </p:txBody>
      </p:sp>
    </p:spTree>
    <p:extLst>
      <p:ext uri="{BB962C8B-B14F-4D97-AF65-F5344CB8AC3E}">
        <p14:creationId xmlns:p14="http://schemas.microsoft.com/office/powerpoint/2010/main" val="130145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Bchp\Tobacco Prevention and Control Program\Images\Stock photos\Individual disparity frog separat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793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28600"/>
            <a:ext cx="4572000" cy="6432530"/>
          </a:xfrm>
          <a:prstGeom prst="rect">
            <a:avLst/>
          </a:prstGeom>
          <a:noFill/>
        </p:spPr>
        <p:txBody>
          <a:bodyPr wrap="square" rtlCol="0">
            <a:spAutoFit/>
          </a:bodyPr>
          <a:lstStyle/>
          <a:p>
            <a:r>
              <a:rPr lang="en-US" sz="3200" b="1" dirty="0" smtClean="0">
                <a:solidFill>
                  <a:schemeClr val="bg1"/>
                </a:solidFill>
                <a:latin typeface="Franklin Gothic Demi" panose="020B0703020102020204" pitchFamily="34" charset="0"/>
              </a:rPr>
              <a:t>Populations that stand out from the crowd</a:t>
            </a:r>
            <a:endParaRPr lang="en-US" sz="3200" b="1" dirty="0" smtClean="0">
              <a:solidFill>
                <a:schemeClr val="bg1"/>
              </a:solidFill>
              <a:latin typeface="Franklin Gothic Book" panose="020B0503020102020204" pitchFamily="34" charset="0"/>
            </a:endParaRPr>
          </a:p>
          <a:p>
            <a:endParaRPr lang="en-US" sz="2800" dirty="0" smtClean="0">
              <a:solidFill>
                <a:schemeClr val="bg1"/>
              </a:solidFill>
              <a:latin typeface="Franklin Gothic Book" panose="020B0503020102020204" pitchFamily="34" charset="0"/>
            </a:endParaRPr>
          </a:p>
          <a:p>
            <a:r>
              <a:rPr lang="en-US" sz="2800" dirty="0" smtClean="0">
                <a:solidFill>
                  <a:schemeClr val="bg1"/>
                </a:solidFill>
                <a:latin typeface="Franklin Gothic Book" panose="020B0503020102020204" pitchFamily="34" charset="0"/>
              </a:rPr>
              <a:t>Tobacco’s disproportionate burden</a:t>
            </a:r>
          </a:p>
          <a:p>
            <a:endParaRPr lang="en-US" sz="2400" dirty="0" smtClean="0">
              <a:solidFill>
                <a:srgbClr val="FF0000"/>
              </a:solidFill>
              <a:latin typeface="Franklin Gothic Book" panose="020B0503020102020204" pitchFamily="34" charset="0"/>
            </a:endParaRPr>
          </a:p>
          <a:p>
            <a:endParaRPr lang="en-US" sz="2400" dirty="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endParaRPr lang="en-US" sz="2400" dirty="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endParaRPr lang="en-US" sz="2400" dirty="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pPr indent="1431925"/>
            <a:r>
              <a:rPr lang="en-US" sz="2400" dirty="0" smtClean="0">
                <a:solidFill>
                  <a:srgbClr val="FF0000"/>
                </a:solidFill>
                <a:latin typeface="Franklin Gothic Book" panose="020B0503020102020204" pitchFamily="34" charset="0"/>
              </a:rPr>
              <a:t>Presenter Name</a:t>
            </a:r>
          </a:p>
          <a:p>
            <a:pPr indent="1431925"/>
            <a:r>
              <a:rPr lang="en-US" sz="2400" dirty="0" smtClean="0">
                <a:solidFill>
                  <a:srgbClr val="FF0000"/>
                </a:solidFill>
                <a:latin typeface="Franklin Gothic Book" panose="020B0503020102020204" pitchFamily="34" charset="0"/>
              </a:rPr>
              <a:t>Presenter Agency</a:t>
            </a:r>
          </a:p>
          <a:p>
            <a:pPr indent="1431925"/>
            <a:r>
              <a:rPr lang="en-US" sz="2400" dirty="0" smtClean="0">
                <a:solidFill>
                  <a:srgbClr val="FF0000"/>
                </a:solidFill>
                <a:latin typeface="Franklin Gothic Book" panose="020B0503020102020204" pitchFamily="34" charset="0"/>
              </a:rPr>
              <a:t>Date</a:t>
            </a:r>
            <a:endParaRPr lang="en-US" sz="2000" dirty="0">
              <a:solidFill>
                <a:srgbClr val="FF0000"/>
              </a:solidFill>
              <a:latin typeface="Franklin Gothic Book" panose="020B0503020102020204" pitchFamily="34" charset="0"/>
            </a:endParaRPr>
          </a:p>
        </p:txBody>
      </p:sp>
      <p:sp>
        <p:nvSpPr>
          <p:cNvPr id="13" name="Rectangle 12"/>
          <p:cNvSpPr/>
          <p:nvPr/>
        </p:nvSpPr>
        <p:spPr>
          <a:xfrm>
            <a:off x="152400" y="5532120"/>
            <a:ext cx="1280160" cy="1021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Your logo here (or delete this box)</a:t>
            </a:r>
            <a:endParaRPr lang="en-US" dirty="0">
              <a:solidFill>
                <a:srgbClr val="FF0000"/>
              </a:solidFill>
            </a:endParaRPr>
          </a:p>
        </p:txBody>
      </p:sp>
    </p:spTree>
    <p:extLst>
      <p:ext uri="{BB962C8B-B14F-4D97-AF65-F5344CB8AC3E}">
        <p14:creationId xmlns:p14="http://schemas.microsoft.com/office/powerpoint/2010/main" val="376698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2087562"/>
          </a:xfrm>
        </p:spPr>
        <p:txBody>
          <a:bodyPr>
            <a:normAutofit/>
          </a:bodyPr>
          <a:lstStyle/>
          <a:p>
            <a:pPr algn="r"/>
            <a:r>
              <a:rPr lang="en-US" sz="3200" dirty="0" smtClean="0"/>
              <a:t>Wisconsin </a:t>
            </a:r>
            <a:r>
              <a:rPr lang="en-US" sz="3200" dirty="0" smtClean="0">
                <a:solidFill>
                  <a:schemeClr val="accent2"/>
                </a:solidFill>
              </a:rPr>
              <a:t>pregnant women smoke more </a:t>
            </a:r>
            <a:r>
              <a:rPr lang="en-US" sz="3200" dirty="0" smtClean="0"/>
              <a:t>than the </a:t>
            </a:r>
            <a:r>
              <a:rPr lang="en-US" sz="3200" dirty="0" smtClean="0">
                <a:solidFill>
                  <a:schemeClr val="accent1">
                    <a:lumMod val="25000"/>
                    <a:lumOff val="75000"/>
                  </a:schemeClr>
                </a:solidFill>
              </a:rPr>
              <a:t>national average</a:t>
            </a:r>
            <a:endParaRPr lang="en-US" sz="3200" dirty="0">
              <a:solidFill>
                <a:schemeClr val="accent1">
                  <a:lumMod val="25000"/>
                  <a:lumOff val="75000"/>
                </a:schemeClr>
              </a:solidFill>
            </a:endParaRPr>
          </a:p>
        </p:txBody>
      </p:sp>
      <p:grpSp>
        <p:nvGrpSpPr>
          <p:cNvPr id="8" name="Group 7"/>
          <p:cNvGrpSpPr/>
          <p:nvPr/>
        </p:nvGrpSpPr>
        <p:grpSpPr>
          <a:xfrm>
            <a:off x="4876800" y="2679700"/>
            <a:ext cx="3962400" cy="3759200"/>
            <a:chOff x="4709160" y="2819400"/>
            <a:chExt cx="3962400" cy="3759200"/>
          </a:xfrm>
        </p:grpSpPr>
        <p:graphicFrame>
          <p:nvGraphicFramePr>
            <p:cNvPr id="3" name="Chart 2"/>
            <p:cNvGraphicFramePr/>
            <p:nvPr>
              <p:extLst>
                <p:ext uri="{D42A27DB-BD31-4B8C-83A1-F6EECF244321}">
                  <p14:modId xmlns:p14="http://schemas.microsoft.com/office/powerpoint/2010/main" val="3145943267"/>
                </p:ext>
              </p:extLst>
            </p:nvPr>
          </p:nvGraphicFramePr>
          <p:xfrm>
            <a:off x="4709160" y="2819400"/>
            <a:ext cx="39624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91200" y="6038790"/>
              <a:ext cx="762000" cy="400110"/>
            </a:xfrm>
            <a:prstGeom prst="rect">
              <a:avLst/>
            </a:prstGeom>
            <a:noFill/>
          </p:spPr>
          <p:txBody>
            <a:bodyPr wrap="square" rtlCol="0">
              <a:spAutoFit/>
            </a:bodyPr>
            <a:lstStyle/>
            <a:p>
              <a:pPr algn="ctr"/>
              <a:r>
                <a:rPr lang="en-US" sz="2000" dirty="0"/>
                <a:t>WI</a:t>
              </a:r>
            </a:p>
          </p:txBody>
        </p:sp>
        <p:sp>
          <p:nvSpPr>
            <p:cNvPr id="5" name="TextBox 4"/>
            <p:cNvSpPr txBox="1"/>
            <p:nvPr/>
          </p:nvSpPr>
          <p:spPr>
            <a:xfrm>
              <a:off x="6858000" y="6038790"/>
              <a:ext cx="762000" cy="400110"/>
            </a:xfrm>
            <a:prstGeom prst="rect">
              <a:avLst/>
            </a:prstGeom>
            <a:noFill/>
          </p:spPr>
          <p:txBody>
            <a:bodyPr wrap="square" rtlCol="0">
              <a:spAutoFit/>
            </a:bodyPr>
            <a:lstStyle/>
            <a:p>
              <a:pPr algn="ctr"/>
              <a:r>
                <a:rPr lang="en-US" sz="2000" dirty="0" smtClean="0"/>
                <a:t>US</a:t>
              </a:r>
              <a:endParaRPr lang="en-US" sz="2000" dirty="0"/>
            </a:p>
          </p:txBody>
        </p:sp>
        <p:cxnSp>
          <p:nvCxnSpPr>
            <p:cNvPr id="7" name="Straight Connector 6"/>
            <p:cNvCxnSpPr/>
            <p:nvPr/>
          </p:nvCxnSpPr>
          <p:spPr>
            <a:xfrm flipV="1">
              <a:off x="5181600" y="6438900"/>
              <a:ext cx="3017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5099793" y="6458634"/>
            <a:ext cx="3851694" cy="276999"/>
          </a:xfrm>
          <a:prstGeom prst="rect">
            <a:avLst/>
          </a:prstGeom>
        </p:spPr>
        <p:txBody>
          <a:bodyPr wrap="square">
            <a:spAutoFit/>
          </a:bodyPr>
          <a:lstStyle/>
          <a:p>
            <a:pPr algn="r"/>
            <a:r>
              <a:rPr lang="en-US" sz="1200" dirty="0" smtClean="0">
                <a:solidFill>
                  <a:schemeClr val="tx1">
                    <a:lumMod val="50000"/>
                    <a:lumOff val="50000"/>
                  </a:schemeClr>
                </a:solidFill>
              </a:rPr>
              <a:t>2011 Pregnancy Risk Assessment and Monitoring System</a:t>
            </a:r>
            <a:endParaRPr lang="en-US" sz="1200" dirty="0">
              <a:solidFill>
                <a:schemeClr val="tx1">
                  <a:lumMod val="50000"/>
                  <a:lumOff val="50000"/>
                </a:schemeClr>
              </a:solidFill>
            </a:endParaRPr>
          </a:p>
        </p:txBody>
      </p:sp>
      <p:pic>
        <p:nvPicPr>
          <p:cNvPr id="1026" name="Picture 2" descr="L:\Bchp\Tobacco Prevention and Control Program\Images\Stock photos\Pregnant woman in front of playground.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477" b="6530"/>
          <a:stretch/>
        </p:blipFill>
        <p:spPr bwMode="auto">
          <a:xfrm flipH="1">
            <a:off x="-198120" y="-76200"/>
            <a:ext cx="4754880" cy="697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39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650968175"/>
              </p:ext>
            </p:extLst>
          </p:nvPr>
        </p:nvGraphicFramePr>
        <p:xfrm>
          <a:off x="76201" y="1066801"/>
          <a:ext cx="8875286" cy="566883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52400" y="6324600"/>
            <a:ext cx="9525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74638"/>
            <a:ext cx="7391400" cy="1143000"/>
          </a:xfrm>
        </p:spPr>
        <p:txBody>
          <a:bodyPr>
            <a:normAutofit fontScale="90000"/>
          </a:bodyPr>
          <a:lstStyle/>
          <a:p>
            <a:pPr algn="l"/>
            <a:r>
              <a:rPr lang="en-US" b="1" dirty="0" smtClean="0">
                <a:solidFill>
                  <a:schemeClr val="accent1"/>
                </a:solidFill>
              </a:rPr>
              <a:t>Racial/ethnic populations are impacted differently</a:t>
            </a:r>
            <a:endParaRPr lang="en-US" b="1" dirty="0">
              <a:solidFill>
                <a:schemeClr val="accent1"/>
              </a:solidFill>
            </a:endParaRPr>
          </a:p>
        </p:txBody>
      </p:sp>
      <p:sp>
        <p:nvSpPr>
          <p:cNvPr id="4" name="Rectangle 3"/>
          <p:cNvSpPr/>
          <p:nvPr/>
        </p:nvSpPr>
        <p:spPr>
          <a:xfrm>
            <a:off x="4343400" y="6458634"/>
            <a:ext cx="4608087" cy="276999"/>
          </a:xfrm>
          <a:prstGeom prst="rect">
            <a:avLst/>
          </a:prstGeom>
        </p:spPr>
        <p:txBody>
          <a:bodyPr wrap="square">
            <a:spAutoFit/>
          </a:bodyPr>
          <a:lstStyle/>
          <a:p>
            <a:pPr algn="r"/>
            <a:r>
              <a:rPr lang="en-US" sz="1200" dirty="0" smtClean="0">
                <a:solidFill>
                  <a:schemeClr val="bg1">
                    <a:lumMod val="75000"/>
                  </a:schemeClr>
                </a:solidFill>
              </a:rPr>
              <a:t>2011-2015 Wisconsin Behavioral Risk Factor Surveillance System</a:t>
            </a:r>
            <a:endParaRPr lang="en-US" sz="1200" dirty="0">
              <a:solidFill>
                <a:schemeClr val="bg1">
                  <a:lumMod val="75000"/>
                </a:schemeClr>
              </a:solidFill>
            </a:endParaRPr>
          </a:p>
        </p:txBody>
      </p:sp>
      <p:cxnSp>
        <p:nvCxnSpPr>
          <p:cNvPr id="8" name="Straight Connector 7"/>
          <p:cNvCxnSpPr/>
          <p:nvPr/>
        </p:nvCxnSpPr>
        <p:spPr>
          <a:xfrm>
            <a:off x="5257800" y="1981200"/>
            <a:ext cx="0" cy="41148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5400" y="1581090"/>
            <a:ext cx="2209800" cy="400110"/>
          </a:xfrm>
          <a:prstGeom prst="rect">
            <a:avLst/>
          </a:prstGeom>
          <a:noFill/>
        </p:spPr>
        <p:txBody>
          <a:bodyPr wrap="square" rtlCol="0">
            <a:spAutoFit/>
          </a:bodyPr>
          <a:lstStyle/>
          <a:p>
            <a:r>
              <a:rPr lang="en-US" sz="2000" dirty="0" smtClean="0">
                <a:solidFill>
                  <a:schemeClr val="bg1">
                    <a:lumMod val="65000"/>
                  </a:schemeClr>
                </a:solidFill>
              </a:rPr>
              <a:t>19% WI Average</a:t>
            </a:r>
            <a:endParaRPr lang="en-US" sz="2000" dirty="0">
              <a:solidFill>
                <a:schemeClr val="bg1">
                  <a:lumMod val="65000"/>
                </a:schemeClr>
              </a:solidFill>
            </a:endParaRPr>
          </a:p>
        </p:txBody>
      </p:sp>
    </p:spTree>
    <p:extLst>
      <p:ext uri="{BB962C8B-B14F-4D97-AF65-F5344CB8AC3E}">
        <p14:creationId xmlns:p14="http://schemas.microsoft.com/office/powerpoint/2010/main" val="3853724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Bchp\Tobacco Prevention and Control Program\Images\Stock photos\Wheelchair on sidewalk.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407" t="2857" r="2115"/>
          <a:stretch/>
        </p:blipFill>
        <p:spPr bwMode="auto">
          <a:xfrm>
            <a:off x="-274320" y="-76200"/>
            <a:ext cx="9775508" cy="6994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 y="274638"/>
            <a:ext cx="6675120" cy="1401762"/>
          </a:xfrm>
          <a:solidFill>
            <a:srgbClr val="FFFFFF">
              <a:alpha val="80000"/>
            </a:srgbClr>
          </a:solidFill>
        </p:spPr>
        <p:txBody>
          <a:bodyPr>
            <a:noAutofit/>
          </a:bodyPr>
          <a:lstStyle/>
          <a:p>
            <a:pPr marL="296863" algn="l"/>
            <a:r>
              <a:rPr lang="en-US" sz="2800" dirty="0" smtClean="0"/>
              <a:t>Nationally, </a:t>
            </a:r>
            <a:r>
              <a:rPr lang="en-US" sz="2800" b="1" dirty="0" smtClean="0">
                <a:solidFill>
                  <a:schemeClr val="accent2"/>
                </a:solidFill>
              </a:rPr>
              <a:t>adults with disabilities smoke more</a:t>
            </a:r>
            <a:r>
              <a:rPr lang="en-US" sz="2800" dirty="0" smtClean="0"/>
              <a:t> than people </a:t>
            </a:r>
            <a:r>
              <a:rPr lang="en-US" sz="2800" b="1" dirty="0" smtClean="0">
                <a:solidFill>
                  <a:schemeClr val="accent5"/>
                </a:solidFill>
              </a:rPr>
              <a:t>without disabilities</a:t>
            </a:r>
            <a:endParaRPr lang="en-US" sz="2800" b="1" dirty="0">
              <a:solidFill>
                <a:schemeClr val="accent5"/>
              </a:solidFill>
            </a:endParaRPr>
          </a:p>
        </p:txBody>
      </p:sp>
      <p:graphicFrame>
        <p:nvGraphicFramePr>
          <p:cNvPr id="3" name="Chart 2"/>
          <p:cNvGraphicFramePr/>
          <p:nvPr>
            <p:extLst>
              <p:ext uri="{D42A27DB-BD31-4B8C-83A1-F6EECF244321}">
                <p14:modId xmlns:p14="http://schemas.microsoft.com/office/powerpoint/2010/main" val="2145493288"/>
              </p:ext>
            </p:extLst>
          </p:nvPr>
        </p:nvGraphicFramePr>
        <p:xfrm>
          <a:off x="152400" y="2514600"/>
          <a:ext cx="3657600" cy="32004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685800" y="5562600"/>
            <a:ext cx="26517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553200"/>
            <a:ext cx="9601200" cy="510540"/>
          </a:xfrm>
          <a:prstGeom prst="rect">
            <a:avLst/>
          </a:prstGeom>
          <a:solidFill>
            <a:srgbClr val="5685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84553" y="6581001"/>
            <a:ext cx="3851694" cy="276999"/>
          </a:xfrm>
          <a:prstGeom prst="rect">
            <a:avLst/>
          </a:prstGeom>
        </p:spPr>
        <p:txBody>
          <a:bodyPr wrap="square">
            <a:spAutoFit/>
          </a:bodyPr>
          <a:lstStyle/>
          <a:p>
            <a:pPr algn="r"/>
            <a:r>
              <a:rPr lang="en-US" sz="1200" dirty="0" smtClean="0">
                <a:solidFill>
                  <a:schemeClr val="bg1"/>
                </a:solidFill>
              </a:rPr>
              <a:t>CDC, MMWR 2014; 63(47):1108-12</a:t>
            </a:r>
            <a:endParaRPr lang="en-US" sz="1200" dirty="0">
              <a:solidFill>
                <a:schemeClr val="bg1"/>
              </a:solidFill>
            </a:endParaRPr>
          </a:p>
        </p:txBody>
      </p:sp>
      <p:sp>
        <p:nvSpPr>
          <p:cNvPr id="4" name="TextBox 3"/>
          <p:cNvSpPr txBox="1"/>
          <p:nvPr/>
        </p:nvSpPr>
        <p:spPr>
          <a:xfrm>
            <a:off x="533400" y="5587652"/>
            <a:ext cx="1143000" cy="400110"/>
          </a:xfrm>
          <a:prstGeom prst="rect">
            <a:avLst/>
          </a:prstGeom>
          <a:noFill/>
        </p:spPr>
        <p:txBody>
          <a:bodyPr wrap="square" rtlCol="0">
            <a:spAutoFit/>
          </a:bodyPr>
          <a:lstStyle/>
          <a:p>
            <a:r>
              <a:rPr lang="en-US" sz="2000" dirty="0" smtClean="0">
                <a:solidFill>
                  <a:schemeClr val="bg1"/>
                </a:solidFill>
              </a:rPr>
              <a:t>Disability</a:t>
            </a:r>
            <a:endParaRPr lang="en-US" sz="2000" dirty="0">
              <a:solidFill>
                <a:schemeClr val="bg1"/>
              </a:solidFill>
            </a:endParaRPr>
          </a:p>
        </p:txBody>
      </p:sp>
      <p:sp>
        <p:nvSpPr>
          <p:cNvPr id="9" name="TextBox 8"/>
          <p:cNvSpPr txBox="1"/>
          <p:nvPr/>
        </p:nvSpPr>
        <p:spPr>
          <a:xfrm>
            <a:off x="2000250" y="5572552"/>
            <a:ext cx="1809750" cy="415210"/>
          </a:xfrm>
          <a:prstGeom prst="rect">
            <a:avLst/>
          </a:prstGeom>
          <a:noFill/>
        </p:spPr>
        <p:txBody>
          <a:bodyPr wrap="square" rtlCol="0">
            <a:spAutoFit/>
          </a:bodyPr>
          <a:lstStyle/>
          <a:p>
            <a:pPr algn="ctr"/>
            <a:r>
              <a:rPr lang="en-US" sz="2000" dirty="0" smtClean="0">
                <a:solidFill>
                  <a:schemeClr val="bg1"/>
                </a:solidFill>
              </a:rPr>
              <a:t>No Disability</a:t>
            </a:r>
            <a:endParaRPr lang="en-US" sz="2000" dirty="0">
              <a:solidFill>
                <a:schemeClr val="bg1"/>
              </a:solidFill>
            </a:endParaRPr>
          </a:p>
        </p:txBody>
      </p:sp>
    </p:spTree>
    <p:extLst>
      <p:ext uri="{BB962C8B-B14F-4D97-AF65-F5344CB8AC3E}">
        <p14:creationId xmlns:p14="http://schemas.microsoft.com/office/powerpoint/2010/main" val="356675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4"/>
                </a:solidFill>
              </a:rPr>
              <a:t>Individuals with less education smoke more </a:t>
            </a:r>
            <a:r>
              <a:rPr lang="en-US" dirty="0" smtClean="0"/>
              <a:t>than other populations</a:t>
            </a:r>
            <a:endParaRPr lang="en-US" dirty="0"/>
          </a:p>
        </p:txBody>
      </p:sp>
      <p:graphicFrame>
        <p:nvGraphicFramePr>
          <p:cNvPr id="3" name="Chart 2"/>
          <p:cNvGraphicFramePr/>
          <p:nvPr>
            <p:extLst>
              <p:ext uri="{D42A27DB-BD31-4B8C-83A1-F6EECF244321}">
                <p14:modId xmlns:p14="http://schemas.microsoft.com/office/powerpoint/2010/main" val="625755655"/>
              </p:ext>
            </p:extLst>
          </p:nvPr>
        </p:nvGraphicFramePr>
        <p:xfrm>
          <a:off x="533400" y="1632634"/>
          <a:ext cx="7924800" cy="482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5099793" y="6458634"/>
            <a:ext cx="3851694" cy="276999"/>
          </a:xfrm>
          <a:prstGeom prst="rect">
            <a:avLst/>
          </a:prstGeom>
        </p:spPr>
        <p:txBody>
          <a:bodyPr wrap="square">
            <a:spAutoFit/>
          </a:bodyPr>
          <a:lstStyle/>
          <a:p>
            <a:pPr algn="r"/>
            <a:r>
              <a:rPr lang="en-US" sz="1200" dirty="0" smtClean="0">
                <a:solidFill>
                  <a:schemeClr val="tx1">
                    <a:lumMod val="50000"/>
                    <a:lumOff val="50000"/>
                  </a:schemeClr>
                </a:solidFill>
              </a:rPr>
              <a:t>2014 Wisconsin Behavioral Risk Factor Surveillance System</a:t>
            </a:r>
            <a:endParaRPr lang="en-US" sz="1200" dirty="0">
              <a:solidFill>
                <a:schemeClr val="tx1">
                  <a:lumMod val="50000"/>
                  <a:lumOff val="50000"/>
                </a:schemeClr>
              </a:solidFill>
            </a:endParaRPr>
          </a:p>
        </p:txBody>
      </p:sp>
      <p:cxnSp>
        <p:nvCxnSpPr>
          <p:cNvPr id="6" name="Straight Connector 5"/>
          <p:cNvCxnSpPr/>
          <p:nvPr/>
        </p:nvCxnSpPr>
        <p:spPr>
          <a:xfrm>
            <a:off x="914400" y="3581400"/>
            <a:ext cx="73152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86600" y="3200400"/>
            <a:ext cx="1864887" cy="400110"/>
          </a:xfrm>
          <a:prstGeom prst="rect">
            <a:avLst/>
          </a:prstGeom>
          <a:noFill/>
        </p:spPr>
        <p:txBody>
          <a:bodyPr wrap="square" rtlCol="0">
            <a:spAutoFit/>
          </a:bodyPr>
          <a:lstStyle/>
          <a:p>
            <a:r>
              <a:rPr lang="en-US" sz="2000" dirty="0" smtClean="0"/>
              <a:t>18% WI average</a:t>
            </a:r>
            <a:endParaRPr lang="en-US" sz="2000" dirty="0"/>
          </a:p>
        </p:txBody>
      </p:sp>
    </p:spTree>
    <p:extLst>
      <p:ext uri="{BB962C8B-B14F-4D97-AF65-F5344CB8AC3E}">
        <p14:creationId xmlns:p14="http://schemas.microsoft.com/office/powerpoint/2010/main" val="2901177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996607219"/>
              </p:ext>
            </p:extLst>
          </p:nvPr>
        </p:nvGraphicFramePr>
        <p:xfrm>
          <a:off x="2537460" y="1143000"/>
          <a:ext cx="635508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1181100"/>
            <a:ext cx="2198369" cy="3124200"/>
          </a:xfrm>
        </p:spPr>
        <p:txBody>
          <a:bodyPr>
            <a:noAutofit/>
          </a:bodyPr>
          <a:lstStyle/>
          <a:p>
            <a:pPr algn="l"/>
            <a:r>
              <a:rPr lang="en-US" sz="2400" dirty="0" smtClean="0"/>
              <a:t>Individuals with </a:t>
            </a:r>
            <a:r>
              <a:rPr lang="en-US" sz="2400" b="1" dirty="0" smtClean="0">
                <a:solidFill>
                  <a:schemeClr val="accent2"/>
                </a:solidFill>
              </a:rPr>
              <a:t>lower-incomes smoke at nearly 3x the rate of those with higher-incomes</a:t>
            </a:r>
            <a:endParaRPr lang="en-US" sz="2400" b="1" dirty="0">
              <a:solidFill>
                <a:schemeClr val="accent2"/>
              </a:solidFill>
            </a:endParaRPr>
          </a:p>
        </p:txBody>
      </p:sp>
      <p:sp>
        <p:nvSpPr>
          <p:cNvPr id="4" name="Right Brace 3"/>
          <p:cNvSpPr/>
          <p:nvPr/>
        </p:nvSpPr>
        <p:spPr>
          <a:xfrm rot="10800000">
            <a:off x="2667000" y="1600200"/>
            <a:ext cx="533400" cy="2340864"/>
          </a:xfrm>
          <a:prstGeom prst="rightBrace">
            <a:avLst>
              <a:gd name="adj1" fmla="val 8333"/>
              <a:gd name="adj2" fmla="val 24375"/>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152400" y="6019800"/>
            <a:ext cx="9525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80544" y="6181635"/>
            <a:ext cx="2876550" cy="276999"/>
          </a:xfrm>
          <a:prstGeom prst="rect">
            <a:avLst/>
          </a:prstGeom>
        </p:spPr>
        <p:txBody>
          <a:bodyPr wrap="square">
            <a:spAutoFit/>
          </a:bodyPr>
          <a:lstStyle/>
          <a:p>
            <a:pPr algn="r"/>
            <a:r>
              <a:rPr lang="en-US" sz="1200" dirty="0" smtClean="0">
                <a:solidFill>
                  <a:schemeClr val="bg1">
                    <a:lumMod val="65000"/>
                  </a:schemeClr>
                </a:solidFill>
              </a:rPr>
              <a:t>Adults: BRFSS, 2014</a:t>
            </a:r>
            <a:endParaRPr lang="en-US" sz="1200" dirty="0">
              <a:solidFill>
                <a:schemeClr val="bg1">
                  <a:lumMod val="65000"/>
                </a:schemeClr>
              </a:solidFill>
            </a:endParaRPr>
          </a:p>
        </p:txBody>
      </p:sp>
      <p:sp>
        <p:nvSpPr>
          <p:cNvPr id="8" name="Rectangle 7"/>
          <p:cNvSpPr/>
          <p:nvPr/>
        </p:nvSpPr>
        <p:spPr>
          <a:xfrm>
            <a:off x="-76200" y="0"/>
            <a:ext cx="92964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200400" y="3124200"/>
            <a:ext cx="50292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6600" y="2743200"/>
            <a:ext cx="1864887" cy="400110"/>
          </a:xfrm>
          <a:prstGeom prst="rect">
            <a:avLst/>
          </a:prstGeom>
          <a:noFill/>
        </p:spPr>
        <p:txBody>
          <a:bodyPr wrap="square" rtlCol="0">
            <a:spAutoFit/>
          </a:bodyPr>
          <a:lstStyle/>
          <a:p>
            <a:r>
              <a:rPr lang="en-US" sz="2000" dirty="0" smtClean="0"/>
              <a:t>18% WI average</a:t>
            </a:r>
            <a:endParaRPr lang="en-US" sz="2000" dirty="0"/>
          </a:p>
        </p:txBody>
      </p:sp>
    </p:spTree>
    <p:extLst>
      <p:ext uri="{BB962C8B-B14F-4D97-AF65-F5344CB8AC3E}">
        <p14:creationId xmlns:p14="http://schemas.microsoft.com/office/powerpoint/2010/main" val="576690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BEOH\Stock Photos\June 2015 Shutterstock\Chalkboard question plus lightbulb equals exclamation po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5720"/>
            <a:ext cx="9144000" cy="690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4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Bchp\Tobacco Prevention and Control Program\Images\Stock photos\Individual disparity frog separat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793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28600"/>
            <a:ext cx="4572000" cy="6678751"/>
          </a:xfrm>
          <a:prstGeom prst="rect">
            <a:avLst/>
          </a:prstGeom>
          <a:noFill/>
        </p:spPr>
        <p:txBody>
          <a:bodyPr wrap="square" rtlCol="0">
            <a:spAutoFit/>
          </a:bodyPr>
          <a:lstStyle/>
          <a:p>
            <a:r>
              <a:rPr lang="en-US" sz="3200" b="1" dirty="0" smtClean="0">
                <a:solidFill>
                  <a:schemeClr val="bg1"/>
                </a:solidFill>
                <a:latin typeface="Franklin Gothic Demi" panose="020B0703020102020204" pitchFamily="34" charset="0"/>
              </a:rPr>
              <a:t>Thank you!</a:t>
            </a:r>
            <a:endParaRPr lang="en-US" sz="3200" b="1" dirty="0" smtClean="0">
              <a:solidFill>
                <a:schemeClr val="bg1"/>
              </a:solidFill>
              <a:latin typeface="Franklin Gothic Book" panose="020B0503020102020204" pitchFamily="34" charset="0"/>
            </a:endParaRPr>
          </a:p>
          <a:p>
            <a:endParaRPr lang="en-US" sz="2800" dirty="0" smtClean="0">
              <a:solidFill>
                <a:schemeClr val="bg1"/>
              </a:solidFill>
              <a:latin typeface="Franklin Gothic Book" panose="020B0503020102020204" pitchFamily="34" charset="0"/>
            </a:endParaRPr>
          </a:p>
          <a:p>
            <a:r>
              <a:rPr lang="en-US" sz="2800" dirty="0" smtClean="0">
                <a:solidFill>
                  <a:schemeClr val="bg1"/>
                </a:solidFill>
                <a:latin typeface="Franklin Gothic Book" panose="020B0503020102020204" pitchFamily="34" charset="0"/>
              </a:rPr>
              <a:t>Tobacco’s disproportionate burden</a:t>
            </a:r>
          </a:p>
          <a:p>
            <a:endParaRPr lang="en-US" sz="2400" dirty="0" smtClean="0">
              <a:solidFill>
                <a:srgbClr val="FF0000"/>
              </a:solidFill>
              <a:latin typeface="Franklin Gothic Book" panose="020B0503020102020204" pitchFamily="34" charset="0"/>
            </a:endParaRPr>
          </a:p>
          <a:p>
            <a:endParaRPr lang="en-US" sz="2400" dirty="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endParaRPr lang="en-US" sz="2400" dirty="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endParaRPr lang="en-US" sz="2400" dirty="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endParaRPr lang="en-US" sz="2400" dirty="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endParaRPr lang="en-US" sz="2400" dirty="0" smtClean="0">
              <a:solidFill>
                <a:srgbClr val="FF0000"/>
              </a:solidFill>
              <a:latin typeface="Franklin Gothic Book" panose="020B0503020102020204" pitchFamily="34" charset="0"/>
            </a:endParaRPr>
          </a:p>
          <a:p>
            <a:pPr indent="1431925"/>
            <a:r>
              <a:rPr lang="en-US" sz="2400" dirty="0" smtClean="0">
                <a:solidFill>
                  <a:srgbClr val="FF0000"/>
                </a:solidFill>
                <a:latin typeface="Franklin Gothic Book" panose="020B0503020102020204" pitchFamily="34" charset="0"/>
              </a:rPr>
              <a:t>Presenter Name</a:t>
            </a:r>
          </a:p>
          <a:p>
            <a:pPr indent="1431925"/>
            <a:r>
              <a:rPr lang="en-US" sz="2400" dirty="0" smtClean="0">
                <a:solidFill>
                  <a:srgbClr val="FF0000"/>
                </a:solidFill>
                <a:latin typeface="Franklin Gothic Book" panose="020B0503020102020204" pitchFamily="34" charset="0"/>
              </a:rPr>
              <a:t>Presenter Agency</a:t>
            </a:r>
          </a:p>
          <a:p>
            <a:pPr indent="1431925"/>
            <a:r>
              <a:rPr lang="en-US" sz="2400" dirty="0" smtClean="0">
                <a:solidFill>
                  <a:srgbClr val="FF0000"/>
                </a:solidFill>
                <a:latin typeface="Franklin Gothic Book" panose="020B0503020102020204" pitchFamily="34" charset="0"/>
              </a:rPr>
              <a:t>Date</a:t>
            </a:r>
            <a:endParaRPr lang="en-US" sz="2000" dirty="0">
              <a:solidFill>
                <a:srgbClr val="FF0000"/>
              </a:solidFill>
              <a:latin typeface="Franklin Gothic Book" panose="020B0503020102020204" pitchFamily="34" charset="0"/>
            </a:endParaRPr>
          </a:p>
        </p:txBody>
      </p:sp>
      <p:sp>
        <p:nvSpPr>
          <p:cNvPr id="13" name="Rectangle 12"/>
          <p:cNvSpPr/>
          <p:nvPr/>
        </p:nvSpPr>
        <p:spPr>
          <a:xfrm>
            <a:off x="152400" y="5532120"/>
            <a:ext cx="1280160" cy="1021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Your logo here (or delete this box)</a:t>
            </a:r>
            <a:endParaRPr lang="en-US" dirty="0">
              <a:solidFill>
                <a:srgbClr val="FF0000"/>
              </a:solidFill>
            </a:endParaRPr>
          </a:p>
        </p:txBody>
      </p:sp>
    </p:spTree>
    <p:extLst>
      <p:ext uri="{BB962C8B-B14F-4D97-AF65-F5344CB8AC3E}">
        <p14:creationId xmlns:p14="http://schemas.microsoft.com/office/powerpoint/2010/main" val="91184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Bchp\Tobacco Prevention and Control Program\Images\Stock photos\Woman writing in notebook.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3270" r="30393"/>
          <a:stretch/>
        </p:blipFill>
        <p:spPr bwMode="auto">
          <a:xfrm>
            <a:off x="4639012" y="-76200"/>
            <a:ext cx="4867613"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noFill/>
        </p:spPr>
        <p:txBody>
          <a:bodyPr/>
          <a:lstStyle/>
          <a:p>
            <a:pPr algn="l"/>
            <a:r>
              <a:rPr lang="en-US" b="1" dirty="0" smtClean="0">
                <a:solidFill>
                  <a:schemeClr val="accent1"/>
                </a:solidFill>
              </a:rPr>
              <a:t>Key definitions</a:t>
            </a:r>
            <a:endParaRPr lang="en-US" b="1" dirty="0">
              <a:solidFill>
                <a:schemeClr val="accent1"/>
              </a:solidFill>
            </a:endParaRPr>
          </a:p>
        </p:txBody>
      </p:sp>
      <p:sp>
        <p:nvSpPr>
          <p:cNvPr id="4" name="Content Placeholder 3"/>
          <p:cNvSpPr>
            <a:spLocks noGrp="1"/>
          </p:cNvSpPr>
          <p:nvPr>
            <p:ph idx="1"/>
          </p:nvPr>
        </p:nvSpPr>
        <p:spPr>
          <a:xfrm>
            <a:off x="457200" y="1600200"/>
            <a:ext cx="4181812" cy="4525963"/>
          </a:xfrm>
        </p:spPr>
        <p:txBody>
          <a:bodyPr/>
          <a:lstStyle/>
          <a:p>
            <a:r>
              <a:rPr lang="en-US" dirty="0" smtClean="0"/>
              <a:t>Health disparities</a:t>
            </a:r>
          </a:p>
          <a:p>
            <a:pPr lvl="1"/>
            <a:r>
              <a:rPr lang="en-US" dirty="0" smtClean="0"/>
              <a:t>Population-based differences</a:t>
            </a:r>
          </a:p>
          <a:p>
            <a:endParaRPr lang="en-US" dirty="0" smtClean="0"/>
          </a:p>
          <a:p>
            <a:r>
              <a:rPr lang="en-US" dirty="0" smtClean="0"/>
              <a:t>Health inequity</a:t>
            </a:r>
          </a:p>
          <a:p>
            <a:pPr lvl="1"/>
            <a:r>
              <a:rPr lang="en-US" dirty="0" smtClean="0"/>
              <a:t>Differences caused by systematic and social conditions</a:t>
            </a:r>
            <a:endParaRPr lang="en-US" dirty="0"/>
          </a:p>
        </p:txBody>
      </p:sp>
      <p:sp>
        <p:nvSpPr>
          <p:cNvPr id="5" name="TextBox 4"/>
          <p:cNvSpPr txBox="1"/>
          <p:nvPr/>
        </p:nvSpPr>
        <p:spPr>
          <a:xfrm>
            <a:off x="4639012" y="6114365"/>
            <a:ext cx="4504988" cy="646331"/>
          </a:xfrm>
          <a:prstGeom prst="rect">
            <a:avLst/>
          </a:prstGeom>
          <a:noFill/>
        </p:spPr>
        <p:txBody>
          <a:bodyPr wrap="square" rtlCol="0">
            <a:spAutoFit/>
          </a:bodyPr>
          <a:lstStyle/>
          <a:p>
            <a:pPr algn="r"/>
            <a:r>
              <a:rPr lang="en-US" dirty="0" smtClean="0">
                <a:solidFill>
                  <a:schemeClr val="bg1">
                    <a:lumMod val="75000"/>
                  </a:schemeClr>
                </a:solidFill>
              </a:rPr>
              <a:t>Healthiest People 2020 </a:t>
            </a:r>
          </a:p>
          <a:p>
            <a:pPr algn="r"/>
            <a:r>
              <a:rPr lang="en-US" dirty="0" smtClean="0">
                <a:solidFill>
                  <a:schemeClr val="bg1">
                    <a:lumMod val="75000"/>
                  </a:schemeClr>
                </a:solidFill>
              </a:rPr>
              <a:t>Assessment </a:t>
            </a:r>
            <a:r>
              <a:rPr lang="en-US" dirty="0">
                <a:solidFill>
                  <a:schemeClr val="bg1">
                    <a:lumMod val="75000"/>
                  </a:schemeClr>
                </a:solidFill>
              </a:rPr>
              <a:t>Related to Racial </a:t>
            </a:r>
            <a:r>
              <a:rPr lang="en-US" dirty="0" smtClean="0">
                <a:solidFill>
                  <a:schemeClr val="bg1">
                    <a:lumMod val="75000"/>
                  </a:schemeClr>
                </a:solidFill>
              </a:rPr>
              <a:t>Equity</a:t>
            </a:r>
            <a:r>
              <a:rPr lang="en-US" dirty="0">
                <a:solidFill>
                  <a:schemeClr val="bg1">
                    <a:lumMod val="75000"/>
                  </a:schemeClr>
                </a:solidFill>
              </a:rPr>
              <a:t> </a:t>
            </a:r>
            <a:r>
              <a:rPr lang="en-US" dirty="0" smtClean="0">
                <a:solidFill>
                  <a:schemeClr val="bg1">
                    <a:lumMod val="75000"/>
                  </a:schemeClr>
                </a:solidFill>
              </a:rPr>
              <a:t>2014</a:t>
            </a:r>
            <a:endParaRPr lang="en-US" dirty="0">
              <a:solidFill>
                <a:schemeClr val="bg1">
                  <a:lumMod val="75000"/>
                </a:schemeClr>
              </a:solidFill>
            </a:endParaRPr>
          </a:p>
        </p:txBody>
      </p:sp>
    </p:spTree>
    <p:extLst>
      <p:ext uri="{BB962C8B-B14F-4D97-AF65-F5344CB8AC3E}">
        <p14:creationId xmlns:p14="http://schemas.microsoft.com/office/powerpoint/2010/main" val="3908364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Bchp\Tobacco Prevention and Control Program\Images\Stock photos\Data trendline going up 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90" y="0"/>
            <a:ext cx="9447732" cy="7086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599" y="457200"/>
            <a:ext cx="4038599" cy="1446550"/>
          </a:xfrm>
          <a:prstGeom prst="rect">
            <a:avLst/>
          </a:prstGeom>
          <a:solidFill>
            <a:srgbClr val="00204E">
              <a:alpha val="69804"/>
            </a:srgbClr>
          </a:solidFill>
        </p:spPr>
        <p:txBody>
          <a:bodyPr wrap="square" rtlCol="0">
            <a:spAutoFit/>
          </a:bodyPr>
          <a:lstStyle/>
          <a:p>
            <a:pPr marL="350838"/>
            <a:r>
              <a:rPr lang="en-US" sz="4400" b="1" dirty="0" smtClean="0">
                <a:solidFill>
                  <a:schemeClr val="bg1"/>
                </a:solidFill>
                <a:latin typeface="Franklin Gothic Book" panose="020B0503020102020204" pitchFamily="34" charset="0"/>
              </a:rPr>
              <a:t>The data tells the stories</a:t>
            </a:r>
          </a:p>
        </p:txBody>
      </p:sp>
    </p:spTree>
    <p:extLst>
      <p:ext uri="{BB962C8B-B14F-4D97-AF65-F5344CB8AC3E}">
        <p14:creationId xmlns:p14="http://schemas.microsoft.com/office/powerpoint/2010/main" val="2101043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152400" y="6181634"/>
            <a:ext cx="9372600" cy="828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57800" y="1777305"/>
            <a:ext cx="3505200" cy="1815882"/>
          </a:xfrm>
          <a:prstGeom prst="rect">
            <a:avLst/>
          </a:prstGeom>
          <a:noFill/>
        </p:spPr>
        <p:txBody>
          <a:bodyPr wrap="square" rtlCol="0">
            <a:spAutoFit/>
          </a:bodyPr>
          <a:lstStyle/>
          <a:p>
            <a:r>
              <a:rPr lang="en-US" sz="2800" b="1" dirty="0" smtClean="0">
                <a:solidFill>
                  <a:schemeClr val="accent4"/>
                </a:solidFill>
                <a:latin typeface="+mj-lt"/>
              </a:rPr>
              <a:t>70%-</a:t>
            </a:r>
            <a:r>
              <a:rPr lang="en-US" sz="2800" b="1" dirty="0" smtClean="0">
                <a:solidFill>
                  <a:schemeClr val="accent4">
                    <a:lumMod val="60000"/>
                    <a:lumOff val="40000"/>
                  </a:schemeClr>
                </a:solidFill>
                <a:latin typeface="+mj-lt"/>
              </a:rPr>
              <a:t>80% </a:t>
            </a:r>
            <a:r>
              <a:rPr lang="en-US" sz="2800" b="1" dirty="0" smtClean="0">
                <a:solidFill>
                  <a:schemeClr val="accent4"/>
                </a:solidFill>
                <a:latin typeface="+mj-lt"/>
              </a:rPr>
              <a:t>of homeless adults smoke </a:t>
            </a:r>
            <a:r>
              <a:rPr lang="en-US" sz="2800" dirty="0" smtClean="0">
                <a:latin typeface="+mj-lt"/>
              </a:rPr>
              <a:t>in the United States</a:t>
            </a:r>
            <a:endParaRPr lang="en-US" sz="2800" dirty="0">
              <a:latin typeface="+mj-lt"/>
            </a:endParaRPr>
          </a:p>
        </p:txBody>
      </p:sp>
      <p:sp>
        <p:nvSpPr>
          <p:cNvPr id="4" name="Oval 3"/>
          <p:cNvSpPr/>
          <p:nvPr/>
        </p:nvSpPr>
        <p:spPr>
          <a:xfrm>
            <a:off x="6096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668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956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528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672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24400" y="1066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96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5240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812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384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956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3528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100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672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24400" y="1524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96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668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5240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812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4384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8956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3528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100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2672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724400" y="19812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096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68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240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812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4384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3528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100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2672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724400" y="24384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096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668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5240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9812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4384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8956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528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100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724400" y="28956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096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0668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5240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9812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4384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3528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8100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2672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724400" y="33528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096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668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240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9812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4384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3528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100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2672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724400" y="3810000"/>
            <a:ext cx="381000" cy="381000"/>
          </a:xfrm>
          <a:prstGeom prst="ellipse">
            <a:avLst/>
          </a:prstGeom>
          <a:solidFill>
            <a:schemeClr val="accent4"/>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96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0668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5240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9812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4384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8956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528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8100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2672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724400" y="4267200"/>
            <a:ext cx="381000" cy="381000"/>
          </a:xfrm>
          <a:prstGeom prst="ellipse">
            <a:avLst/>
          </a:prstGeom>
          <a:solidFill>
            <a:schemeClr val="accent4">
              <a:lumMod val="60000"/>
              <a:lumOff val="4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096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0668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5240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9812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4384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956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3528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100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2672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24400" y="47244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096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0668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5240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812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4384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8956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528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8100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2672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724400" y="5181600"/>
            <a:ext cx="381000" cy="3810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543300" y="6288983"/>
            <a:ext cx="5413794" cy="461665"/>
          </a:xfrm>
          <a:prstGeom prst="rect">
            <a:avLst/>
          </a:prstGeom>
        </p:spPr>
        <p:txBody>
          <a:bodyPr wrap="square">
            <a:spAutoFit/>
          </a:bodyPr>
          <a:lstStyle/>
          <a:p>
            <a:pPr algn="r"/>
            <a:r>
              <a:rPr lang="en-US" sz="1200" dirty="0" smtClean="0">
                <a:solidFill>
                  <a:schemeClr val="bg1">
                    <a:lumMod val="75000"/>
                  </a:schemeClr>
                </a:solidFill>
              </a:rPr>
              <a:t>Lee TC, Hanlon JG, Ben-David J, et al. Risk factors for cardiovascular disease in homeless adults. Circulation. 2005;111:2629–35</a:t>
            </a:r>
            <a:endParaRPr lang="en-US" sz="1200" dirty="0">
              <a:solidFill>
                <a:schemeClr val="bg1">
                  <a:lumMod val="75000"/>
                </a:schemeClr>
              </a:solidFill>
            </a:endParaRPr>
          </a:p>
        </p:txBody>
      </p:sp>
      <p:sp>
        <p:nvSpPr>
          <p:cNvPr id="106" name="Rectangle 105"/>
          <p:cNvSpPr/>
          <p:nvPr/>
        </p:nvSpPr>
        <p:spPr>
          <a:xfrm>
            <a:off x="-76200" y="0"/>
            <a:ext cx="92964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188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Bchp\Tobacco Prevention and Control Program\Images\Stock photos\Military armed forces occ health.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8600" y="-76200"/>
            <a:ext cx="9525000" cy="7139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74638"/>
            <a:ext cx="6781800" cy="1143000"/>
          </a:xfrm>
          <a:solidFill>
            <a:srgbClr val="56857D">
              <a:alpha val="80000"/>
            </a:srgbClr>
          </a:solidFill>
        </p:spPr>
        <p:txBody>
          <a:bodyPr>
            <a:noAutofit/>
          </a:bodyPr>
          <a:lstStyle/>
          <a:p>
            <a:pPr marL="411163" algn="l"/>
            <a:r>
              <a:rPr lang="en-US" sz="3600" dirty="0" smtClean="0">
                <a:solidFill>
                  <a:schemeClr val="bg1"/>
                </a:solidFill>
              </a:rPr>
              <a:t>1 out of 3 smokers in the US military </a:t>
            </a:r>
            <a:r>
              <a:rPr lang="en-US" sz="3600" b="1" dirty="0" smtClean="0">
                <a:solidFill>
                  <a:schemeClr val="bg1"/>
                </a:solidFill>
              </a:rPr>
              <a:t>started after enlisting</a:t>
            </a:r>
            <a:endParaRPr lang="en-US" sz="3600" b="1" dirty="0">
              <a:solidFill>
                <a:schemeClr val="bg1"/>
              </a:solidFill>
            </a:endParaRPr>
          </a:p>
        </p:txBody>
      </p:sp>
      <p:sp>
        <p:nvSpPr>
          <p:cNvPr id="3" name="Rectangle 2"/>
          <p:cNvSpPr/>
          <p:nvPr/>
        </p:nvSpPr>
        <p:spPr>
          <a:xfrm>
            <a:off x="-228600" y="6553200"/>
            <a:ext cx="9601200" cy="510540"/>
          </a:xfrm>
          <a:prstGeom prst="rect">
            <a:avLst/>
          </a:prstGeom>
          <a:solidFill>
            <a:srgbClr val="5685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84553" y="6581001"/>
            <a:ext cx="3851694" cy="276999"/>
          </a:xfrm>
          <a:prstGeom prst="rect">
            <a:avLst/>
          </a:prstGeom>
        </p:spPr>
        <p:txBody>
          <a:bodyPr wrap="square">
            <a:spAutoFit/>
          </a:bodyPr>
          <a:lstStyle/>
          <a:p>
            <a:pPr algn="r"/>
            <a:r>
              <a:rPr lang="en-US" sz="1200" dirty="0" smtClean="0">
                <a:solidFill>
                  <a:schemeClr val="bg1"/>
                </a:solidFill>
              </a:rPr>
              <a:t>2009 Institute of Medicine</a:t>
            </a:r>
            <a:endParaRPr lang="en-US" sz="1200" dirty="0">
              <a:solidFill>
                <a:schemeClr val="bg1"/>
              </a:solidFill>
            </a:endParaRPr>
          </a:p>
        </p:txBody>
      </p:sp>
    </p:spTree>
    <p:extLst>
      <p:ext uri="{BB962C8B-B14F-4D97-AF65-F5344CB8AC3E}">
        <p14:creationId xmlns:p14="http://schemas.microsoft.com/office/powerpoint/2010/main" val="3822183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010400" cy="2209800"/>
          </a:xfrm>
          <a:noFill/>
        </p:spPr>
        <p:txBody>
          <a:bodyPr>
            <a:normAutofit/>
          </a:bodyPr>
          <a:lstStyle/>
          <a:p>
            <a:pPr marL="571500" algn="l"/>
            <a:r>
              <a:rPr lang="en-US" sz="3600" b="1" dirty="0" smtClean="0">
                <a:solidFill>
                  <a:schemeClr val="accent1"/>
                </a:solidFill>
              </a:rPr>
              <a:t>LGB communities smoke more </a:t>
            </a:r>
            <a:r>
              <a:rPr lang="en-US" sz="3600" dirty="0" smtClean="0"/>
              <a:t>than </a:t>
            </a:r>
            <a:r>
              <a:rPr lang="en-US" sz="3600" b="1" dirty="0" smtClean="0">
                <a:solidFill>
                  <a:schemeClr val="accent5">
                    <a:lumMod val="60000"/>
                    <a:lumOff val="40000"/>
                  </a:schemeClr>
                </a:solidFill>
              </a:rPr>
              <a:t>heterosexual communities</a:t>
            </a:r>
            <a:endParaRPr lang="en-US" sz="3600" b="1" dirty="0">
              <a:solidFill>
                <a:schemeClr val="accent5">
                  <a:lumMod val="60000"/>
                  <a:lumOff val="40000"/>
                </a:schemeClr>
              </a:solidFill>
            </a:endParaRPr>
          </a:p>
        </p:txBody>
      </p:sp>
      <p:sp>
        <p:nvSpPr>
          <p:cNvPr id="5" name="Rectangle 4"/>
          <p:cNvSpPr/>
          <p:nvPr/>
        </p:nvSpPr>
        <p:spPr>
          <a:xfrm>
            <a:off x="-152400" y="5943600"/>
            <a:ext cx="9372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5943600"/>
            <a:ext cx="9525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80544" y="6181635"/>
            <a:ext cx="2876550" cy="461665"/>
          </a:xfrm>
          <a:prstGeom prst="rect">
            <a:avLst/>
          </a:prstGeom>
        </p:spPr>
        <p:txBody>
          <a:bodyPr wrap="square">
            <a:spAutoFit/>
          </a:bodyPr>
          <a:lstStyle/>
          <a:p>
            <a:pPr algn="r"/>
            <a:r>
              <a:rPr lang="en-US" sz="1200" dirty="0" smtClean="0">
                <a:solidFill>
                  <a:schemeClr val="bg1">
                    <a:lumMod val="65000"/>
                  </a:schemeClr>
                </a:solidFill>
              </a:rPr>
              <a:t>High School: YRBS, 2014</a:t>
            </a:r>
          </a:p>
          <a:p>
            <a:pPr algn="r"/>
            <a:r>
              <a:rPr lang="en-US" sz="1200" dirty="0" smtClean="0">
                <a:solidFill>
                  <a:schemeClr val="bg1">
                    <a:lumMod val="65000"/>
                  </a:schemeClr>
                </a:solidFill>
              </a:rPr>
              <a:t>Adults: BRFSS, 2015</a:t>
            </a:r>
            <a:endParaRPr lang="en-US" sz="1200" dirty="0">
              <a:solidFill>
                <a:schemeClr val="bg1">
                  <a:lumMod val="65000"/>
                </a:schemeClr>
              </a:solidFill>
            </a:endParaRPr>
          </a:p>
        </p:txBody>
      </p:sp>
      <p:graphicFrame>
        <p:nvGraphicFramePr>
          <p:cNvPr id="9" name="Chart 8"/>
          <p:cNvGraphicFramePr/>
          <p:nvPr>
            <p:extLst>
              <p:ext uri="{D42A27DB-BD31-4B8C-83A1-F6EECF244321}">
                <p14:modId xmlns:p14="http://schemas.microsoft.com/office/powerpoint/2010/main" val="3294832108"/>
              </p:ext>
            </p:extLst>
          </p:nvPr>
        </p:nvGraphicFramePr>
        <p:xfrm>
          <a:off x="609600" y="1524000"/>
          <a:ext cx="7848600" cy="424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76200" y="0"/>
            <a:ext cx="92964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654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94817"/>
            <a:ext cx="7010398" cy="62764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200400" y="3703320"/>
            <a:ext cx="3657600" cy="2468880"/>
            <a:chOff x="3200400" y="3703320"/>
            <a:chExt cx="3657600" cy="2468880"/>
          </a:xfrm>
          <a:solidFill>
            <a:schemeClr val="accent5">
              <a:lumMod val="75000"/>
            </a:schemeClr>
          </a:solidFill>
        </p:grpSpPr>
        <p:sp>
          <p:nvSpPr>
            <p:cNvPr id="6" name="Rectangle 5"/>
            <p:cNvSpPr/>
            <p:nvPr/>
          </p:nvSpPr>
          <p:spPr>
            <a:xfrm>
              <a:off x="3200400" y="3703320"/>
              <a:ext cx="3657600" cy="2468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00400" y="3765484"/>
              <a:ext cx="3167063" cy="707886"/>
            </a:xfrm>
            <a:prstGeom prst="rect">
              <a:avLst/>
            </a:prstGeom>
            <a:grpFill/>
          </p:spPr>
          <p:txBody>
            <a:bodyPr wrap="square" rtlCol="0">
              <a:spAutoFit/>
            </a:bodyPr>
            <a:lstStyle/>
            <a:p>
              <a:r>
                <a:rPr lang="en-US" sz="2000" dirty="0" smtClean="0">
                  <a:solidFill>
                    <a:schemeClr val="bg1"/>
                  </a:solidFill>
                </a:rPr>
                <a:t>20% (n= 27,600) have a mental illness</a:t>
              </a:r>
              <a:endParaRPr lang="en-US" sz="2000" dirty="0">
                <a:solidFill>
                  <a:schemeClr val="bg1"/>
                </a:solidFill>
              </a:endParaRPr>
            </a:p>
          </p:txBody>
        </p:sp>
      </p:grpSp>
      <p:sp>
        <p:nvSpPr>
          <p:cNvPr id="3" name="Rectangle 2"/>
          <p:cNvSpPr/>
          <p:nvPr/>
        </p:nvSpPr>
        <p:spPr>
          <a:xfrm>
            <a:off x="-152400" y="6181634"/>
            <a:ext cx="9525000" cy="8287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10100" y="6181635"/>
            <a:ext cx="4346994" cy="646331"/>
          </a:xfrm>
          <a:prstGeom prst="rect">
            <a:avLst/>
          </a:prstGeom>
        </p:spPr>
        <p:txBody>
          <a:bodyPr wrap="square">
            <a:spAutoFit/>
          </a:bodyPr>
          <a:lstStyle/>
          <a:p>
            <a:pPr algn="r"/>
            <a:r>
              <a:rPr lang="en-US" sz="1200" dirty="0">
                <a:solidFill>
                  <a:srgbClr val="D9D9D9"/>
                </a:solidFill>
              </a:rPr>
              <a:t>Centers for Disease Control and Prevention. Vital Signs: Current Cigarette Smoking Among Adults Aged ≥18 Years with Mental Illness—United States, 2009–2011.</a:t>
            </a:r>
          </a:p>
        </p:txBody>
      </p:sp>
      <p:sp>
        <p:nvSpPr>
          <p:cNvPr id="11" name="TextBox 10"/>
          <p:cNvSpPr txBox="1"/>
          <p:nvPr/>
        </p:nvSpPr>
        <p:spPr>
          <a:xfrm>
            <a:off x="7298906" y="4428860"/>
            <a:ext cx="1658188" cy="1631216"/>
          </a:xfrm>
          <a:prstGeom prst="rect">
            <a:avLst/>
          </a:prstGeom>
          <a:noFill/>
        </p:spPr>
        <p:txBody>
          <a:bodyPr wrap="square" rtlCol="0">
            <a:spAutoFit/>
          </a:bodyPr>
          <a:lstStyle/>
          <a:p>
            <a:r>
              <a:rPr lang="en-US" sz="2000" dirty="0" smtClean="0">
                <a:solidFill>
                  <a:schemeClr val="tx1">
                    <a:lumMod val="75000"/>
                    <a:lumOff val="25000"/>
                  </a:schemeClr>
                </a:solidFill>
              </a:rPr>
              <a:t>Individuals with a mental illness </a:t>
            </a:r>
            <a:r>
              <a:rPr lang="en-US" sz="2000" b="1" dirty="0" smtClean="0">
                <a:solidFill>
                  <a:schemeClr val="accent2">
                    <a:lumMod val="50000"/>
                  </a:schemeClr>
                </a:solidFill>
              </a:rPr>
              <a:t>smoke a third of all cigarettes</a:t>
            </a:r>
            <a:endParaRPr lang="en-US" sz="2000" b="1" dirty="0">
              <a:solidFill>
                <a:schemeClr val="accent2">
                  <a:lumMod val="50000"/>
                </a:schemeClr>
              </a:solidFill>
            </a:endParaRPr>
          </a:p>
        </p:txBody>
      </p:sp>
      <p:sp>
        <p:nvSpPr>
          <p:cNvPr id="12" name="Diamond 11"/>
          <p:cNvSpPr/>
          <p:nvPr/>
        </p:nvSpPr>
        <p:spPr>
          <a:xfrm rot="5400000">
            <a:off x="6286497" y="5189746"/>
            <a:ext cx="1143000" cy="821907"/>
          </a:xfrm>
          <a:prstGeom prst="diamond">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0" y="133290"/>
            <a:ext cx="6857998" cy="400110"/>
          </a:xfrm>
          <a:prstGeom prst="rect">
            <a:avLst/>
          </a:prstGeom>
          <a:noFill/>
        </p:spPr>
        <p:txBody>
          <a:bodyPr wrap="square" rtlCol="0">
            <a:spAutoFit/>
          </a:bodyPr>
          <a:lstStyle/>
          <a:p>
            <a:r>
              <a:rPr lang="en-US" sz="2000" b="1" dirty="0" smtClean="0">
                <a:solidFill>
                  <a:schemeClr val="bg1"/>
                </a:solidFill>
              </a:rPr>
              <a:t>138,000 respondents (2009-2011 US adults)</a:t>
            </a:r>
            <a:endParaRPr lang="en-US" sz="2000" dirty="0">
              <a:solidFill>
                <a:schemeClr val="bg1"/>
              </a:solidFill>
            </a:endParaRPr>
          </a:p>
        </p:txBody>
      </p:sp>
      <p:grpSp>
        <p:nvGrpSpPr>
          <p:cNvPr id="18" name="Group 17"/>
          <p:cNvGrpSpPr/>
          <p:nvPr/>
        </p:nvGrpSpPr>
        <p:grpSpPr>
          <a:xfrm>
            <a:off x="4389120" y="5029200"/>
            <a:ext cx="2468880" cy="1143000"/>
            <a:chOff x="4343400" y="5029200"/>
            <a:chExt cx="2468880" cy="1143000"/>
          </a:xfrm>
        </p:grpSpPr>
        <p:sp>
          <p:nvSpPr>
            <p:cNvPr id="7" name="Rectangle 6"/>
            <p:cNvSpPr/>
            <p:nvPr/>
          </p:nvSpPr>
          <p:spPr>
            <a:xfrm>
              <a:off x="4343400" y="5029200"/>
              <a:ext cx="246888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03571" y="5092867"/>
              <a:ext cx="2348538" cy="1015663"/>
            </a:xfrm>
            <a:prstGeom prst="rect">
              <a:avLst/>
            </a:prstGeom>
            <a:noFill/>
          </p:spPr>
          <p:txBody>
            <a:bodyPr wrap="square" rtlCol="0">
              <a:spAutoFit/>
            </a:bodyPr>
            <a:lstStyle/>
            <a:p>
              <a:r>
                <a:rPr lang="en-US" sz="2000" dirty="0" smtClean="0">
                  <a:solidFill>
                    <a:schemeClr val="bg1"/>
                  </a:solidFill>
                </a:rPr>
                <a:t>33% (n=9,108) adults with a mental illness smoke</a:t>
              </a:r>
              <a:endParaRPr lang="en-US" sz="2000" dirty="0">
                <a:solidFill>
                  <a:schemeClr val="bg1"/>
                </a:solidFill>
              </a:endParaRPr>
            </a:p>
          </p:txBody>
        </p:sp>
      </p:grpSp>
    </p:spTree>
    <p:extLst>
      <p:ext uri="{BB962C8B-B14F-4D97-AF65-F5344CB8AC3E}">
        <p14:creationId xmlns:p14="http://schemas.microsoft.com/office/powerpoint/2010/main" val="115180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3810000" cy="4648200"/>
          </a:xfrm>
        </p:spPr>
        <p:txBody>
          <a:bodyPr>
            <a:normAutofit/>
          </a:bodyPr>
          <a:lstStyle/>
          <a:p>
            <a:pPr algn="r"/>
            <a:r>
              <a:rPr lang="en-US" sz="3200" b="1" dirty="0" smtClean="0">
                <a:solidFill>
                  <a:schemeClr val="accent2">
                    <a:lumMod val="50000"/>
                  </a:schemeClr>
                </a:solidFill>
              </a:rPr>
              <a:t>77</a:t>
            </a:r>
            <a:r>
              <a:rPr lang="en-US" sz="3200" b="1" dirty="0" smtClean="0">
                <a:solidFill>
                  <a:schemeClr val="accent2">
                    <a:lumMod val="75000"/>
                  </a:schemeClr>
                </a:solidFill>
              </a:rPr>
              <a:t>-</a:t>
            </a:r>
            <a:r>
              <a:rPr lang="en-US" sz="3200" b="1" dirty="0" smtClean="0">
                <a:solidFill>
                  <a:schemeClr val="accent2">
                    <a:lumMod val="60000"/>
                    <a:lumOff val="40000"/>
                  </a:schemeClr>
                </a:solidFill>
              </a:rPr>
              <a:t>93%</a:t>
            </a:r>
            <a:r>
              <a:rPr lang="en-US" sz="3200" b="1" dirty="0" smtClean="0">
                <a:solidFill>
                  <a:schemeClr val="accent2">
                    <a:lumMod val="75000"/>
                  </a:schemeClr>
                </a:solidFill>
              </a:rPr>
              <a:t> </a:t>
            </a:r>
            <a:r>
              <a:rPr lang="en-US" sz="3200" b="1" dirty="0" smtClean="0">
                <a:solidFill>
                  <a:schemeClr val="accent2">
                    <a:lumMod val="50000"/>
                  </a:schemeClr>
                </a:solidFill>
              </a:rPr>
              <a:t>of individuals </a:t>
            </a:r>
            <a:r>
              <a:rPr lang="en-US" sz="3200" dirty="0" smtClean="0"/>
              <a:t>in treatment for </a:t>
            </a:r>
            <a:r>
              <a:rPr lang="en-US" sz="3200" b="1" dirty="0" smtClean="0">
                <a:solidFill>
                  <a:schemeClr val="accent2">
                    <a:lumMod val="50000"/>
                  </a:schemeClr>
                </a:solidFill>
              </a:rPr>
              <a:t>substance abuse addiction smoke</a:t>
            </a:r>
            <a:br>
              <a:rPr lang="en-US" sz="3200" b="1" dirty="0" smtClean="0">
                <a:solidFill>
                  <a:schemeClr val="accent2">
                    <a:lumMod val="50000"/>
                  </a:schemeClr>
                </a:solidFill>
              </a:rPr>
            </a:br>
            <a:r>
              <a:rPr lang="en-US" sz="3200" b="1" dirty="0">
                <a:solidFill>
                  <a:schemeClr val="accent2">
                    <a:lumMod val="50000"/>
                  </a:schemeClr>
                </a:solidFill>
              </a:rPr>
              <a:t/>
            </a:r>
            <a:br>
              <a:rPr lang="en-US" sz="3200" b="1" dirty="0">
                <a:solidFill>
                  <a:schemeClr val="accent2">
                    <a:lumMod val="50000"/>
                  </a:schemeClr>
                </a:solidFill>
              </a:rPr>
            </a:br>
            <a:r>
              <a:rPr lang="en-US" sz="2200" dirty="0" smtClean="0">
                <a:latin typeface="+mn-lt"/>
              </a:rPr>
              <a:t>These individuals are more likely to die from their tobacco use than their drug addiction</a:t>
            </a:r>
            <a:endParaRPr lang="en-US" sz="2200" dirty="0">
              <a:latin typeface="+mn-lt"/>
            </a:endParaRPr>
          </a:p>
        </p:txBody>
      </p:sp>
      <p:graphicFrame>
        <p:nvGraphicFramePr>
          <p:cNvPr id="3" name="Chart 2"/>
          <p:cNvGraphicFramePr/>
          <p:nvPr>
            <p:extLst>
              <p:ext uri="{D42A27DB-BD31-4B8C-83A1-F6EECF244321}">
                <p14:modId xmlns:p14="http://schemas.microsoft.com/office/powerpoint/2010/main" val="1987469236"/>
              </p:ext>
            </p:extLst>
          </p:nvPr>
        </p:nvGraphicFramePr>
        <p:xfrm>
          <a:off x="3429000" y="762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52400" y="5943600"/>
            <a:ext cx="9525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6181635"/>
            <a:ext cx="7966494" cy="461665"/>
          </a:xfrm>
          <a:prstGeom prst="rect">
            <a:avLst/>
          </a:prstGeom>
        </p:spPr>
        <p:txBody>
          <a:bodyPr wrap="square">
            <a:spAutoFit/>
          </a:bodyPr>
          <a:lstStyle/>
          <a:p>
            <a:pPr algn="r"/>
            <a:r>
              <a:rPr lang="en-US" sz="1200" dirty="0">
                <a:solidFill>
                  <a:schemeClr val="bg1">
                    <a:lumMod val="65000"/>
                  </a:schemeClr>
                </a:solidFill>
              </a:rPr>
              <a:t>Richter KP, </a:t>
            </a:r>
            <a:r>
              <a:rPr lang="en-US" sz="1200" dirty="0" err="1">
                <a:solidFill>
                  <a:schemeClr val="bg1">
                    <a:lumMod val="65000"/>
                  </a:schemeClr>
                </a:solidFill>
              </a:rPr>
              <a:t>Arnsten</a:t>
            </a:r>
            <a:r>
              <a:rPr lang="en-US" sz="1200" dirty="0">
                <a:solidFill>
                  <a:schemeClr val="bg1">
                    <a:lumMod val="65000"/>
                  </a:schemeClr>
                </a:solidFill>
              </a:rPr>
              <a:t> JH. A rationale and model for addressing tobacco dependence in substance abuse treatment</a:t>
            </a:r>
            <a:r>
              <a:rPr lang="en-US" sz="1200" dirty="0" smtClean="0">
                <a:solidFill>
                  <a:schemeClr val="bg1">
                    <a:lumMod val="65000"/>
                  </a:schemeClr>
                </a:solidFill>
              </a:rPr>
              <a:t>.</a:t>
            </a:r>
            <a:br>
              <a:rPr lang="en-US" sz="1200" dirty="0" smtClean="0">
                <a:solidFill>
                  <a:schemeClr val="bg1">
                    <a:lumMod val="65000"/>
                  </a:schemeClr>
                </a:solidFill>
              </a:rPr>
            </a:br>
            <a:r>
              <a:rPr lang="en-US" sz="1200" dirty="0" smtClean="0">
                <a:solidFill>
                  <a:schemeClr val="bg1">
                    <a:lumMod val="65000"/>
                  </a:schemeClr>
                </a:solidFill>
              </a:rPr>
              <a:t> Substance Abuse </a:t>
            </a:r>
            <a:r>
              <a:rPr lang="en-US" sz="1200" dirty="0">
                <a:solidFill>
                  <a:schemeClr val="bg1">
                    <a:lumMod val="65000"/>
                  </a:schemeClr>
                </a:solidFill>
              </a:rPr>
              <a:t>Treatment, Prevention, and Policy. 2006;1:23. </a:t>
            </a:r>
          </a:p>
        </p:txBody>
      </p:sp>
      <p:sp>
        <p:nvSpPr>
          <p:cNvPr id="6" name="Rectangle 5"/>
          <p:cNvSpPr/>
          <p:nvPr/>
        </p:nvSpPr>
        <p:spPr>
          <a:xfrm>
            <a:off x="-76200" y="0"/>
            <a:ext cx="92964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88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BCHP\Forms and Publications\Shutterstock Photos\Adults &amp; Non-Medical Professional Workplaces\shutterstock_14087293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4495799" y="-89518"/>
            <a:ext cx="5051361" cy="69475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19866" y="6096000"/>
            <a:ext cx="4628934" cy="646331"/>
          </a:xfrm>
          <a:prstGeom prst="rect">
            <a:avLst/>
          </a:prstGeom>
        </p:spPr>
        <p:txBody>
          <a:bodyPr wrap="square">
            <a:spAutoFit/>
          </a:bodyPr>
          <a:lstStyle/>
          <a:p>
            <a:r>
              <a:rPr lang="en-US" sz="1200" dirty="0" err="1">
                <a:solidFill>
                  <a:schemeClr val="bg1">
                    <a:lumMod val="75000"/>
                  </a:schemeClr>
                </a:solidFill>
              </a:rPr>
              <a:t>Prochaska</a:t>
            </a:r>
            <a:r>
              <a:rPr lang="en-US" sz="1200" dirty="0">
                <a:solidFill>
                  <a:schemeClr val="bg1">
                    <a:lumMod val="75000"/>
                  </a:schemeClr>
                </a:solidFill>
              </a:rPr>
              <a:t>, JJ et al. </a:t>
            </a:r>
            <a:r>
              <a:rPr lang="en-US" sz="1200" dirty="0" smtClean="0">
                <a:solidFill>
                  <a:schemeClr val="bg1">
                    <a:lumMod val="75000"/>
                  </a:schemeClr>
                </a:solidFill>
              </a:rPr>
              <a:t>A Meta-Analysis </a:t>
            </a:r>
            <a:r>
              <a:rPr lang="en-US" sz="1200" dirty="0">
                <a:solidFill>
                  <a:schemeClr val="bg1">
                    <a:lumMod val="75000"/>
                  </a:schemeClr>
                </a:solidFill>
              </a:rPr>
              <a:t>of </a:t>
            </a:r>
            <a:r>
              <a:rPr lang="en-US" sz="1200" dirty="0" smtClean="0">
                <a:solidFill>
                  <a:schemeClr val="bg1">
                    <a:lumMod val="75000"/>
                  </a:schemeClr>
                </a:solidFill>
              </a:rPr>
              <a:t>Smoking </a:t>
            </a:r>
            <a:r>
              <a:rPr lang="en-US" sz="1200" dirty="0">
                <a:solidFill>
                  <a:schemeClr val="bg1">
                    <a:lumMod val="75000"/>
                  </a:schemeClr>
                </a:solidFill>
              </a:rPr>
              <a:t>Cessation Interventions with </a:t>
            </a:r>
            <a:r>
              <a:rPr lang="en-US" sz="1200" dirty="0" smtClean="0">
                <a:solidFill>
                  <a:schemeClr val="bg1">
                    <a:lumMod val="75000"/>
                  </a:schemeClr>
                </a:solidFill>
              </a:rPr>
              <a:t>Individuals </a:t>
            </a:r>
            <a:r>
              <a:rPr lang="en-US" sz="1200" dirty="0">
                <a:solidFill>
                  <a:schemeClr val="bg1">
                    <a:lumMod val="75000"/>
                  </a:schemeClr>
                </a:solidFill>
              </a:rPr>
              <a:t>in </a:t>
            </a:r>
            <a:r>
              <a:rPr lang="en-US" sz="1200" dirty="0" smtClean="0">
                <a:solidFill>
                  <a:schemeClr val="bg1">
                    <a:lumMod val="75000"/>
                  </a:schemeClr>
                </a:solidFill>
              </a:rPr>
              <a:t>Substance </a:t>
            </a:r>
            <a:r>
              <a:rPr lang="en-US" sz="1200" dirty="0">
                <a:solidFill>
                  <a:schemeClr val="bg1">
                    <a:lumMod val="75000"/>
                  </a:schemeClr>
                </a:solidFill>
              </a:rPr>
              <a:t>Abuse Treatment or </a:t>
            </a:r>
            <a:r>
              <a:rPr lang="en-US" sz="1200" dirty="0" smtClean="0">
                <a:solidFill>
                  <a:schemeClr val="bg1">
                    <a:lumMod val="75000"/>
                  </a:schemeClr>
                </a:solidFill>
              </a:rPr>
              <a:t>Recovery. </a:t>
            </a:r>
            <a:r>
              <a:rPr lang="en-US" sz="1200" dirty="0">
                <a:solidFill>
                  <a:schemeClr val="bg1">
                    <a:lumMod val="75000"/>
                  </a:schemeClr>
                </a:solidFill>
              </a:rPr>
              <a:t>Journal of Consulting and Clinical Psychology. </a:t>
            </a:r>
            <a:r>
              <a:rPr lang="en-US" sz="1200" dirty="0" smtClean="0">
                <a:solidFill>
                  <a:schemeClr val="bg1">
                    <a:lumMod val="75000"/>
                  </a:schemeClr>
                </a:solidFill>
              </a:rPr>
              <a:t>2004;72(6</a:t>
            </a:r>
            <a:r>
              <a:rPr lang="en-US" sz="1200" dirty="0">
                <a:solidFill>
                  <a:schemeClr val="bg1">
                    <a:lumMod val="75000"/>
                  </a:schemeClr>
                </a:solidFill>
              </a:rPr>
              <a:t>)</a:t>
            </a:r>
          </a:p>
        </p:txBody>
      </p:sp>
      <p:sp>
        <p:nvSpPr>
          <p:cNvPr id="5" name="Title 4"/>
          <p:cNvSpPr>
            <a:spLocks noGrp="1"/>
          </p:cNvSpPr>
          <p:nvPr>
            <p:ph type="title"/>
          </p:nvPr>
        </p:nvSpPr>
        <p:spPr>
          <a:xfrm>
            <a:off x="45719" y="0"/>
            <a:ext cx="4450081" cy="5943600"/>
          </a:xfrm>
        </p:spPr>
        <p:txBody>
          <a:bodyPr>
            <a:noAutofit/>
          </a:bodyPr>
          <a:lstStyle/>
          <a:p>
            <a:pPr algn="l"/>
            <a:r>
              <a:rPr lang="en-US" sz="2800" dirty="0" smtClean="0"/>
              <a:t>Research shows that when individuals quit tobacco and other substances at the same time, they are </a:t>
            </a:r>
            <a:r>
              <a:rPr lang="en-US" sz="2800" b="1" dirty="0" smtClean="0"/>
              <a:t>25% more likely</a:t>
            </a:r>
            <a:r>
              <a:rPr lang="en-US" sz="2800" dirty="0" smtClean="0"/>
              <a:t> to stay off both.</a:t>
            </a:r>
            <a:br>
              <a:rPr lang="en-US" sz="2800" dirty="0" smtClean="0"/>
            </a:br>
            <a:r>
              <a:rPr lang="en-US" sz="2800" b="1" dirty="0"/>
              <a:t/>
            </a:r>
            <a:br>
              <a:rPr lang="en-US" sz="2800" b="1" dirty="0"/>
            </a:br>
            <a:endParaRPr lang="en-US" sz="2800" b="1" dirty="0"/>
          </a:p>
        </p:txBody>
      </p:sp>
    </p:spTree>
    <p:extLst>
      <p:ext uri="{BB962C8B-B14F-4D97-AF65-F5344CB8AC3E}">
        <p14:creationId xmlns:p14="http://schemas.microsoft.com/office/powerpoint/2010/main" val="32276097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6956&quot;&gt;&lt;/object&gt;&lt;object type=&quot;2&quot; unique_id=&quot;16957&quot;&gt;&lt;object type=&quot;3&quot; unique_id=&quot;16960&quot;&gt;&lt;property id=&quot;20148&quot; value=&quot;5&quot;/&gt;&lt;property id=&quot;20300&quot; value=&quot;Slide 3&quot;/&gt;&lt;property id=&quot;20307&quot; value=&quot;258&quot;/&gt;&lt;/object&gt;&lt;object type=&quot;3&quot; unique_id=&quot;16989&quot;&gt;&lt;property id=&quot;20148&quot; value=&quot;5&quot;/&gt;&lt;property id=&quot;20300&quot; value=&quot;Slide 13&quot;/&gt;&lt;property id=&quot;20307&quot; value=&quot;276&quot;/&gt;&lt;/object&gt;&lt;object type=&quot;3&quot; unique_id=&quot;16991&quot;&gt;&lt;property id=&quot;20148&quot; value=&quot;5&quot;/&gt;&lt;property id=&quot;20300&quot; value=&quot;Slide 14&quot;/&gt;&lt;property id=&quot;20307&quot; value=&quot;278&quot;/&gt;&lt;/object&gt;&lt;object type=&quot;3&quot; unique_id=&quot;34442&quot;&gt;&lt;property id=&quot;20148&quot; value=&quot;5&quot;/&gt;&lt;property id=&quot;20300&quot; value=&quot;Slide 2 - &amp;quot;Key definitions&amp;quot;&quot;/&gt;&lt;property id=&quot;20307&quot; value=&quot;282&quot;/&gt;&lt;/object&gt;&lt;object type=&quot;3&quot; unique_id=&quot;34443&quot;&gt;&lt;property id=&quot;20148&quot; value=&quot;5&quot;/&gt;&lt;property id=&quot;20300&quot; value=&quot;Slide 4&quot;/&gt;&lt;property id=&quot;20307&quot; value=&quot;279&quot;/&gt;&lt;/object&gt;&lt;object type=&quot;3&quot; unique_id=&quot;34444&quot;&gt;&lt;property id=&quot;20148&quot; value=&quot;5&quot;/&gt;&lt;property id=&quot;20300&quot; value=&quot;Slide 6 - &amp;quot;LGB communities smoke more than heterosexual communities&amp;quot;&quot;/&gt;&lt;property id=&quot;20307&quot; value=&quot;281&quot;/&gt;&lt;/object&gt;&lt;object type=&quot;3&quot; unique_id=&quot;34445&quot;&gt;&lt;property id=&quot;20148&quot; value=&quot;5&quot;/&gt;&lt;property id=&quot;20300&quot; value=&quot;Slide 7 - &amp;quot;Individuals with any mental illness smoke more than the general population&amp;quot;&quot;/&gt;&lt;property id=&quot;20307&quot; value=&quot;286&quot;/&gt;&lt;/object&gt;&lt;object type=&quot;3&quot; unique_id=&quot;34446&quot;&gt;&lt;property id=&quot;20148&quot; value=&quot;5&quot;/&gt;&lt;property id=&quot;20300&quot; value=&quot;Slide 8 - &amp;quot;Wisconsin pregnant women smoke more than the national average&amp;quot;&quot;/&gt;&lt;property id=&quot;20307&quot; value=&quot;284&quot;/&gt;&lt;/object&gt;&lt;object type=&quot;3&quot; unique_id=&quot;34447&quot;&gt;&lt;property id=&quot;20148&quot; value=&quot;5&quot;/&gt;&lt;property id=&quot;20300&quot; value=&quot;Slide 5 - &amp;quot;1 out of 3 smokers in the US military started after enlisting&amp;quot;&quot;/&gt;&lt;property id=&quot;20307&quot; value=&quot;289&quot;/&gt;&lt;/object&gt;&lt;object type=&quot;3&quot; unique_id=&quot;34448&quot;&gt;&lt;property id=&quot;20148&quot; value=&quot;5&quot;/&gt;&lt;property id=&quot;20300&quot; value=&quot;Slide 9 - &amp;quot;Race/ethnicity populations are impacted differently&amp;quot;&quot;/&gt;&lt;property id=&quot;20307&quot; value=&quot;287&quot;/&gt;&lt;/object&gt;&lt;object type=&quot;3&quot; unique_id=&quot;34449&quot;&gt;&lt;property id=&quot;20148&quot; value=&quot;5&quot;/&gt;&lt;property id=&quot;20300&quot; value=&quot;Slide 10 - &amp;quot;Nationally, adults with disabilities smoke more than people without disabilities&amp;quot;&quot;/&gt;&lt;property id=&quot;20307&quot; value=&quot;290&quot;/&gt;&lt;/object&gt;&lt;object type=&quot;3&quot; unique_id=&quot;34450&quot;&gt;&lt;property id=&quot;20148&quot; value=&quot;5&quot;/&gt;&lt;property id=&quot;20300&quot; value=&quot;Slide 11 - &amp;quot;Individuals with less education smoke more than other populations&amp;quot;&quot;/&gt;&lt;property id=&quot;20307&quot; value=&quot;288&quot;/&gt;&lt;/object&gt;&lt;object type=&quot;3&quot; unique_id=&quot;34451&quot;&gt;&lt;property id=&quot;20148&quot; value=&quot;5&quot;/&gt;&lt;property id=&quot;20300&quot; value=&quot;Slide 12 - &amp;quot;Individuals with low-income smoke at nearly 3x the rate of upper-income&amp;quot;&quot;/&gt;&lt;property id=&quot;20307&quot; value=&quot;291&quot;/&gt;&lt;/object&gt;&lt;object type=&quot;3&quot; unique_id=&quot;34537&quot;&gt;&lt;property id=&quot;20148&quot; value=&quot;5&quot;/&gt;&lt;property id=&quot;20300&quot; value=&quot;Slide 1&quot;/&gt;&lt;property id=&quot;20307&quot; value=&quot;292&quot;/&gt;&lt;/object&gt;&lt;/object&gt;&lt;/object&gt;&lt;/database&gt;"/>
  <p:tag name="SECTOMILLISECCONVERTED" val="1"/>
</p:tagLst>
</file>

<file path=ppt/theme/theme1.xml><?xml version="1.0" encoding="utf-8"?>
<a:theme xmlns:a="http://schemas.openxmlformats.org/drawingml/2006/main" name="Office Theme">
  <a:themeElements>
    <a:clrScheme name="tobwis">
      <a:dk1>
        <a:sysClr val="windowText" lastClr="000000"/>
      </a:dk1>
      <a:lt1>
        <a:sysClr val="window" lastClr="FFFFFF"/>
      </a:lt1>
      <a:dk2>
        <a:srgbClr val="1F497D"/>
      </a:dk2>
      <a:lt2>
        <a:srgbClr val="EEECE1"/>
      </a:lt2>
      <a:accent1>
        <a:srgbClr val="00204E"/>
      </a:accent1>
      <a:accent2>
        <a:srgbClr val="DB1F63"/>
      </a:accent2>
      <a:accent3>
        <a:srgbClr val="00B0F0"/>
      </a:accent3>
      <a:accent4>
        <a:srgbClr val="B3BC35"/>
      </a:accent4>
      <a:accent5>
        <a:srgbClr val="56857D"/>
      </a:accent5>
      <a:accent6>
        <a:srgbClr val="00CC66"/>
      </a:accent6>
      <a:hlink>
        <a:srgbClr val="0000FF"/>
      </a:hlink>
      <a:folHlink>
        <a:srgbClr val="800080"/>
      </a:folHlink>
    </a:clrScheme>
    <a:fontScheme name="Tobwis">
      <a:majorFont>
        <a:latin typeface="Franklin Gothic Boo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TotalTime>
  <Words>1336</Words>
  <Application>Microsoft Office PowerPoint</Application>
  <PresentationFormat>On-screen Show (4:3)</PresentationFormat>
  <Paragraphs>143</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Key definitions</vt:lpstr>
      <vt:lpstr>PowerPoint Presentation</vt:lpstr>
      <vt:lpstr>PowerPoint Presentation</vt:lpstr>
      <vt:lpstr>1 out of 3 smokers in the US military started after enlisting</vt:lpstr>
      <vt:lpstr>LGB communities smoke more than heterosexual communities</vt:lpstr>
      <vt:lpstr>PowerPoint Presentation</vt:lpstr>
      <vt:lpstr>77-93% of individuals in treatment for substance abuse addiction smoke  These individuals are more likely to die from their tobacco use than their drug addiction</vt:lpstr>
      <vt:lpstr>Research shows that when individuals quit tobacco and other substances at the same time, they are 25% more likely to stay off both.  </vt:lpstr>
      <vt:lpstr>Wisconsin pregnant women smoke more than the national average</vt:lpstr>
      <vt:lpstr>Racial/ethnic populations are impacted differently</vt:lpstr>
      <vt:lpstr>Nationally, adults with disabilities smoke more than people without disabilities</vt:lpstr>
      <vt:lpstr>Individuals with less education smoke more than other populations</vt:lpstr>
      <vt:lpstr>Individuals with lower-incomes smoke at nearly 3x the rate of those with higher-incomes</vt:lpstr>
      <vt:lpstr>PowerPoint Presentation</vt:lpstr>
      <vt:lpstr>PowerPoint Presentation</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Vogt</dc:creator>
  <cp:lastModifiedBy>Tana Feiner</cp:lastModifiedBy>
  <cp:revision>142</cp:revision>
  <cp:lastPrinted>2015-09-21T16:39:43Z</cp:lastPrinted>
  <dcterms:created xsi:type="dcterms:W3CDTF">2015-06-10T18:35:59Z</dcterms:created>
  <dcterms:modified xsi:type="dcterms:W3CDTF">2016-12-01T22:07:02Z</dcterms:modified>
</cp:coreProperties>
</file>