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342" r:id="rId2"/>
    <p:sldId id="279" r:id="rId3"/>
    <p:sldId id="394" r:id="rId4"/>
    <p:sldId id="343" r:id="rId5"/>
    <p:sldId id="344" r:id="rId6"/>
    <p:sldId id="415" r:id="rId7"/>
    <p:sldId id="395" r:id="rId8"/>
    <p:sldId id="351" r:id="rId9"/>
    <p:sldId id="352" r:id="rId10"/>
    <p:sldId id="353" r:id="rId11"/>
    <p:sldId id="416" r:id="rId12"/>
    <p:sldId id="371" r:id="rId13"/>
    <p:sldId id="375" r:id="rId14"/>
    <p:sldId id="372" r:id="rId15"/>
    <p:sldId id="373" r:id="rId16"/>
    <p:sldId id="374" r:id="rId17"/>
    <p:sldId id="320" r:id="rId18"/>
    <p:sldId id="417" r:id="rId19"/>
    <p:sldId id="377" r:id="rId20"/>
    <p:sldId id="423" r:id="rId21"/>
    <p:sldId id="420" r:id="rId22"/>
    <p:sldId id="421" r:id="rId23"/>
    <p:sldId id="363" r:id="rId24"/>
    <p:sldId id="318" r:id="rId25"/>
    <p:sldId id="414" r:id="rId26"/>
    <p:sldId id="410" r:id="rId27"/>
    <p:sldId id="411" r:id="rId28"/>
    <p:sldId id="413" r:id="rId29"/>
    <p:sldId id="418" r:id="rId30"/>
    <p:sldId id="365" r:id="rId31"/>
    <p:sldId id="397" r:id="rId32"/>
    <p:sldId id="369" r:id="rId33"/>
    <p:sldId id="422" r:id="rId34"/>
    <p:sldId id="425"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219" autoAdjust="0"/>
  </p:normalViewPr>
  <p:slideViewPr>
    <p:cSldViewPr>
      <p:cViewPr>
        <p:scale>
          <a:sx n="53" d="100"/>
          <a:sy n="53" d="100"/>
        </p:scale>
        <p:origin x="-2010" y="18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1382"/>
    </p:cViewPr>
  </p:sorterViewPr>
  <p:notesViewPr>
    <p:cSldViewPr>
      <p:cViewPr varScale="1">
        <p:scale>
          <a:sx n="45" d="100"/>
          <a:sy n="45" d="100"/>
        </p:scale>
        <p:origin x="2088" y="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2AA1CEA3-5784-4F18-92AB-4CB0C91DE4C2}" type="datetimeFigureOut">
              <a:rPr lang="en-US" smtClean="0"/>
              <a:t>3/19/2018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1D64FB51-C5EB-4A2D-BCC6-4287E8C35559}" type="slidenum">
              <a:rPr lang="en-US" smtClean="0"/>
              <a:t>‹#›</a:t>
            </a:fld>
            <a:endParaRPr lang="en-US" dirty="0"/>
          </a:p>
        </p:txBody>
      </p:sp>
    </p:spTree>
    <p:extLst>
      <p:ext uri="{BB962C8B-B14F-4D97-AF65-F5344CB8AC3E}">
        <p14:creationId xmlns:p14="http://schemas.microsoft.com/office/powerpoint/2010/main" val="884267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02A06CD9-7F6C-4EC3-984E-01527206B97A}" type="datetimeFigureOut">
              <a:rPr lang="en-US" smtClean="0"/>
              <a:t>3/19/2018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BBCB68D3-EE70-430C-B00B-97102CF5DE08}" type="slidenum">
              <a:rPr lang="en-US" smtClean="0"/>
              <a:t>‹#›</a:t>
            </a:fld>
            <a:endParaRPr lang="en-US" dirty="0"/>
          </a:p>
        </p:txBody>
      </p:sp>
    </p:spTree>
    <p:extLst>
      <p:ext uri="{BB962C8B-B14F-4D97-AF65-F5344CB8AC3E}">
        <p14:creationId xmlns:p14="http://schemas.microsoft.com/office/powerpoint/2010/main" val="840752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have known</a:t>
            </a:r>
            <a:r>
              <a:rPr lang="en-US" baseline="0" dirty="0" smtClean="0"/>
              <a:t> for a while now that smoking is harmful to the smoker’s health, but it is also harmful to your business’s bottom line.</a:t>
            </a:r>
          </a:p>
          <a:p>
            <a:r>
              <a:rPr lang="en-US" baseline="0" dirty="0" smtClean="0"/>
              <a:t>Enacting a smoke-free policy in the housing you manage or own can save you money.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487E8C2-A2C0-4D14-A7D6-54124B1ED027}" type="slidenum">
              <a:rPr lang="en-US" smtClean="0"/>
              <a:t>1</a:t>
            </a:fld>
            <a:endParaRPr lang="en-US" dirty="0"/>
          </a:p>
        </p:txBody>
      </p:sp>
    </p:spTree>
    <p:extLst>
      <p:ext uri="{BB962C8B-B14F-4D97-AF65-F5344CB8AC3E}">
        <p14:creationId xmlns:p14="http://schemas.microsoft.com/office/powerpoint/2010/main" val="369965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smtClean="0"/>
              <a:t>Without the risk</a:t>
            </a:r>
            <a:r>
              <a:rPr lang="en-US" baseline="0" dirty="0" smtClean="0"/>
              <a:t> of smoking related fires, you may see  your insurance premiums go down. </a:t>
            </a:r>
          </a:p>
          <a:p>
            <a:endParaRPr lang="en-US" baseline="0" dirty="0" smtClean="0"/>
          </a:p>
          <a:p>
            <a:r>
              <a:rPr lang="en-US" baseline="0" dirty="0" smtClean="0"/>
              <a:t>On the flip side, you may not see your premiums rise, because you wont have the expensive claims associated with smoking related fires. </a:t>
            </a:r>
          </a:p>
          <a:p>
            <a:endParaRPr lang="en-US" baseline="0" dirty="0" smtClean="0"/>
          </a:p>
          <a:p>
            <a:r>
              <a:rPr lang="en-US" baseline="0" dirty="0" smtClean="0"/>
              <a:t>Either way it is a cost savings to you. </a:t>
            </a:r>
            <a:endParaRPr lang="en-US" dirty="0" smtClean="0"/>
          </a:p>
          <a:p>
            <a:endParaRPr lang="en-US" dirty="0" smtClean="0"/>
          </a:p>
          <a:p>
            <a:r>
              <a:rPr lang="en-US" baseline="0" dirty="0" smtClean="0"/>
              <a:t>(Currently WI does not have a tax break for sf policies- some states do) </a:t>
            </a:r>
          </a:p>
          <a:p>
            <a:endParaRPr lang="en-US" baseline="0" dirty="0" smtClean="0"/>
          </a:p>
          <a:p>
            <a:r>
              <a:rPr lang="en-US" baseline="0" dirty="0" smtClean="0"/>
              <a:t>(what states have seen decreased insurance rates, </a:t>
            </a:r>
          </a:p>
          <a:p>
            <a:endParaRPr lang="en-US" baseline="0" dirty="0" smtClean="0"/>
          </a:p>
          <a:p>
            <a:r>
              <a:rPr lang="en-US" baseline="0" dirty="0" smtClean="0"/>
              <a:t>Maine, California and New Hampshire offer tax credits incentives  for new housing projects that offer no-smoking policies. </a:t>
            </a:r>
            <a:endParaRPr lang="en-US" dirty="0" smtClean="0"/>
          </a:p>
          <a:p>
            <a:pPr>
              <a:defRPr/>
            </a:pPr>
            <a:endParaRPr lang="en-US" dirty="0">
              <a:latin typeface="Times New Roman" charset="0"/>
              <a:ea typeface="ＭＳ Ｐゴシック" charset="0"/>
              <a:cs typeface="+mn-cs"/>
            </a:endParaRPr>
          </a:p>
        </p:txBody>
      </p:sp>
      <p:sp>
        <p:nvSpPr>
          <p:cNvPr id="33796" name="Slide Number Placeholder 3"/>
          <p:cNvSpPr>
            <a:spLocks noGrp="1"/>
          </p:cNvSpPr>
          <p:nvPr>
            <p:ph type="sldNum" sz="quarter" idx="4294967295"/>
          </p:nvPr>
        </p:nvSpPr>
        <p:spPr bwMode="auto">
          <a:xfrm>
            <a:off x="3969497" y="8827141"/>
            <a:ext cx="3036150" cy="4645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8" tIns="46568" rIns="93138" bIns="46568"/>
          <a:lstStyle>
            <a:lvl1pPr>
              <a:defRPr sz="1000" b="1">
                <a:solidFill>
                  <a:schemeClr val="tx1"/>
                </a:solidFill>
                <a:latin typeface="Arial Narrow" panose="020B0606020202030204" pitchFamily="34" charset="0"/>
                <a:ea typeface="MS PGothic" panose="020B0600070205080204" pitchFamily="34" charset="-128"/>
              </a:defRPr>
            </a:lvl1pPr>
            <a:lvl2pPr marL="741761" indent="-285293">
              <a:defRPr sz="1000" b="1">
                <a:solidFill>
                  <a:schemeClr val="tx1"/>
                </a:solidFill>
                <a:latin typeface="Arial Narrow" panose="020B0606020202030204" pitchFamily="34" charset="0"/>
                <a:ea typeface="MS PGothic" panose="020B0600070205080204" pitchFamily="34" charset="-128"/>
              </a:defRPr>
            </a:lvl2pPr>
            <a:lvl3pPr marL="1141171" indent="-228234">
              <a:defRPr sz="1000" b="1">
                <a:solidFill>
                  <a:schemeClr val="tx1"/>
                </a:solidFill>
                <a:latin typeface="Arial Narrow" panose="020B0606020202030204" pitchFamily="34" charset="0"/>
                <a:ea typeface="MS PGothic" panose="020B0600070205080204" pitchFamily="34" charset="-128"/>
              </a:defRPr>
            </a:lvl3pPr>
            <a:lvl4pPr marL="1597640" indent="-228234">
              <a:defRPr sz="1000" b="1">
                <a:solidFill>
                  <a:schemeClr val="tx1"/>
                </a:solidFill>
                <a:latin typeface="Arial Narrow" panose="020B0606020202030204" pitchFamily="34" charset="0"/>
                <a:ea typeface="MS PGothic" panose="020B0600070205080204" pitchFamily="34" charset="-128"/>
              </a:defRPr>
            </a:lvl4pPr>
            <a:lvl5pPr marL="2054108" indent="-228234">
              <a:defRPr sz="1000" b="1">
                <a:solidFill>
                  <a:schemeClr val="tx1"/>
                </a:solidFill>
                <a:latin typeface="Arial Narrow" panose="020B0606020202030204" pitchFamily="34" charset="0"/>
                <a:ea typeface="MS PGothic" panose="020B0600070205080204" pitchFamily="34" charset="-128"/>
              </a:defRPr>
            </a:lvl5pPr>
            <a:lvl6pPr marL="2510577"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6pPr>
            <a:lvl7pPr marL="2967045"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7pPr>
            <a:lvl8pPr marL="3423514"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8pPr>
            <a:lvl9pPr marL="3879982"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9pPr>
          </a:lstStyle>
          <a:p>
            <a:pPr algn="ctr"/>
            <a:fld id="{69EE27BA-DE9B-4ED1-B281-EE85C6347014}" type="slidenum">
              <a:rPr lang="en-US" altLang="en-US"/>
              <a:pPr algn="ctr"/>
              <a:t>10</a:t>
            </a:fld>
            <a:endParaRPr lang="en-US" altLang="en-US"/>
          </a:p>
        </p:txBody>
      </p:sp>
    </p:spTree>
    <p:extLst>
      <p:ext uri="{BB962C8B-B14F-4D97-AF65-F5344CB8AC3E}">
        <p14:creationId xmlns:p14="http://schemas.microsoft.com/office/powerpoint/2010/main" val="22752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dirty="0" smtClean="0"/>
          </a:p>
        </p:txBody>
      </p:sp>
      <p:sp>
        <p:nvSpPr>
          <p:cNvPr id="35844" name="Slide Number Placeholder 3"/>
          <p:cNvSpPr>
            <a:spLocks noGrp="1"/>
          </p:cNvSpPr>
          <p:nvPr>
            <p:ph type="sldNum" sz="quarter" idx="4294967295"/>
          </p:nvPr>
        </p:nvSpPr>
        <p:spPr bwMode="auto">
          <a:xfrm>
            <a:off x="3976688" y="8839200"/>
            <a:ext cx="304165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3" rIns="93287" bIns="46643"/>
          <a:lstStyle>
            <a:lvl1pPr>
              <a:defRPr sz="1000" b="1">
                <a:solidFill>
                  <a:schemeClr val="tx1"/>
                </a:solidFill>
                <a:latin typeface="Arial Narrow" panose="020B0606020202030204" pitchFamily="34" charset="0"/>
                <a:ea typeface="MS PGothic" panose="020B0600070205080204" pitchFamily="34" charset="-128"/>
              </a:defRPr>
            </a:lvl1pPr>
            <a:lvl2pPr marL="742950" indent="-285750">
              <a:defRPr sz="1000" b="1">
                <a:solidFill>
                  <a:schemeClr val="tx1"/>
                </a:solidFill>
                <a:latin typeface="Arial Narrow" panose="020B0606020202030204" pitchFamily="34" charset="0"/>
                <a:ea typeface="MS PGothic" panose="020B0600070205080204" pitchFamily="34" charset="-128"/>
              </a:defRPr>
            </a:lvl2pPr>
            <a:lvl3pPr marL="1143000" indent="-228600">
              <a:defRPr sz="1000" b="1">
                <a:solidFill>
                  <a:schemeClr val="tx1"/>
                </a:solidFill>
                <a:latin typeface="Arial Narrow" panose="020B0606020202030204" pitchFamily="34" charset="0"/>
                <a:ea typeface="MS PGothic" panose="020B0600070205080204" pitchFamily="34" charset="-128"/>
              </a:defRPr>
            </a:lvl3pPr>
            <a:lvl4pPr marL="1600200" indent="-228600">
              <a:defRPr sz="1000" b="1">
                <a:solidFill>
                  <a:schemeClr val="tx1"/>
                </a:solidFill>
                <a:latin typeface="Arial Narrow" panose="020B0606020202030204" pitchFamily="34" charset="0"/>
                <a:ea typeface="MS PGothic" panose="020B0600070205080204" pitchFamily="34" charset="-128"/>
              </a:defRPr>
            </a:lvl4pPr>
            <a:lvl5pPr marL="2057400" indent="-228600">
              <a:defRPr sz="1000" b="1">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9pPr>
          </a:lstStyle>
          <a:p>
            <a:pPr algn="ctr"/>
            <a:fld id="{9081A71B-E59B-4BD2-80C8-C577587CD574}" type="slidenum">
              <a:rPr lang="en-US" altLang="en-US"/>
              <a:pPr algn="ctr"/>
              <a:t>11</a:t>
            </a:fld>
            <a:endParaRPr lang="en-US" altLang="en-US"/>
          </a:p>
        </p:txBody>
      </p:sp>
    </p:spTree>
    <p:extLst>
      <p:ext uri="{BB962C8B-B14F-4D97-AF65-F5344CB8AC3E}">
        <p14:creationId xmlns:p14="http://schemas.microsoft.com/office/powerpoint/2010/main" val="426269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want smoke-free housing. </a:t>
            </a:r>
          </a:p>
          <a:p>
            <a:endParaRPr lang="en-US" baseline="0" dirty="0" smtClean="0"/>
          </a:p>
          <a:p>
            <a:r>
              <a:rPr lang="en-US" baseline="0" dirty="0" smtClean="0"/>
              <a:t>According to the CDC only 15% of the population currently smoke and this number is decreasing.</a:t>
            </a:r>
          </a:p>
          <a:p>
            <a:r>
              <a:rPr lang="en-US" baseline="0" dirty="0" smtClean="0"/>
              <a:t>Current smoking has declined from nearly 21 of every 100 adults in 2005 to about 15 of every 100 adults in 2015.</a:t>
            </a:r>
          </a:p>
          <a:p>
            <a:endParaRPr lang="en-US" dirty="0" smtClean="0"/>
          </a:p>
          <a:p>
            <a:pPr defTabSz="931553"/>
            <a:r>
              <a:rPr lang="en-US" i="1" baseline="0" dirty="0" smtClean="0"/>
              <a:t>A survey of WI residents shows that 70% of renters in buildings that allow smoking, but keep their units smoke free, would prefer non-smoking buildings”. </a:t>
            </a:r>
          </a:p>
          <a:p>
            <a:pPr defTabSz="931553"/>
            <a:endParaRPr lang="en-US" i="1" baseline="0" dirty="0" smtClean="0"/>
          </a:p>
          <a:p>
            <a:r>
              <a:rPr lang="en-US" dirty="0" smtClean="0"/>
              <a:t>A renter’s survey from</a:t>
            </a:r>
            <a:r>
              <a:rPr lang="en-US" baseline="0" dirty="0" smtClean="0"/>
              <a:t> Minnesota showed that “</a:t>
            </a:r>
            <a:r>
              <a:rPr lang="en-US" dirty="0" smtClean="0"/>
              <a:t>Of renters who are exposed to secondhand smoke, 34% are so bothered by the smoke that they are </a:t>
            </a:r>
            <a:r>
              <a:rPr lang="en-US" b="1" dirty="0" smtClean="0"/>
              <a:t>thinking of moving</a:t>
            </a:r>
            <a:r>
              <a:rPr lang="en-US" dirty="0" smtClean="0"/>
              <a:t> in order to avoid exposure.</a:t>
            </a:r>
          </a:p>
          <a:p>
            <a:endParaRPr lang="en-US" dirty="0" smtClean="0"/>
          </a:p>
          <a:p>
            <a:r>
              <a:rPr lang="en-US" dirty="0" smtClean="0"/>
              <a:t>When asked, 75% for renters responded</a:t>
            </a:r>
            <a:r>
              <a:rPr lang="en-US" baseline="0" dirty="0" smtClean="0"/>
              <a:t> that they would </a:t>
            </a:r>
            <a:r>
              <a:rPr lang="en-US" dirty="0" smtClean="0"/>
              <a:t>be </a:t>
            </a:r>
            <a:r>
              <a:rPr lang="en-US" b="1" dirty="0" smtClean="0"/>
              <a:t>likely to choose a smoke-free building</a:t>
            </a:r>
            <a:r>
              <a:rPr lang="en-US" dirty="0" smtClean="0"/>
              <a:t> over a building that allows smoking if the buildings were the same in every other way.</a:t>
            </a:r>
          </a:p>
          <a:p>
            <a:endParaRPr lang="en-US" dirty="0" smtClean="0"/>
          </a:p>
          <a:p>
            <a:r>
              <a:rPr lang="en-US" dirty="0" smtClean="0"/>
              <a:t>So, a smoke-free</a:t>
            </a:r>
            <a:r>
              <a:rPr lang="en-US" baseline="0" dirty="0" smtClean="0"/>
              <a:t> policy is an unique amenity that you can offer to your tenants. </a:t>
            </a:r>
          </a:p>
          <a:p>
            <a:endParaRPr lang="en-US" baseline="0" dirty="0" smtClean="0"/>
          </a:p>
          <a:p>
            <a:pPr defTabSz="912749">
              <a:defRPr/>
            </a:pPr>
            <a:r>
              <a:rPr lang="en-US" i="1" baseline="0" dirty="0" smtClean="0"/>
              <a:t>Cite: See reference on Clear Gains in Smoke-Free Housing</a:t>
            </a:r>
            <a:endParaRPr lang="en-US" i="1" dirty="0" smtClean="0"/>
          </a:p>
          <a:p>
            <a:endParaRPr lang="en-US" dirty="0" smtClean="0"/>
          </a:p>
        </p:txBody>
      </p:sp>
      <p:sp>
        <p:nvSpPr>
          <p:cNvPr id="4" name="Slide Number Placeholder 3"/>
          <p:cNvSpPr>
            <a:spLocks noGrp="1"/>
          </p:cNvSpPr>
          <p:nvPr>
            <p:ph type="sldNum" sz="quarter" idx="10"/>
          </p:nvPr>
        </p:nvSpPr>
        <p:spPr/>
        <p:txBody>
          <a:bodyPr/>
          <a:lstStyle/>
          <a:p>
            <a:fld id="{1487E8C2-A2C0-4D14-A7D6-54124B1ED027}" type="slidenum">
              <a:rPr lang="en-US" smtClean="0"/>
              <a:t>12</a:t>
            </a:fld>
            <a:endParaRPr lang="en-US" dirty="0"/>
          </a:p>
        </p:txBody>
      </p:sp>
    </p:spTree>
    <p:extLst>
      <p:ext uri="{BB962C8B-B14F-4D97-AF65-F5344CB8AC3E}">
        <p14:creationId xmlns:p14="http://schemas.microsoft.com/office/powerpoint/2010/main" val="3027595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53"/>
            <a:r>
              <a:rPr lang="en-US" dirty="0" smtClean="0"/>
              <a:t>According to a Wisconsin</a:t>
            </a:r>
            <a:r>
              <a:rPr lang="en-US" baseline="0" dirty="0" smtClean="0"/>
              <a:t> survey, by the center for Urban Initiatives and Research,</a:t>
            </a:r>
          </a:p>
          <a:p>
            <a:pPr defTabSz="931553"/>
            <a:endParaRPr lang="en-US" baseline="0" dirty="0" smtClean="0"/>
          </a:p>
          <a:p>
            <a:pPr defTabSz="931553"/>
            <a:r>
              <a:rPr lang="en-US" baseline="0" dirty="0" smtClean="0"/>
              <a:t> </a:t>
            </a:r>
            <a:r>
              <a:rPr lang="en-US" dirty="0" smtClean="0"/>
              <a:t>54% of renters in apartment buildings that allow smoking are concerned about the  health effects of secondhand smoke from other units.</a:t>
            </a:r>
          </a:p>
          <a:p>
            <a:pPr defTabSz="931553"/>
            <a:endParaRPr lang="en-US" dirty="0" smtClean="0"/>
          </a:p>
          <a:p>
            <a:pPr defTabSz="931553"/>
            <a:r>
              <a:rPr lang="en-US" dirty="0" smtClean="0"/>
              <a:t>And they should</a:t>
            </a:r>
            <a:r>
              <a:rPr lang="en-US" baseline="0" dirty="0" smtClean="0"/>
              <a:t> be.  The US Surgeon General has said, “There is no safe level of exposure to secondhand smoke. </a:t>
            </a:r>
          </a:p>
          <a:p>
            <a:pPr defTabSz="931553"/>
            <a:endParaRPr lang="en-US" baseline="0" dirty="0" smtClean="0"/>
          </a:p>
          <a:p>
            <a:pPr defTabSz="931553"/>
            <a:r>
              <a:rPr lang="en-US" baseline="0" dirty="0" smtClean="0"/>
              <a:t>Any exposure, even small amounts, can be harmful. </a:t>
            </a:r>
          </a:p>
          <a:p>
            <a:pPr defTabSz="931553"/>
            <a:endParaRPr lang="en-US" baseline="0" dirty="0" smtClean="0"/>
          </a:p>
          <a:p>
            <a:pPr defTabSz="931553"/>
            <a:r>
              <a:rPr lang="en-US" dirty="0" smtClean="0"/>
              <a:t>Secondhand smoke has been classified as a carcinogen which can lead to lung cancer. It can also cause an increased risk of heart attacks and exacerbate asthma and other lung diseases, as well as other health problems.  </a:t>
            </a:r>
          </a:p>
          <a:p>
            <a:pPr defTabSz="931553"/>
            <a:endParaRPr lang="en-US" dirty="0" smtClean="0"/>
          </a:p>
          <a:p>
            <a:pPr defTabSz="931553"/>
            <a:r>
              <a:rPr lang="en-US" dirty="0" smtClean="0"/>
              <a:t>There is no safe level of exposure to secondhand smoke. </a:t>
            </a:r>
          </a:p>
          <a:p>
            <a:endParaRPr lang="en-US" dirty="0" smtClean="0"/>
          </a:p>
          <a:p>
            <a:pPr defTabSz="931553">
              <a:defRPr/>
            </a:pPr>
            <a:endParaRPr lang="en-US" dirty="0" smtClean="0"/>
          </a:p>
          <a:p>
            <a:endParaRPr lang="en-US" dirty="0" smtClean="0"/>
          </a:p>
          <a:p>
            <a:pPr defTabSz="931553"/>
            <a:endParaRPr lang="en-US" dirty="0" smtClean="0"/>
          </a:p>
        </p:txBody>
      </p:sp>
      <p:sp>
        <p:nvSpPr>
          <p:cNvPr id="4" name="Slide Number Placeholder 3"/>
          <p:cNvSpPr>
            <a:spLocks noGrp="1"/>
          </p:cNvSpPr>
          <p:nvPr>
            <p:ph type="sldNum" sz="quarter" idx="10"/>
          </p:nvPr>
        </p:nvSpPr>
        <p:spPr/>
        <p:txBody>
          <a:bodyPr/>
          <a:lstStyle/>
          <a:p>
            <a:fld id="{1487E8C2-A2C0-4D14-A7D6-54124B1ED027}" type="slidenum">
              <a:rPr lang="en-US" smtClean="0"/>
              <a:t>13</a:t>
            </a:fld>
            <a:endParaRPr lang="en-US" dirty="0"/>
          </a:p>
        </p:txBody>
      </p:sp>
    </p:spTree>
    <p:extLst>
      <p:ext uri="{BB962C8B-B14F-4D97-AF65-F5344CB8AC3E}">
        <p14:creationId xmlns:p14="http://schemas.microsoft.com/office/powerpoint/2010/main" val="176433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solidFill>
                  <a:srgbClr val="387EC1"/>
                </a:solidFill>
              </a:rPr>
              <a:t>Air in apartment buildings</a:t>
            </a:r>
            <a:r>
              <a:rPr lang="en-US" i="0" baseline="0" dirty="0" smtClean="0">
                <a:solidFill>
                  <a:srgbClr val="387EC1"/>
                </a:solidFill>
              </a:rPr>
              <a:t> is recycled between units. </a:t>
            </a:r>
          </a:p>
          <a:p>
            <a:endParaRPr lang="en-US" i="0" dirty="0" smtClean="0">
              <a:solidFill>
                <a:srgbClr val="387EC1"/>
              </a:solidFill>
            </a:endParaRPr>
          </a:p>
          <a:p>
            <a:r>
              <a:rPr lang="en-US" i="0" dirty="0" smtClean="0">
                <a:solidFill>
                  <a:srgbClr val="387EC1"/>
                </a:solidFill>
              </a:rPr>
              <a:t>Air quality studies that have looked at the flow of air between units show that up to 60% of the air in apartment units comes from other units in the building. </a:t>
            </a:r>
          </a:p>
          <a:p>
            <a:endParaRPr lang="en-US" i="0" dirty="0" smtClean="0">
              <a:solidFill>
                <a:srgbClr val="387EC1"/>
              </a:solidFill>
            </a:endParaRPr>
          </a:p>
          <a:p>
            <a:r>
              <a:rPr lang="en-US" i="0" dirty="0" smtClean="0">
                <a:solidFill>
                  <a:srgbClr val="387EC1"/>
                </a:solidFill>
              </a:rPr>
              <a:t>Therefore, the chemicals and carcinogens that are in secondhand</a:t>
            </a:r>
            <a:r>
              <a:rPr lang="en-US" i="0" baseline="0" dirty="0" smtClean="0">
                <a:solidFill>
                  <a:srgbClr val="387EC1"/>
                </a:solidFill>
              </a:rPr>
              <a:t> smoke find their way into all of the units in the building. </a:t>
            </a:r>
          </a:p>
          <a:p>
            <a:endParaRPr lang="en-US" i="0" baseline="0" dirty="0" smtClean="0">
              <a:solidFill>
                <a:srgbClr val="387EC1"/>
              </a:solidFill>
            </a:endParaRPr>
          </a:p>
          <a:p>
            <a:pPr lvl="0"/>
            <a:r>
              <a:rPr lang="en-US" i="0" dirty="0" smtClean="0">
                <a:solidFill>
                  <a:srgbClr val="387EC1"/>
                </a:solidFill>
              </a:rPr>
              <a:t>Cite: </a:t>
            </a:r>
            <a:r>
              <a:rPr lang="en-US" i="1" dirty="0"/>
              <a:t>Secondhand smoke transfer in multiunit housing</a:t>
            </a:r>
            <a:r>
              <a:rPr lang="en-US" dirty="0"/>
              <a:t>. Nicotine and Tobacco Research 2010; 12:1133-41. </a:t>
            </a:r>
          </a:p>
          <a:p>
            <a:pPr lvl="0"/>
            <a:r>
              <a:rPr lang="en-US" i="1" dirty="0"/>
              <a:t>Ventilation and infiltration in high-rise apartment buildings.</a:t>
            </a:r>
            <a:r>
              <a:rPr lang="en-US" dirty="0"/>
              <a:t> Lawrence Berkeley Laboratory Report, LBL-38103, Berkeley, California, 1996. </a:t>
            </a:r>
          </a:p>
          <a:p>
            <a:pPr lvl="0"/>
            <a:endParaRPr lang="en-US" dirty="0"/>
          </a:p>
          <a:p>
            <a:endParaRPr lang="en-US" i="0" dirty="0"/>
          </a:p>
        </p:txBody>
      </p:sp>
      <p:sp>
        <p:nvSpPr>
          <p:cNvPr id="4" name="Slide Number Placeholder 3"/>
          <p:cNvSpPr>
            <a:spLocks noGrp="1"/>
          </p:cNvSpPr>
          <p:nvPr>
            <p:ph type="sldNum" sz="quarter" idx="10"/>
          </p:nvPr>
        </p:nvSpPr>
        <p:spPr/>
        <p:txBody>
          <a:bodyPr/>
          <a:lstStyle/>
          <a:p>
            <a:fld id="{1487E8C2-A2C0-4D14-A7D6-54124B1ED027}" type="slidenum">
              <a:rPr lang="en-US" smtClean="0"/>
              <a:t>14</a:t>
            </a:fld>
            <a:endParaRPr lang="en-US" dirty="0"/>
          </a:p>
        </p:txBody>
      </p:sp>
    </p:spTree>
    <p:extLst>
      <p:ext uri="{BB962C8B-B14F-4D97-AF65-F5344CB8AC3E}">
        <p14:creationId xmlns:p14="http://schemas.microsoft.com/office/powerpoint/2010/main" val="1651465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Secondhand smoke can travel through gaps along baseboards, electrical outlets, shared heating and ventilation systems, through light fixtures, and in and out of doorways and windows. The path smoke takes through buildings is hard to predict and difficult </a:t>
            </a:r>
            <a:r>
              <a:rPr lang="en-US" dirty="0" smtClean="0"/>
              <a:t>if not impossible</a:t>
            </a:r>
            <a:r>
              <a:rPr lang="en-US" baseline="0" dirty="0" smtClean="0"/>
              <a:t> </a:t>
            </a:r>
            <a:r>
              <a:rPr lang="en-US" dirty="0" smtClean="0"/>
              <a:t>to </a:t>
            </a:r>
            <a:r>
              <a:rPr lang="en-US" dirty="0"/>
              <a:t>stop. </a:t>
            </a:r>
          </a:p>
          <a:p>
            <a:endParaRPr lang="en-US" dirty="0" smtClean="0"/>
          </a:p>
          <a:p>
            <a:r>
              <a:rPr lang="en-US" dirty="0" smtClean="0"/>
              <a:t>Smoke travels</a:t>
            </a:r>
            <a:r>
              <a:rPr lang="en-US" baseline="0" dirty="0" smtClean="0"/>
              <a:t> through tiny cracks and crevices, involuntarily exposing individuals in adjacent units. </a:t>
            </a:r>
          </a:p>
          <a:p>
            <a:endParaRPr lang="en-US" dirty="0"/>
          </a:p>
          <a:p>
            <a:endParaRPr lang="en-US" baseline="0" dirty="0" smtClean="0"/>
          </a:p>
          <a:p>
            <a:r>
              <a:rPr lang="en-US" dirty="0" smtClean="0"/>
              <a:t>Cite</a:t>
            </a:r>
            <a:r>
              <a:rPr lang="en-US" dirty="0"/>
              <a:t>: </a:t>
            </a:r>
            <a:r>
              <a:rPr lang="en-US" i="1" dirty="0"/>
              <a:t>Center for Energy and Environment</a:t>
            </a:r>
          </a:p>
          <a:p>
            <a:endParaRPr lang="en-US" i="1" dirty="0"/>
          </a:p>
        </p:txBody>
      </p:sp>
      <p:sp>
        <p:nvSpPr>
          <p:cNvPr id="4" name="Slide Number Placeholder 3"/>
          <p:cNvSpPr>
            <a:spLocks noGrp="1"/>
          </p:cNvSpPr>
          <p:nvPr>
            <p:ph type="sldNum" sz="quarter" idx="10"/>
          </p:nvPr>
        </p:nvSpPr>
        <p:spPr/>
        <p:txBody>
          <a:bodyPr/>
          <a:lstStyle/>
          <a:p>
            <a:fld id="{1487E8C2-A2C0-4D14-A7D6-54124B1ED027}" type="slidenum">
              <a:rPr lang="en-US" smtClean="0"/>
              <a:t>15</a:t>
            </a:fld>
            <a:endParaRPr lang="en-US" dirty="0"/>
          </a:p>
        </p:txBody>
      </p:sp>
    </p:spTree>
    <p:extLst>
      <p:ext uri="{BB962C8B-B14F-4D97-AF65-F5344CB8AC3E}">
        <p14:creationId xmlns:p14="http://schemas.microsoft.com/office/powerpoint/2010/main" val="1510233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Ventilation </a:t>
            </a:r>
            <a:r>
              <a:rPr lang="en-US" dirty="0" smtClean="0"/>
              <a:t>is not a solution. </a:t>
            </a:r>
          </a:p>
          <a:p>
            <a:endParaRPr lang="en-US" dirty="0" smtClean="0"/>
          </a:p>
          <a:p>
            <a:r>
              <a:rPr lang="en-US" dirty="0" smtClean="0"/>
              <a:t>Most</a:t>
            </a:r>
            <a:r>
              <a:rPr lang="en-US" baseline="0" dirty="0" smtClean="0"/>
              <a:t> air filter systems are designed to remove odors, not the toxic particles from tobacco smoke. </a:t>
            </a:r>
            <a:endParaRPr lang="en-US" dirty="0"/>
          </a:p>
          <a:p>
            <a:endParaRPr lang="en-US" dirty="0"/>
          </a:p>
          <a:p>
            <a:r>
              <a:rPr lang="en-US" dirty="0" smtClean="0"/>
              <a:t>The </a:t>
            </a:r>
            <a:r>
              <a:rPr lang="en-US" dirty="0"/>
              <a:t>American Society of Heating, Refrigerating and Air-Conditioning Engineers </a:t>
            </a:r>
            <a:r>
              <a:rPr lang="en-US" dirty="0" smtClean="0"/>
              <a:t>–( the governing</a:t>
            </a:r>
            <a:r>
              <a:rPr lang="en-US" baseline="0" dirty="0" smtClean="0"/>
              <a:t> agency that sets the standard for indoor air quality) </a:t>
            </a:r>
          </a:p>
          <a:p>
            <a:r>
              <a:rPr lang="en-US" baseline="0" dirty="0" smtClean="0"/>
              <a:t>has said “the only means of effectively eliminating health risk associated with indoor exposure to secondhand smoke is to ban smoking activity.</a:t>
            </a:r>
          </a:p>
          <a:p>
            <a:endParaRPr lang="en-US" baseline="0" dirty="0" smtClean="0"/>
          </a:p>
          <a:p>
            <a:r>
              <a:rPr lang="en-US" baseline="0" dirty="0" smtClean="0"/>
              <a:t>This group does their best to clean the air we breathe but even they are saying that ventilation systems are unable to protect building occupants for secondhand smoke.” </a:t>
            </a:r>
          </a:p>
          <a:p>
            <a:endParaRPr lang="en-US" baseline="0" dirty="0" smtClean="0"/>
          </a:p>
          <a:p>
            <a:r>
              <a:rPr lang="en-US" baseline="0" dirty="0" smtClean="0"/>
              <a:t>The current technology is unable to eliminate the harmful chemicals from the air that we breathe. </a:t>
            </a:r>
          </a:p>
          <a:p>
            <a:endParaRPr lang="en-US" baseline="0" dirty="0" smtClean="0"/>
          </a:p>
          <a:p>
            <a:endParaRPr lang="en-US" dirty="0"/>
          </a:p>
          <a:p>
            <a:pPr defTabSz="931553">
              <a:defRPr/>
            </a:pPr>
            <a:r>
              <a:rPr lang="en-US" dirty="0"/>
              <a:t>Cite: </a:t>
            </a:r>
            <a:r>
              <a:rPr lang="en-US" i="1" dirty="0"/>
              <a:t>2010 ASHRAE Position Document on Environmental Tobacco Smoke</a:t>
            </a:r>
          </a:p>
          <a:p>
            <a:pPr defTabSz="931553">
              <a:defRPr/>
            </a:pPr>
            <a:endParaRPr lang="en-US" i="1" dirty="0"/>
          </a:p>
          <a:p>
            <a:endParaRPr lang="en-US" dirty="0"/>
          </a:p>
        </p:txBody>
      </p:sp>
      <p:sp>
        <p:nvSpPr>
          <p:cNvPr id="4" name="Slide Number Placeholder 3"/>
          <p:cNvSpPr>
            <a:spLocks noGrp="1"/>
          </p:cNvSpPr>
          <p:nvPr>
            <p:ph type="sldNum" sz="quarter" idx="10"/>
          </p:nvPr>
        </p:nvSpPr>
        <p:spPr/>
        <p:txBody>
          <a:bodyPr/>
          <a:lstStyle/>
          <a:p>
            <a:fld id="{1487E8C2-A2C0-4D14-A7D6-54124B1ED027}" type="slidenum">
              <a:rPr lang="en-US" smtClean="0"/>
              <a:t>16</a:t>
            </a:fld>
            <a:endParaRPr lang="en-US" dirty="0"/>
          </a:p>
        </p:txBody>
      </p:sp>
    </p:spTree>
    <p:extLst>
      <p:ext uri="{BB962C8B-B14F-4D97-AF65-F5344CB8AC3E}">
        <p14:creationId xmlns:p14="http://schemas.microsoft.com/office/powerpoint/2010/main" val="3022469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smtClean="0"/>
              <a:t>Property owners/managers have verbally  reported: </a:t>
            </a:r>
          </a:p>
          <a:p>
            <a:pPr defTabSz="912937">
              <a:defRPr/>
            </a:pPr>
            <a:r>
              <a:rPr lang="en-US" dirty="0" smtClean="0"/>
              <a:t>No noticeable differences in vacancy rates</a:t>
            </a:r>
          </a:p>
          <a:p>
            <a:pPr defTabSz="912937">
              <a:defRPr/>
            </a:pPr>
            <a:r>
              <a:rPr lang="en-US" dirty="0" smtClean="0"/>
              <a:t>Tenants are asking about SF policies</a:t>
            </a:r>
          </a:p>
          <a:p>
            <a:pPr defTabSz="912937">
              <a:defRPr/>
            </a:pPr>
            <a:r>
              <a:rPr lang="en-US" dirty="0" smtClean="0"/>
              <a:t>Tenants have looked elsewhere when SF polices are not in place</a:t>
            </a:r>
          </a:p>
          <a:p>
            <a:pPr defTabSz="912937">
              <a:defRPr/>
            </a:pPr>
            <a:endParaRPr lang="en-US" dirty="0" smtClean="0"/>
          </a:p>
          <a:p>
            <a:pPr defTabSz="912937">
              <a:defRPr/>
            </a:pPr>
            <a:r>
              <a:rPr lang="en-US" dirty="0" smtClean="0"/>
              <a:t>Restaurants and bars have not seen a decrease in revenue, many have seen an increase.</a:t>
            </a:r>
          </a:p>
          <a:p>
            <a:pPr defTabSz="912937">
              <a:defRPr/>
            </a:pPr>
            <a:endParaRPr lang="en-US" dirty="0" smtClean="0"/>
          </a:p>
          <a:p>
            <a:pPr defTabSz="912937">
              <a:defRPr/>
            </a:pPr>
            <a:r>
              <a:rPr lang="en-US" dirty="0" smtClean="0"/>
              <a:t>(Talk about resident survey</a:t>
            </a:r>
            <a:r>
              <a:rPr lang="en-US" baseline="0" dirty="0" smtClean="0"/>
              <a:t> and ask them to complete)</a:t>
            </a:r>
            <a:endParaRPr lang="en-US" dirty="0" smtClean="0"/>
          </a:p>
          <a:p>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17</a:t>
            </a:fld>
            <a:endParaRPr lang="en-US" dirty="0"/>
          </a:p>
        </p:txBody>
      </p:sp>
    </p:spTree>
    <p:extLst>
      <p:ext uri="{BB962C8B-B14F-4D97-AF65-F5344CB8AC3E}">
        <p14:creationId xmlns:p14="http://schemas.microsoft.com/office/powerpoint/2010/main" val="163634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487E8C2-A2C0-4D14-A7D6-54124B1ED027}" type="slidenum">
              <a:rPr lang="en-US" smtClean="0"/>
              <a:t>18</a:t>
            </a:fld>
            <a:endParaRPr lang="en-US" dirty="0"/>
          </a:p>
        </p:txBody>
      </p:sp>
    </p:spTree>
    <p:extLst>
      <p:ext uri="{BB962C8B-B14F-4D97-AF65-F5344CB8AC3E}">
        <p14:creationId xmlns:p14="http://schemas.microsoft.com/office/powerpoint/2010/main" val="1531719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4294967295"/>
          </p:nvPr>
        </p:nvSpPr>
        <p:spPr bwMode="auto">
          <a:xfrm>
            <a:off x="3971081" y="8830312"/>
            <a:ext cx="3037735" cy="4645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lstStyle>
            <a:lvl1pPr>
              <a:defRPr sz="1000" b="1">
                <a:solidFill>
                  <a:schemeClr val="tx1"/>
                </a:solidFill>
                <a:latin typeface="Arial Narrow" pitchFamily="34" charset="0"/>
              </a:defRPr>
            </a:lvl1pPr>
            <a:lvl2pPr marL="741673" indent="-285259">
              <a:defRPr sz="1000" b="1">
                <a:solidFill>
                  <a:schemeClr val="tx1"/>
                </a:solidFill>
                <a:latin typeface="Arial Narrow" pitchFamily="34" charset="0"/>
              </a:defRPr>
            </a:lvl2pPr>
            <a:lvl3pPr marL="1141036" indent="-228207">
              <a:defRPr sz="1000" b="1">
                <a:solidFill>
                  <a:schemeClr val="tx1"/>
                </a:solidFill>
                <a:latin typeface="Arial Narrow" pitchFamily="34" charset="0"/>
              </a:defRPr>
            </a:lvl3pPr>
            <a:lvl4pPr marL="1597451" indent="-228207">
              <a:defRPr sz="1000" b="1">
                <a:solidFill>
                  <a:schemeClr val="tx1"/>
                </a:solidFill>
                <a:latin typeface="Arial Narrow" pitchFamily="34" charset="0"/>
              </a:defRPr>
            </a:lvl4pPr>
            <a:lvl5pPr marL="2053866" indent="-228207">
              <a:defRPr sz="1000" b="1">
                <a:solidFill>
                  <a:schemeClr val="tx1"/>
                </a:solidFill>
                <a:latin typeface="Arial Narrow" pitchFamily="34" charset="0"/>
              </a:defRPr>
            </a:lvl5pPr>
            <a:lvl6pPr marL="2510280" indent="-228207" algn="ctr" eaLnBrk="0" fontAlgn="base" hangingPunct="0">
              <a:spcBef>
                <a:spcPct val="0"/>
              </a:spcBef>
              <a:spcAft>
                <a:spcPct val="0"/>
              </a:spcAft>
              <a:defRPr sz="1000" b="1">
                <a:solidFill>
                  <a:schemeClr val="tx1"/>
                </a:solidFill>
                <a:latin typeface="Arial Narrow" pitchFamily="34" charset="0"/>
              </a:defRPr>
            </a:lvl6pPr>
            <a:lvl7pPr marL="2966694" indent="-228207" algn="ctr" eaLnBrk="0" fontAlgn="base" hangingPunct="0">
              <a:spcBef>
                <a:spcPct val="0"/>
              </a:spcBef>
              <a:spcAft>
                <a:spcPct val="0"/>
              </a:spcAft>
              <a:defRPr sz="1000" b="1">
                <a:solidFill>
                  <a:schemeClr val="tx1"/>
                </a:solidFill>
                <a:latin typeface="Arial Narrow" pitchFamily="34" charset="0"/>
              </a:defRPr>
            </a:lvl7pPr>
            <a:lvl8pPr marL="3423108" indent="-228207" algn="ctr" eaLnBrk="0" fontAlgn="base" hangingPunct="0">
              <a:spcBef>
                <a:spcPct val="0"/>
              </a:spcBef>
              <a:spcAft>
                <a:spcPct val="0"/>
              </a:spcAft>
              <a:defRPr sz="1000" b="1">
                <a:solidFill>
                  <a:schemeClr val="tx1"/>
                </a:solidFill>
                <a:latin typeface="Arial Narrow" pitchFamily="34" charset="0"/>
              </a:defRPr>
            </a:lvl8pPr>
            <a:lvl9pPr marL="3879524" indent="-228207" algn="ctr" eaLnBrk="0" fontAlgn="base" hangingPunct="0">
              <a:spcBef>
                <a:spcPct val="0"/>
              </a:spcBef>
              <a:spcAft>
                <a:spcPct val="0"/>
              </a:spcAft>
              <a:defRPr sz="1000" b="1">
                <a:solidFill>
                  <a:schemeClr val="tx1"/>
                </a:solidFill>
                <a:latin typeface="Arial Narrow" pitchFamily="34" charset="0"/>
              </a:defRPr>
            </a:lvl9pPr>
          </a:lstStyle>
          <a:p>
            <a:fld id="{9E327E23-1B95-4E43-95BA-BEAD0290D169}" type="slidenum">
              <a:rPr lang="en-US" altLang="en-US"/>
              <a:pPr/>
              <a:t>19</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lvl="1"/>
            <a:r>
              <a:rPr lang="en-US" altLang="en-US" dirty="0" smtClean="0"/>
              <a:t>Legally- SF</a:t>
            </a:r>
            <a:r>
              <a:rPr lang="en-US" altLang="en-US" baseline="0" dirty="0" smtClean="0"/>
              <a:t> is the way things are starting to lean</a:t>
            </a:r>
          </a:p>
          <a:p>
            <a:pPr lvl="1"/>
            <a:endParaRPr lang="en-US" altLang="en-US" baseline="0" dirty="0" smtClean="0"/>
          </a:p>
          <a:p>
            <a:pPr lvl="1"/>
            <a:r>
              <a:rPr lang="en-US" altLang="en-US" dirty="0" smtClean="0"/>
              <a:t>In</a:t>
            </a:r>
            <a:r>
              <a:rPr lang="en-US" altLang="en-US" baseline="0" dirty="0" smtClean="0"/>
              <a:t> 2010 </a:t>
            </a:r>
            <a:r>
              <a:rPr lang="en-US" altLang="en-US" dirty="0" smtClean="0"/>
              <a:t>WI passed a</a:t>
            </a:r>
            <a:r>
              <a:rPr lang="en-US" altLang="en-US" baseline="0" dirty="0" smtClean="0"/>
              <a:t> statewide smoke-free air law which prohibits smoking in public/ common areas</a:t>
            </a:r>
          </a:p>
          <a:p>
            <a:pPr lvl="1"/>
            <a:endParaRPr lang="en-US" altLang="en-US" dirty="0" smtClean="0"/>
          </a:p>
          <a:p>
            <a:pPr lvl="1"/>
            <a:r>
              <a:rPr lang="en-US" altLang="en-US" dirty="0" smtClean="0"/>
              <a:t>There is no legally recognized “right to smoke”</a:t>
            </a:r>
          </a:p>
          <a:p>
            <a:pPr lvl="1"/>
            <a:endParaRPr lang="en-US" altLang="en-US" dirty="0" smtClean="0"/>
          </a:p>
          <a:p>
            <a:pPr lvl="1"/>
            <a:r>
              <a:rPr lang="en-US" altLang="en-US" dirty="0" smtClean="0"/>
              <a:t>For private housing there are no federal laws that prevent owners and managers from adopting SF policies for their properties. Adopting a no smoking policy is no different</a:t>
            </a:r>
            <a:r>
              <a:rPr lang="en-US" altLang="en-US" baseline="0" dirty="0" smtClean="0"/>
              <a:t> than having a no pets policy</a:t>
            </a:r>
            <a:r>
              <a:rPr lang="en-US" altLang="en-US" dirty="0" smtClean="0"/>
              <a:t>.  </a:t>
            </a:r>
          </a:p>
          <a:p>
            <a:pPr lvl="1"/>
            <a:endParaRPr lang="en-US" altLang="en-US" dirty="0" smtClean="0"/>
          </a:p>
          <a:p>
            <a:pPr lvl="1"/>
            <a:r>
              <a:rPr lang="en-US" altLang="en-US" dirty="0" smtClean="0"/>
              <a:t>Most new construction</a:t>
            </a:r>
            <a:r>
              <a:rPr lang="en-US" altLang="en-US" baseline="0" dirty="0" smtClean="0"/>
              <a:t> buildings are no smoking or have never allowed smoking to begin with</a:t>
            </a:r>
            <a:endParaRPr lang="en-US" altLang="en-US" dirty="0" smtClean="0"/>
          </a:p>
          <a:p>
            <a:pPr lvl="1"/>
            <a:endParaRPr lang="en-US" altLang="en-US" dirty="0" smtClean="0"/>
          </a:p>
          <a:p>
            <a:pPr lvl="1"/>
            <a:endParaRPr lang="en-US" altLang="en-US" dirty="0" smtClean="0"/>
          </a:p>
        </p:txBody>
      </p:sp>
    </p:spTree>
    <p:extLst>
      <p:ext uri="{BB962C8B-B14F-4D97-AF65-F5344CB8AC3E}">
        <p14:creationId xmlns:p14="http://schemas.microsoft.com/office/powerpoint/2010/main" val="371389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altLang="en-US" dirty="0" smtClean="0"/>
          </a:p>
          <a:p>
            <a:r>
              <a:rPr lang="en-US" altLang="en-US" dirty="0" smtClean="0"/>
              <a:t>Clear Gains is WI smoke free housing initiative.  Our vision  is that SF housing will be available to all WI residents. </a:t>
            </a:r>
          </a:p>
          <a:p>
            <a:endParaRPr lang="en-US" altLang="en-US" dirty="0" smtClean="0"/>
          </a:p>
          <a:p>
            <a:r>
              <a:rPr lang="en-US" altLang="en-US" dirty="0" smtClean="0"/>
              <a:t>To make that vision a reality, we work together with our partners from around</a:t>
            </a:r>
            <a:r>
              <a:rPr lang="en-US" altLang="en-US" baseline="0" dirty="0" smtClean="0"/>
              <a:t> the state</a:t>
            </a:r>
            <a:r>
              <a:rPr lang="en-US" altLang="en-US" dirty="0" smtClean="0"/>
              <a:t> to inform property owners about the business and health benefits of smoke-free policies.</a:t>
            </a:r>
          </a:p>
          <a:p>
            <a:endParaRPr lang="en-US" altLang="en-US" dirty="0" smtClean="0"/>
          </a:p>
          <a:p>
            <a:r>
              <a:rPr lang="en-US" altLang="en-US" dirty="0" smtClean="0"/>
              <a:t>If</a:t>
            </a:r>
            <a:r>
              <a:rPr lang="en-US" altLang="en-US" baseline="0" dirty="0" smtClean="0"/>
              <a:t> owners want to go smoke free , we assist them with this process. </a:t>
            </a:r>
            <a:r>
              <a:rPr lang="en-US" altLang="en-US" dirty="0" smtClean="0"/>
              <a:t> </a:t>
            </a:r>
          </a:p>
          <a:p>
            <a:endParaRPr lang="en-US" altLang="en-US" dirty="0" smtClean="0"/>
          </a:p>
          <a:p>
            <a:endParaRPr lang="en-US" altLang="en-US" dirty="0" smtClean="0"/>
          </a:p>
          <a:p>
            <a:r>
              <a:rPr lang="en-US" altLang="en-US" dirty="0" smtClean="0"/>
              <a:t>We want everyone to  enjoy  the benefits of SF housing</a:t>
            </a:r>
          </a:p>
          <a:p>
            <a:endParaRPr lang="en-US" altLang="en-US" dirty="0" smtClean="0"/>
          </a:p>
          <a:p>
            <a:endParaRPr lang="en-US" altLang="en-US" dirty="0" smtClean="0"/>
          </a:p>
        </p:txBody>
      </p:sp>
    </p:spTree>
    <p:extLst>
      <p:ext uri="{BB962C8B-B14F-4D97-AF65-F5344CB8AC3E}">
        <p14:creationId xmlns:p14="http://schemas.microsoft.com/office/powerpoint/2010/main" val="1317668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November 30, 2016 HUD (Housing and Urban Development) announced that public housing developments in</a:t>
            </a:r>
            <a:r>
              <a:rPr lang="en-US" baseline="0" dirty="0" smtClean="0"/>
              <a:t> the US will be REQUIRED to go smoke-free. </a:t>
            </a:r>
          </a:p>
          <a:p>
            <a:endParaRPr lang="en-US" baseline="0" dirty="0" smtClean="0"/>
          </a:p>
          <a:p>
            <a:r>
              <a:rPr lang="en-US" baseline="0" dirty="0" smtClean="0"/>
              <a:t>The rule finalized in February of 2017 and allows 18 months for housing authorities to go smoke-free.</a:t>
            </a:r>
          </a:p>
          <a:p>
            <a:endParaRPr lang="en-US" baseline="0" dirty="0" smtClean="0"/>
          </a:p>
          <a:p>
            <a:r>
              <a:rPr lang="en-US" baseline="0" dirty="0" smtClean="0"/>
              <a:t>Nationally over 3000 public housing agencies will be implementing a </a:t>
            </a:r>
            <a:r>
              <a:rPr lang="en-US" baseline="0" dirty="0" err="1" smtClean="0"/>
              <a:t>smokefree</a:t>
            </a:r>
            <a:r>
              <a:rPr lang="en-US" baseline="0" dirty="0" smtClean="0"/>
              <a:t> policy by July 2018.</a:t>
            </a:r>
          </a:p>
          <a:p>
            <a:endParaRPr lang="en-US" baseline="0" dirty="0" smtClean="0"/>
          </a:p>
          <a:p>
            <a:r>
              <a:rPr lang="en-US" baseline="0" dirty="0" smtClean="0"/>
              <a:t>This rule prohibits the use of cigarettes, cigars, pipes and hookahs in all living units, indoor common areas, administrative offices and outdoor areas within 25 ft. from the buildings. </a:t>
            </a:r>
          </a:p>
          <a:p>
            <a:endParaRPr lang="en-US" baseline="0" dirty="0" smtClean="0"/>
          </a:p>
          <a:p>
            <a:r>
              <a:rPr lang="en-US" baseline="0" dirty="0" smtClean="0"/>
              <a:t>The rule does not cover, mixed finance development, section 8 housing or electronic cigarettes.</a:t>
            </a:r>
          </a:p>
          <a:p>
            <a:endParaRPr lang="en-US" baseline="0" dirty="0" smtClean="0"/>
          </a:p>
          <a:p>
            <a:r>
              <a:rPr lang="en-US" baseline="0" dirty="0" smtClean="0"/>
              <a:t>Housing authorities have the right to further restrictions as they see necessary (including e-cigs, property-wide smoke free policy, restrict smoking in certain areas, etc.)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20</a:t>
            </a:fld>
            <a:endParaRPr lang="en-US" dirty="0"/>
          </a:p>
        </p:txBody>
      </p:sp>
    </p:spTree>
    <p:extLst>
      <p:ext uri="{BB962C8B-B14F-4D97-AF65-F5344CB8AC3E}">
        <p14:creationId xmlns:p14="http://schemas.microsoft.com/office/powerpoint/2010/main" val="1302959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 the health of very low-income tenants by reducing secondhand smoke exposure</a:t>
            </a:r>
          </a:p>
          <a:p>
            <a:r>
              <a:rPr lang="en-US" dirty="0" smtClean="0"/>
              <a:t>Reduce tobacco use among low-income smokers if policies are combined with treatment</a:t>
            </a:r>
          </a:p>
          <a:p>
            <a:r>
              <a:rPr lang="en-US" dirty="0" smtClean="0"/>
              <a:t>Save over $15 million dollars/year in maintenance costs</a:t>
            </a:r>
          </a:p>
          <a:p>
            <a:r>
              <a:rPr lang="en-US" dirty="0" smtClean="0"/>
              <a:t>Save about $500 million dollars/year in health care costs</a:t>
            </a:r>
          </a:p>
          <a:p>
            <a:r>
              <a:rPr lang="en-US" dirty="0" smtClean="0"/>
              <a:t>Over 700,000 units would be affected by this rule (including over 500,000 units inhabited by elderly households or households with a non-elderly person with disabilities)</a:t>
            </a:r>
          </a:p>
          <a:p>
            <a:r>
              <a:rPr lang="en-US" dirty="0" smtClean="0"/>
              <a:t>There are also over 775,000 children in these units.</a:t>
            </a:r>
            <a:endParaRPr lang="en-US" dirty="0"/>
          </a:p>
        </p:txBody>
      </p:sp>
      <p:sp>
        <p:nvSpPr>
          <p:cNvPr id="4" name="Slide Number Placeholder 3"/>
          <p:cNvSpPr>
            <a:spLocks noGrp="1"/>
          </p:cNvSpPr>
          <p:nvPr>
            <p:ph type="sldNum" sz="quarter" idx="10"/>
          </p:nvPr>
        </p:nvSpPr>
        <p:spPr/>
        <p:txBody>
          <a:bodyPr/>
          <a:lstStyle/>
          <a:p>
            <a:fld id="{A4652D70-6363-4357-BD05-E79A0CB53F85}" type="slidenum">
              <a:rPr lang="en-US" smtClean="0"/>
              <a:t>21</a:t>
            </a:fld>
            <a:endParaRPr lang="en-US"/>
          </a:p>
        </p:txBody>
      </p:sp>
    </p:spTree>
    <p:extLst>
      <p:ext uri="{BB962C8B-B14F-4D97-AF65-F5344CB8AC3E}">
        <p14:creationId xmlns:p14="http://schemas.microsoft.com/office/powerpoint/2010/main" val="418705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a:t>
            </a:r>
            <a:r>
              <a:rPr lang="en-US" baseline="0" dirty="0" smtClean="0"/>
              <a:t> Gains and coalitions throughout the state are helping housing authorities</a:t>
            </a:r>
          </a:p>
          <a:p>
            <a:endParaRPr lang="en-US" baseline="0" dirty="0" smtClean="0"/>
          </a:p>
          <a:p>
            <a:r>
              <a:rPr lang="en-US" baseline="0" dirty="0" smtClean="0"/>
              <a:t>List the ways you can partner with housing authorities</a:t>
            </a:r>
            <a:endParaRPr lang="en-US" dirty="0"/>
          </a:p>
        </p:txBody>
      </p:sp>
      <p:sp>
        <p:nvSpPr>
          <p:cNvPr id="4" name="Slide Number Placeholder 3"/>
          <p:cNvSpPr>
            <a:spLocks noGrp="1"/>
          </p:cNvSpPr>
          <p:nvPr>
            <p:ph type="sldNum" sz="quarter" idx="10"/>
          </p:nvPr>
        </p:nvSpPr>
        <p:spPr/>
        <p:txBody>
          <a:bodyPr/>
          <a:lstStyle/>
          <a:p>
            <a:fld id="{A4652D70-6363-4357-BD05-E79A0CB53F85}" type="slidenum">
              <a:rPr lang="en-US" smtClean="0"/>
              <a:t>22</a:t>
            </a:fld>
            <a:endParaRPr lang="en-US"/>
          </a:p>
        </p:txBody>
      </p:sp>
    </p:spTree>
    <p:extLst>
      <p:ext uri="{BB962C8B-B14F-4D97-AF65-F5344CB8AC3E}">
        <p14:creationId xmlns:p14="http://schemas.microsoft.com/office/powerpoint/2010/main" val="2492822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2937">
              <a:defRPr/>
            </a:pPr>
            <a:r>
              <a:rPr lang="en-US" dirty="0" smtClean="0"/>
              <a:t>If you decide to adopt a smoke-free</a:t>
            </a:r>
            <a:r>
              <a:rPr lang="en-US" baseline="0" dirty="0" smtClean="0"/>
              <a:t> policy, you need to let your tenants know about it.  This is done by adding the smoke-free policy to the apartment lease. </a:t>
            </a:r>
          </a:p>
          <a:p>
            <a:pPr defTabSz="912937">
              <a:defRPr/>
            </a:pPr>
            <a:endParaRPr lang="en-US" baseline="0" dirty="0" smtClean="0"/>
          </a:p>
          <a:p>
            <a:pPr defTabSz="912937">
              <a:defRPr/>
            </a:pPr>
            <a:r>
              <a:rPr lang="en-US" baseline="0" dirty="0" smtClean="0"/>
              <a:t>Lease provisions</a:t>
            </a:r>
          </a:p>
          <a:p>
            <a:pPr defTabSz="912937">
              <a:defRPr/>
            </a:pPr>
            <a:r>
              <a:rPr lang="en-US" baseline="0" dirty="0" smtClean="0"/>
              <a:t>Definition of “smoking”</a:t>
            </a:r>
          </a:p>
          <a:p>
            <a:pPr defTabSz="912937">
              <a:defRPr/>
            </a:pPr>
            <a:r>
              <a:rPr lang="en-US" baseline="0" dirty="0" smtClean="0"/>
              <a:t>E-cigarettes</a:t>
            </a:r>
          </a:p>
          <a:p>
            <a:pPr defTabSz="912937">
              <a:defRPr/>
            </a:pPr>
            <a:endParaRPr lang="en-US" baseline="0" dirty="0" smtClean="0"/>
          </a:p>
          <a:p>
            <a:pPr defTabSz="912937">
              <a:defRPr/>
            </a:pPr>
            <a:r>
              <a:rPr lang="en-US" baseline="0" dirty="0" smtClean="0"/>
              <a:t>Description of where smoking is prohibited</a:t>
            </a:r>
          </a:p>
          <a:p>
            <a:pPr defTabSz="912937">
              <a:defRPr/>
            </a:pPr>
            <a:r>
              <a:rPr lang="en-US" baseline="0" dirty="0" smtClean="0"/>
              <a:t>Individual units, patios, </a:t>
            </a:r>
          </a:p>
          <a:p>
            <a:pPr defTabSz="912937">
              <a:defRPr/>
            </a:pPr>
            <a:r>
              <a:rPr lang="en-US" baseline="0" dirty="0" smtClean="0"/>
              <a:t>entrances, entire property</a:t>
            </a:r>
          </a:p>
          <a:p>
            <a:pPr defTabSz="912937">
              <a:defRPr/>
            </a:pPr>
            <a:endParaRPr lang="en-US" baseline="0" dirty="0" smtClean="0"/>
          </a:p>
          <a:p>
            <a:pPr defTabSz="912937">
              <a:defRPr/>
            </a:pPr>
            <a:r>
              <a:rPr lang="en-US" baseline="0" dirty="0" smtClean="0"/>
              <a:t>Enforcement process for policy violation</a:t>
            </a:r>
          </a:p>
          <a:p>
            <a:pPr defTabSz="912937">
              <a:defRPr/>
            </a:pPr>
            <a:r>
              <a:rPr lang="en-US" baseline="0" dirty="0" smtClean="0"/>
              <a:t>Verbal warning, written warning, eviction</a:t>
            </a:r>
          </a:p>
          <a:p>
            <a:pPr defTabSz="912937">
              <a:defRPr/>
            </a:pPr>
            <a:endParaRPr lang="en-US" baseline="0" dirty="0" smtClean="0"/>
          </a:p>
          <a:p>
            <a:pPr>
              <a:defRPr/>
            </a:pPr>
            <a:endParaRPr lang="en-US" dirty="0">
              <a:latin typeface="Times New Roman" charset="0"/>
              <a:ea typeface="ＭＳ Ｐゴシック" charset="0"/>
              <a:cs typeface="+mn-cs"/>
            </a:endParaRPr>
          </a:p>
        </p:txBody>
      </p:sp>
      <p:sp>
        <p:nvSpPr>
          <p:cNvPr id="56324" name="Slide Number Placeholder 3"/>
          <p:cNvSpPr>
            <a:spLocks noGrp="1"/>
          </p:cNvSpPr>
          <p:nvPr>
            <p:ph type="sldNum" sz="quarter" idx="4294967295"/>
          </p:nvPr>
        </p:nvSpPr>
        <p:spPr bwMode="auto">
          <a:xfrm>
            <a:off x="3969497" y="8827141"/>
            <a:ext cx="3036150" cy="4645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8" tIns="46568" rIns="93138" bIns="46568"/>
          <a:lstStyle>
            <a:lvl1pPr>
              <a:defRPr sz="1000" b="1">
                <a:solidFill>
                  <a:schemeClr val="tx1"/>
                </a:solidFill>
                <a:latin typeface="Arial Narrow" panose="020B0606020202030204" pitchFamily="34" charset="0"/>
                <a:ea typeface="MS PGothic" panose="020B0600070205080204" pitchFamily="34" charset="-128"/>
              </a:defRPr>
            </a:lvl1pPr>
            <a:lvl2pPr marL="741761" indent="-285293">
              <a:defRPr sz="1000" b="1">
                <a:solidFill>
                  <a:schemeClr val="tx1"/>
                </a:solidFill>
                <a:latin typeface="Arial Narrow" panose="020B0606020202030204" pitchFamily="34" charset="0"/>
                <a:ea typeface="MS PGothic" panose="020B0600070205080204" pitchFamily="34" charset="-128"/>
              </a:defRPr>
            </a:lvl2pPr>
            <a:lvl3pPr marL="1141171" indent="-228234">
              <a:defRPr sz="1000" b="1">
                <a:solidFill>
                  <a:schemeClr val="tx1"/>
                </a:solidFill>
                <a:latin typeface="Arial Narrow" panose="020B0606020202030204" pitchFamily="34" charset="0"/>
                <a:ea typeface="MS PGothic" panose="020B0600070205080204" pitchFamily="34" charset="-128"/>
              </a:defRPr>
            </a:lvl3pPr>
            <a:lvl4pPr marL="1597640" indent="-228234">
              <a:defRPr sz="1000" b="1">
                <a:solidFill>
                  <a:schemeClr val="tx1"/>
                </a:solidFill>
                <a:latin typeface="Arial Narrow" panose="020B0606020202030204" pitchFamily="34" charset="0"/>
                <a:ea typeface="MS PGothic" panose="020B0600070205080204" pitchFamily="34" charset="-128"/>
              </a:defRPr>
            </a:lvl4pPr>
            <a:lvl5pPr marL="2054108" indent="-228234">
              <a:defRPr sz="1000" b="1">
                <a:solidFill>
                  <a:schemeClr val="tx1"/>
                </a:solidFill>
                <a:latin typeface="Arial Narrow" panose="020B0606020202030204" pitchFamily="34" charset="0"/>
                <a:ea typeface="MS PGothic" panose="020B0600070205080204" pitchFamily="34" charset="-128"/>
              </a:defRPr>
            </a:lvl5pPr>
            <a:lvl6pPr marL="2510577"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6pPr>
            <a:lvl7pPr marL="2967045"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7pPr>
            <a:lvl8pPr marL="3423514"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8pPr>
            <a:lvl9pPr marL="3879982"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9pPr>
          </a:lstStyle>
          <a:p>
            <a:pPr algn="ctr"/>
            <a:fld id="{17ED64CB-3FFE-429C-A8B1-BDF8F22A8C96}" type="slidenum">
              <a:rPr lang="en-US" altLang="en-US"/>
              <a:pPr algn="ctr"/>
              <a:t>23</a:t>
            </a:fld>
            <a:endParaRPr lang="en-US" altLang="en-US"/>
          </a:p>
        </p:txBody>
      </p:sp>
    </p:spTree>
    <p:extLst>
      <p:ext uri="{BB962C8B-B14F-4D97-AF65-F5344CB8AC3E}">
        <p14:creationId xmlns:p14="http://schemas.microsoft.com/office/powerpoint/2010/main" val="3789485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plenty of notice</a:t>
            </a:r>
          </a:p>
          <a:p>
            <a:r>
              <a:rPr lang="en-US" dirty="0" smtClean="0"/>
              <a:t>-Set a smoke-free date</a:t>
            </a:r>
          </a:p>
          <a:p>
            <a:r>
              <a:rPr lang="en-US" dirty="0" smtClean="0"/>
              <a:t>-provide residents with a notification letter</a:t>
            </a:r>
          </a:p>
          <a:p>
            <a:r>
              <a:rPr lang="en-US" dirty="0" smtClean="0"/>
              <a:t>-sign a smoke-free lease addendum</a:t>
            </a:r>
          </a:p>
          <a:p>
            <a:r>
              <a:rPr lang="en-US" dirty="0" smtClean="0"/>
              <a:t>-new</a:t>
            </a:r>
            <a:r>
              <a:rPr lang="en-US" baseline="0" dirty="0" smtClean="0"/>
              <a:t> residents sign smoke-free policy or addendum. </a:t>
            </a:r>
          </a:p>
          <a:p>
            <a:endParaRPr lang="en-US" baseline="0" dirty="0" smtClean="0"/>
          </a:p>
          <a:p>
            <a:r>
              <a:rPr lang="en-US" baseline="0" dirty="0" smtClean="0"/>
              <a:t>Post signs</a:t>
            </a:r>
          </a:p>
          <a:p>
            <a:r>
              <a:rPr lang="en-US" baseline="0" dirty="0" smtClean="0"/>
              <a:t>-Post signs to show that smoking is not allowed in the various areas</a:t>
            </a:r>
          </a:p>
          <a:p>
            <a:r>
              <a:rPr lang="en-US" baseline="0" dirty="0" smtClean="0"/>
              <a:t>-remove any smoking containers </a:t>
            </a:r>
          </a:p>
          <a:p>
            <a:endParaRPr lang="en-US" baseline="0" dirty="0" smtClean="0"/>
          </a:p>
          <a:p>
            <a:r>
              <a:rPr lang="en-US" baseline="0" dirty="0" smtClean="0"/>
              <a:t>-enforcement – outline your enforcement procedure – verbal warning, written warning, eviction </a:t>
            </a:r>
          </a:p>
          <a:p>
            <a:r>
              <a:rPr lang="en-US" baseline="0" dirty="0" smtClean="0"/>
              <a:t>-use language like “you have chosen not to live here because you have chosen to not follow the rules”</a:t>
            </a:r>
          </a:p>
          <a:p>
            <a:r>
              <a:rPr lang="en-US" baseline="0" dirty="0" smtClean="0"/>
              <a:t>-if someone choses to move – you may want to help them with relocation</a:t>
            </a:r>
          </a:p>
          <a:p>
            <a:r>
              <a:rPr lang="en-US" baseline="0" dirty="0" smtClean="0"/>
              <a:t>Enforce your policy the same way you enforce other infractions (pets, noise)</a:t>
            </a:r>
          </a:p>
          <a:p>
            <a:endParaRPr lang="en-US" baseline="0" dirty="0" smtClean="0"/>
          </a:p>
          <a:p>
            <a:r>
              <a:rPr lang="en-US" baseline="0" dirty="0" smtClean="0"/>
              <a:t>Residents can be your greatest allies</a:t>
            </a:r>
          </a:p>
          <a:p>
            <a:r>
              <a:rPr lang="en-US" baseline="0" dirty="0" smtClean="0"/>
              <a:t>Engage residents in the process</a:t>
            </a:r>
          </a:p>
          <a:p>
            <a:endParaRPr lang="en-US" baseline="0" dirty="0" smtClean="0"/>
          </a:p>
          <a:p>
            <a:r>
              <a:rPr lang="en-US" baseline="0" dirty="0" smtClean="0"/>
              <a:t>Actively market your property as non-smoking</a:t>
            </a:r>
          </a:p>
          <a:p>
            <a:r>
              <a:rPr lang="en-US" baseline="0" dirty="0" smtClean="0"/>
              <a:t>Provide incentives to tenants to keep their apt looking great and use as a model apt when showing prospective tenants.</a:t>
            </a:r>
          </a:p>
          <a:p>
            <a:endParaRPr lang="en-US" baseline="0" dirty="0" smtClean="0"/>
          </a:p>
          <a:p>
            <a:r>
              <a:rPr lang="en-US" dirty="0"/>
              <a:t>Property owners are discovering, as the bar and restaurant owners did, that smoke-free policies attract more new business than is lost due to adopting the smoke-free policy</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24</a:t>
            </a:fld>
            <a:endParaRPr lang="en-US" dirty="0"/>
          </a:p>
        </p:txBody>
      </p:sp>
    </p:spTree>
    <p:extLst>
      <p:ext uri="{BB962C8B-B14F-4D97-AF65-F5344CB8AC3E}">
        <p14:creationId xmlns:p14="http://schemas.microsoft.com/office/powerpoint/2010/main" val="1372306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7E8C2-A2C0-4D14-A7D6-54124B1ED027}" type="slidenum">
              <a:rPr lang="en-US" smtClean="0"/>
              <a:t>25</a:t>
            </a:fld>
            <a:endParaRPr lang="en-US"/>
          </a:p>
        </p:txBody>
      </p:sp>
    </p:spTree>
    <p:extLst>
      <p:ext uri="{BB962C8B-B14F-4D97-AF65-F5344CB8AC3E}">
        <p14:creationId xmlns:p14="http://schemas.microsoft.com/office/powerpoint/2010/main" val="2757667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smtClean="0"/>
              <a:t>***</a:t>
            </a:r>
            <a:r>
              <a:rPr lang="en-US" altLang="en-US" dirty="0" err="1" smtClean="0"/>
              <a:t>Laquita</a:t>
            </a:r>
            <a:r>
              <a:rPr lang="en-US" altLang="en-US" dirty="0" smtClean="0"/>
              <a:t> video hyperlinked to picture</a:t>
            </a:r>
          </a:p>
          <a:p>
            <a:pPr>
              <a:defRPr/>
            </a:pPr>
            <a:endParaRPr lang="en-US" altLang="en-US" dirty="0" smtClean="0"/>
          </a:p>
          <a:p>
            <a:pPr>
              <a:defRPr/>
            </a:pPr>
            <a:endParaRPr lang="en-US" altLang="en-US" dirty="0" smtClean="0"/>
          </a:p>
          <a:p>
            <a:pPr>
              <a:defRPr/>
            </a:pPr>
            <a:endParaRPr lang="en-US" altLang="en-US" dirty="0" smtClean="0"/>
          </a:p>
          <a:p>
            <a:pPr>
              <a:defRPr/>
            </a:pPr>
            <a:endParaRPr lang="en-US" altLang="en-US" dirty="0" smtClean="0"/>
          </a:p>
          <a:p>
            <a:pPr eaLnBrk="1" hangingPunct="1">
              <a:spcBef>
                <a:spcPct val="0"/>
              </a:spcBef>
              <a:defRPr/>
            </a:pPr>
            <a:endParaRPr lang="en-US" altLang="en-US" dirty="0" smtClean="0">
              <a:latin typeface="Calibri" panose="020F0502020204030204" pitchFamily="34" charset="0"/>
            </a:endParaRPr>
          </a:p>
        </p:txBody>
      </p:sp>
      <p:sp>
        <p:nvSpPr>
          <p:cNvPr id="39940" name="Slide Number Placeholder 3"/>
          <p:cNvSpPr>
            <a:spLocks noGrp="1"/>
          </p:cNvSpPr>
          <p:nvPr>
            <p:ph type="sldNum" sz="quarter" idx="4294967295"/>
          </p:nvPr>
        </p:nvSpPr>
        <p:spPr bwMode="auto">
          <a:xfrm>
            <a:off x="3976688" y="8839200"/>
            <a:ext cx="304165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3" rIns="93287" bIns="46643"/>
          <a:lstStyle>
            <a:lvl1pPr>
              <a:defRPr sz="1000" b="1">
                <a:solidFill>
                  <a:schemeClr val="tx1"/>
                </a:solidFill>
                <a:latin typeface="Arial Narrow" panose="020B0606020202030204" pitchFamily="34" charset="0"/>
                <a:ea typeface="MS PGothic" panose="020B0600070205080204" pitchFamily="34" charset="-128"/>
              </a:defRPr>
            </a:lvl1pPr>
            <a:lvl2pPr marL="742950" indent="-285750">
              <a:defRPr sz="1000" b="1">
                <a:solidFill>
                  <a:schemeClr val="tx1"/>
                </a:solidFill>
                <a:latin typeface="Arial Narrow" panose="020B0606020202030204" pitchFamily="34" charset="0"/>
                <a:ea typeface="MS PGothic" panose="020B0600070205080204" pitchFamily="34" charset="-128"/>
              </a:defRPr>
            </a:lvl2pPr>
            <a:lvl3pPr marL="1143000" indent="-228600">
              <a:defRPr sz="1000" b="1">
                <a:solidFill>
                  <a:schemeClr val="tx1"/>
                </a:solidFill>
                <a:latin typeface="Arial Narrow" panose="020B0606020202030204" pitchFamily="34" charset="0"/>
                <a:ea typeface="MS PGothic" panose="020B0600070205080204" pitchFamily="34" charset="-128"/>
              </a:defRPr>
            </a:lvl3pPr>
            <a:lvl4pPr marL="1600200" indent="-228600">
              <a:defRPr sz="1000" b="1">
                <a:solidFill>
                  <a:schemeClr val="tx1"/>
                </a:solidFill>
                <a:latin typeface="Arial Narrow" panose="020B0606020202030204" pitchFamily="34" charset="0"/>
                <a:ea typeface="MS PGothic" panose="020B0600070205080204" pitchFamily="34" charset="-128"/>
              </a:defRPr>
            </a:lvl4pPr>
            <a:lvl5pPr marL="2057400" indent="-228600">
              <a:defRPr sz="1000" b="1">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9pPr>
          </a:lstStyle>
          <a:p>
            <a:pPr algn="ctr"/>
            <a:fld id="{1E452D1D-ADCE-4BD3-90DE-B98E7F9F0076}" type="slidenum">
              <a:rPr lang="en-US" altLang="en-US"/>
              <a:pPr algn="ctr"/>
              <a:t>26</a:t>
            </a:fld>
            <a:endParaRPr lang="en-US" altLang="en-US"/>
          </a:p>
        </p:txBody>
      </p:sp>
    </p:spTree>
    <p:extLst>
      <p:ext uri="{BB962C8B-B14F-4D97-AF65-F5344CB8AC3E}">
        <p14:creationId xmlns:p14="http://schemas.microsoft.com/office/powerpoint/2010/main" val="1626000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minutes: The heart rate and blood pressure drop back to normal</a:t>
            </a:r>
            <a:r>
              <a:rPr lang="en-US" baseline="0" dirty="0" smtClean="0"/>
              <a:t> levels</a:t>
            </a:r>
          </a:p>
          <a:p>
            <a:endParaRPr lang="en-US" baseline="0" dirty="0" smtClean="0"/>
          </a:p>
          <a:p>
            <a:r>
              <a:rPr lang="en-US" baseline="0" dirty="0" smtClean="0"/>
              <a:t>12 hours: The level of carbon monoxide in the blood drops back to normal</a:t>
            </a:r>
          </a:p>
          <a:p>
            <a:endParaRPr lang="en-US" baseline="0" dirty="0" smtClean="0"/>
          </a:p>
          <a:p>
            <a:r>
              <a:rPr lang="en-US" baseline="0" dirty="0" smtClean="0"/>
              <a:t>2 weeks: Circulation and lung function improve</a:t>
            </a:r>
          </a:p>
          <a:p>
            <a:endParaRPr lang="en-US" baseline="0" dirty="0" smtClean="0"/>
          </a:p>
          <a:p>
            <a:r>
              <a:rPr lang="en-US" baseline="0" dirty="0" smtClean="0"/>
              <a:t>1-9 weeks: Smoker “norms” ( like a constant cough, shortness of breath) become less pronounced. The tiny hairs lining the lungs (cilia) work normally again and clean the lungs to reduce risk of infection</a:t>
            </a:r>
          </a:p>
          <a:p>
            <a:endParaRPr lang="en-US" baseline="0" dirty="0" smtClean="0"/>
          </a:p>
          <a:p>
            <a:r>
              <a:rPr lang="en-US" baseline="0" dirty="0" smtClean="0"/>
              <a:t>1 year: The risk of getting coronary heart disease is half as high as a smokers</a:t>
            </a:r>
          </a:p>
          <a:p>
            <a:endParaRPr lang="en-US" baseline="0" dirty="0" smtClean="0"/>
          </a:p>
          <a:p>
            <a:r>
              <a:rPr lang="en-US" baseline="0" dirty="0" smtClean="0"/>
              <a:t>5 years: The risk of contracting mouth, throat, esophagus, and bladder cancers is half of what it is for smokers. Risk of cervical cancer and stroke fall, too</a:t>
            </a:r>
          </a:p>
          <a:p>
            <a:endParaRPr lang="en-US" baseline="0" dirty="0" smtClean="0"/>
          </a:p>
          <a:p>
            <a:r>
              <a:rPr lang="en-US" baseline="0" dirty="0" smtClean="0"/>
              <a:t>10 years: The risk of dying from lung cancer is half that of smokers. Risk of getting pancreatic and larynx cancer also decreases</a:t>
            </a:r>
          </a:p>
          <a:p>
            <a:endParaRPr lang="en-US" baseline="0" dirty="0" smtClean="0"/>
          </a:p>
          <a:p>
            <a:r>
              <a:rPr lang="en-US" baseline="0" dirty="0" smtClean="0"/>
              <a:t>15 years: The risk of heart disease is equivalent to non-smokers risk</a:t>
            </a:r>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27</a:t>
            </a:fld>
            <a:endParaRPr lang="en-US" dirty="0"/>
          </a:p>
        </p:txBody>
      </p:sp>
    </p:spTree>
    <p:extLst>
      <p:ext uri="{BB962C8B-B14F-4D97-AF65-F5344CB8AC3E}">
        <p14:creationId xmlns:p14="http://schemas.microsoft.com/office/powerpoint/2010/main" val="2528273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Persons with mental illness and substance abuse disorders</a:t>
            </a:r>
            <a:r>
              <a:rPr lang="en-US" baseline="0" dirty="0" smtClean="0"/>
              <a:t> </a:t>
            </a:r>
            <a:r>
              <a:rPr lang="en-US" dirty="0" smtClean="0"/>
              <a:t>can successfully quit using tobacco at rates similar to the</a:t>
            </a:r>
            <a:r>
              <a:rPr lang="en-US" baseline="0" dirty="0" smtClean="0"/>
              <a:t> </a:t>
            </a:r>
            <a:r>
              <a:rPr lang="en-US" dirty="0" smtClean="0"/>
              <a:t>general population.</a:t>
            </a:r>
          </a:p>
          <a:p>
            <a:endParaRPr lang="en-US" dirty="0" smtClean="0"/>
          </a:p>
          <a:p>
            <a:r>
              <a:rPr lang="en-US" dirty="0" smtClean="0"/>
              <a:t>Behavioral health facilities are: </a:t>
            </a:r>
          </a:p>
          <a:p>
            <a:r>
              <a:rPr lang="en-US" dirty="0" smtClean="0"/>
              <a:t>Offering smoking cessation resources</a:t>
            </a:r>
          </a:p>
          <a:p>
            <a:r>
              <a:rPr lang="en-US" dirty="0" smtClean="0"/>
              <a:t>Providing smoke-free living environments</a:t>
            </a:r>
          </a:p>
          <a:p>
            <a:r>
              <a:rPr lang="en-US" dirty="0" smtClean="0"/>
              <a:t>Meta House- 100%  smoke-free, 2012</a:t>
            </a:r>
          </a:p>
          <a:p>
            <a:r>
              <a:rPr lang="en-US" dirty="0" smtClean="0"/>
              <a:t>Salvation Army – 100% smoke-free shelter, 2002</a:t>
            </a:r>
          </a:p>
          <a:p>
            <a:endParaRPr lang="en-US" dirty="0" smtClean="0"/>
          </a:p>
          <a:p>
            <a:r>
              <a:rPr lang="en-US" dirty="0" smtClean="0"/>
              <a:t>Smoke-free housing can:</a:t>
            </a:r>
          </a:p>
          <a:p>
            <a:r>
              <a:rPr lang="en-US" dirty="0" smtClean="0"/>
              <a:t>Help smokers quit</a:t>
            </a:r>
          </a:p>
          <a:p>
            <a:r>
              <a:rPr lang="en-US" dirty="0" smtClean="0"/>
              <a:t>Reduce the use of other addictive substances</a:t>
            </a:r>
          </a:p>
          <a:p>
            <a:r>
              <a:rPr lang="en-US" dirty="0" smtClean="0"/>
              <a:t>Improve overall health</a:t>
            </a:r>
          </a:p>
          <a:p>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28</a:t>
            </a:fld>
            <a:endParaRPr lang="en-US" dirty="0"/>
          </a:p>
        </p:txBody>
      </p:sp>
    </p:spTree>
    <p:extLst>
      <p:ext uri="{BB962C8B-B14F-4D97-AF65-F5344CB8AC3E}">
        <p14:creationId xmlns:p14="http://schemas.microsoft.com/office/powerpoint/2010/main" val="1102962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7E8C2-A2C0-4D14-A7D6-54124B1ED027}" type="slidenum">
              <a:rPr lang="en-US" smtClean="0"/>
              <a:t>29</a:t>
            </a:fld>
            <a:endParaRPr lang="en-US"/>
          </a:p>
        </p:txBody>
      </p:sp>
    </p:spTree>
    <p:extLst>
      <p:ext uri="{BB962C8B-B14F-4D97-AF65-F5344CB8AC3E}">
        <p14:creationId xmlns:p14="http://schemas.microsoft.com/office/powerpoint/2010/main" val="57216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488728"/>
            <a:ext cx="5732949" cy="4253103"/>
          </a:xfrm>
        </p:spPr>
        <p:txBody>
          <a:bodyPr/>
          <a:lstStyle/>
          <a:p>
            <a:r>
              <a:rPr lang="en-US" dirty="0" smtClean="0"/>
              <a:t>The Clear Gains Network is a collection of statewide organizations that provides support and guidance to Wisconsin's smoke-free housing initiative.</a:t>
            </a:r>
          </a:p>
          <a:p>
            <a:endParaRPr lang="en-US" dirty="0" smtClean="0"/>
          </a:p>
          <a:p>
            <a:r>
              <a:rPr lang="en-US" dirty="0" smtClean="0"/>
              <a:t>The Network's vision is a Wisconsin where smoke-free housing is available to all.</a:t>
            </a:r>
          </a:p>
          <a:p>
            <a:endParaRPr lang="en-US" dirty="0" smtClean="0"/>
          </a:p>
          <a:p>
            <a:r>
              <a:rPr lang="en-US" dirty="0" smtClean="0"/>
              <a:t>To make that vision a reality, the Clear Gains Network informs Wisconsin property owners about the business and health benefits of smoke-free policies in multi-family dwellings and provides resources for making residential properties smoke-free.</a:t>
            </a:r>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3</a:t>
            </a:fld>
            <a:endParaRPr lang="en-US" dirty="0"/>
          </a:p>
        </p:txBody>
      </p:sp>
    </p:spTree>
    <p:extLst>
      <p:ext uri="{BB962C8B-B14F-4D97-AF65-F5344CB8AC3E}">
        <p14:creationId xmlns:p14="http://schemas.microsoft.com/office/powerpoint/2010/main" val="470985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smtClean="0"/>
              <a:t>On wismokefreehousing.com there are many resources</a:t>
            </a:r>
            <a:r>
              <a:rPr lang="en-US" baseline="0" dirty="0" smtClean="0"/>
              <a:t> that can answer specific questions you might have and tools to guide you through the implementation and enforcement process. </a:t>
            </a:r>
          </a:p>
          <a:p>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30</a:t>
            </a:fld>
            <a:endParaRPr lang="en-US" dirty="0"/>
          </a:p>
        </p:txBody>
      </p:sp>
    </p:spTree>
    <p:extLst>
      <p:ext uri="{BB962C8B-B14F-4D97-AF65-F5344CB8AC3E}">
        <p14:creationId xmlns:p14="http://schemas.microsoft.com/office/powerpoint/2010/main" val="458144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18132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238323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619125"/>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33</a:t>
            </a:fld>
            <a:endParaRPr lang="en-US" dirty="0"/>
          </a:p>
        </p:txBody>
      </p:sp>
    </p:spTree>
    <p:extLst>
      <p:ext uri="{BB962C8B-B14F-4D97-AF65-F5344CB8AC3E}">
        <p14:creationId xmlns:p14="http://schemas.microsoft.com/office/powerpoint/2010/main" val="3068784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are clear gains to smoke-free</a:t>
            </a:r>
            <a:r>
              <a:rPr lang="en-US" baseline="0" dirty="0" smtClean="0"/>
              <a:t> housing – you can save money and have cleaner and safer buildings.</a:t>
            </a:r>
            <a:endParaRPr lang="en-US" dirty="0" smtClean="0"/>
          </a:p>
          <a:p>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34</a:t>
            </a:fld>
            <a:endParaRPr lang="en-US" dirty="0"/>
          </a:p>
        </p:txBody>
      </p:sp>
    </p:spTree>
    <p:extLst>
      <p:ext uri="{BB962C8B-B14F-4D97-AF65-F5344CB8AC3E}">
        <p14:creationId xmlns:p14="http://schemas.microsoft.com/office/powerpoint/2010/main" val="3561011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smtClean="0">
                <a:ea typeface="+mn-ea"/>
              </a:rPr>
              <a:t>In June of last year, Related Companies became the first developer and owner to implement a nationwide smoke-free policy for all of its rental properties. This is over 40,000 units. </a:t>
            </a:r>
          </a:p>
          <a:p>
            <a:pPr>
              <a:defRPr/>
            </a:pPr>
            <a:endParaRPr lang="en-US" altLang="en-US" dirty="0" smtClean="0">
              <a:ea typeface="+mn-ea"/>
            </a:endParaRPr>
          </a:p>
          <a:p>
            <a:pPr>
              <a:defRPr/>
            </a:pPr>
            <a:r>
              <a:rPr lang="en-US" altLang="en-US" dirty="0" smtClean="0">
                <a:ea typeface="+mn-ea"/>
              </a:rPr>
              <a:t>This trend is occurring in WI too. Millennium Housing Foundation has 15 properties throughout Wisconsin and they provide safe affordable housing to those with moderate to low incomes.  All of their units are now smoke free.   </a:t>
            </a:r>
          </a:p>
          <a:p>
            <a:pPr>
              <a:defRPr/>
            </a:pPr>
            <a:endParaRPr lang="en-US" altLang="en-US" dirty="0" smtClean="0">
              <a:ea typeface="+mn-ea"/>
            </a:endParaRPr>
          </a:p>
          <a:p>
            <a:pPr>
              <a:defRPr/>
            </a:pPr>
            <a:r>
              <a:rPr lang="en-US" altLang="en-US" dirty="0" smtClean="0">
                <a:ea typeface="+mn-ea"/>
              </a:rPr>
              <a:t>Three sixty has 4 buildings, 78 units that are now SF</a:t>
            </a:r>
          </a:p>
          <a:p>
            <a:pPr>
              <a:defRPr/>
            </a:pPr>
            <a:endParaRPr lang="en-US" altLang="en-US" dirty="0" smtClean="0">
              <a:ea typeface="+mn-ea"/>
            </a:endParaRPr>
          </a:p>
          <a:p>
            <a:pPr>
              <a:defRPr/>
            </a:pPr>
            <a:r>
              <a:rPr lang="en-US" altLang="en-US" dirty="0" smtClean="0">
                <a:ea typeface="+mn-ea"/>
              </a:rPr>
              <a:t>Ripple just went smoke free. They have a combination of multi unit, duplexes and SFH that are now SF  representing 600 units. </a:t>
            </a:r>
          </a:p>
        </p:txBody>
      </p:sp>
    </p:spTree>
    <p:extLst>
      <p:ext uri="{BB962C8B-B14F-4D97-AF65-F5344CB8AC3E}">
        <p14:creationId xmlns:p14="http://schemas.microsoft.com/office/powerpoint/2010/main" val="367210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altLang="en-US" dirty="0" smtClean="0"/>
              <a:t>This trend is not just</a:t>
            </a:r>
            <a:r>
              <a:rPr lang="en-US" altLang="en-US" baseline="0" dirty="0" smtClean="0"/>
              <a:t> happening in private housing. </a:t>
            </a:r>
            <a:r>
              <a:rPr lang="en-US" altLang="en-US" dirty="0" smtClean="0"/>
              <a:t>Last September, Boston Housing Authority , which is  one of the largest public  housing authorities in the Nation, adopted a smoke-free policy for 100% of their  properties. This provides its 25, 000 tenants a smoke-free living environment. </a:t>
            </a:r>
          </a:p>
          <a:p>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imes New Roman" charset="0"/>
                <a:ea typeface="ＭＳ Ｐゴシック" charset="0"/>
                <a:cs typeface="+mn-cs"/>
              </a:rPr>
              <a:t>R</a:t>
            </a:r>
            <a:r>
              <a:rPr lang="en-US" sz="1200" kern="1200" dirty="0" smtClean="0">
                <a:solidFill>
                  <a:schemeClr val="tx1"/>
                </a:solidFill>
                <a:effectLst/>
                <a:latin typeface="+mn-lt"/>
                <a:ea typeface="+mn-ea"/>
                <a:cs typeface="+mn-cs"/>
              </a:rPr>
              <a:t>ecent data shows that there are 127 Public Housing Authorities in the State of Wisconsin.  74</a:t>
            </a:r>
            <a:r>
              <a:rPr lang="en-US" sz="1200" kern="1200" baseline="0" dirty="0" smtClean="0">
                <a:solidFill>
                  <a:schemeClr val="tx1"/>
                </a:solidFill>
                <a:effectLst/>
                <a:latin typeface="+mn-lt"/>
                <a:ea typeface="+mn-ea"/>
                <a:cs typeface="+mn-cs"/>
              </a:rPr>
              <a:t> of these h</a:t>
            </a:r>
            <a:r>
              <a:rPr lang="en-US" sz="1200" kern="1200" dirty="0" smtClean="0">
                <a:solidFill>
                  <a:schemeClr val="tx1"/>
                </a:solidFill>
                <a:effectLst/>
                <a:latin typeface="+mn-lt"/>
                <a:ea typeface="+mn-ea"/>
                <a:cs typeface="+mn-cs"/>
              </a:rPr>
              <a:t>ave implemented </a:t>
            </a:r>
            <a:r>
              <a:rPr lang="en-US" sz="1200" kern="1200" dirty="0" err="1" smtClean="0">
                <a:solidFill>
                  <a:schemeClr val="tx1"/>
                </a:solidFill>
                <a:effectLst/>
                <a:latin typeface="+mn-lt"/>
                <a:ea typeface="+mn-ea"/>
                <a:cs typeface="+mn-cs"/>
              </a:rPr>
              <a:t>smokefree</a:t>
            </a:r>
            <a:r>
              <a:rPr lang="en-US" sz="1200" kern="1200" dirty="0" smtClean="0">
                <a:solidFill>
                  <a:schemeClr val="tx1"/>
                </a:solidFill>
                <a:effectLst/>
                <a:latin typeface="+mn-lt"/>
                <a:ea typeface="+mn-ea"/>
                <a:cs typeface="+mn-cs"/>
              </a:rPr>
              <a:t> policies including at least one of their buildings.</a:t>
            </a:r>
            <a:r>
              <a:rPr lang="en-US" sz="1200" kern="1200" baseline="0" dirty="0" smtClean="0">
                <a:solidFill>
                  <a:schemeClr val="tx1"/>
                </a:solidFill>
                <a:effectLst/>
                <a:latin typeface="+mn-lt"/>
                <a:ea typeface="+mn-ea"/>
                <a:cs typeface="+mn-cs"/>
              </a:rPr>
              <a:t> As recently mandated by HUD, the r</a:t>
            </a:r>
            <a:r>
              <a:rPr lang="en-US" sz="1200" kern="1200" dirty="0" smtClean="0">
                <a:solidFill>
                  <a:schemeClr val="tx1"/>
                </a:solidFill>
                <a:effectLst/>
                <a:latin typeface="+mn-lt"/>
                <a:ea typeface="+mn-ea"/>
                <a:cs typeface="+mn-cs"/>
              </a:rPr>
              <a:t>est must do so by July 31, 2018. – But we will get to that later.</a:t>
            </a:r>
          </a:p>
          <a:p>
            <a:pPr>
              <a:defRPr/>
            </a:pPr>
            <a:endParaRPr lang="en-US" dirty="0">
              <a:solidFill>
                <a:srgbClr val="FFFF00"/>
              </a:solidFill>
              <a:latin typeface="Times New Roman" charset="0"/>
              <a:ea typeface="ＭＳ Ｐゴシック" charset="0"/>
            </a:endParaRPr>
          </a:p>
          <a:p>
            <a:pPr>
              <a:defRPr/>
            </a:pPr>
            <a:r>
              <a:rPr lang="en-US" dirty="0" smtClean="0">
                <a:solidFill>
                  <a:srgbClr val="FFFF00"/>
                </a:solidFill>
                <a:latin typeface="Times New Roman" charset="0"/>
                <a:ea typeface="ＭＳ Ｐゴシック" charset="0"/>
              </a:rPr>
              <a:t>(update as needed) Most recently, Monroe</a:t>
            </a:r>
            <a:r>
              <a:rPr lang="en-US" baseline="0" dirty="0" smtClean="0">
                <a:solidFill>
                  <a:srgbClr val="FFFF00"/>
                </a:solidFill>
                <a:latin typeface="Times New Roman" charset="0"/>
                <a:ea typeface="ＭＳ Ｐゴシック" charset="0"/>
              </a:rPr>
              <a:t> Housing Authority went smoke free in December of 2016 and the Dane Co. Housing Authority and Community Development Authority-Madison HA, have just started their implementation process with an effective date of January 1, 2018!</a:t>
            </a:r>
            <a:endParaRPr lang="en-US" dirty="0" smtClean="0">
              <a:solidFill>
                <a:srgbClr val="FFFF00"/>
              </a:solidFill>
              <a:latin typeface="Times New Roman" charset="0"/>
              <a:ea typeface="ＭＳ Ｐゴシック" charset="0"/>
            </a:endParaRPr>
          </a:p>
          <a:p>
            <a:pPr>
              <a:defRPr/>
            </a:pPr>
            <a:endParaRPr lang="en-US" dirty="0" smtClean="0">
              <a:solidFill>
                <a:srgbClr val="FFFF00"/>
              </a:solidFill>
              <a:latin typeface="Times New Roman" charset="0"/>
              <a:ea typeface="ＭＳ Ｐゴシック" charset="0"/>
            </a:endParaRPr>
          </a:p>
          <a:p>
            <a:pPr>
              <a:defRPr/>
            </a:pPr>
            <a:endParaRPr lang="en-US" dirty="0" smtClean="0">
              <a:latin typeface="Times New Roman" charset="0"/>
              <a:ea typeface="ＭＳ Ｐゴシック" charset="0"/>
            </a:endParaRPr>
          </a:p>
        </p:txBody>
      </p:sp>
    </p:spTree>
    <p:extLst>
      <p:ext uri="{BB962C8B-B14F-4D97-AF65-F5344CB8AC3E}">
        <p14:creationId xmlns:p14="http://schemas.microsoft.com/office/powerpoint/2010/main" val="74974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25604" name="Slide Number Placeholder 3"/>
          <p:cNvSpPr>
            <a:spLocks noGrp="1"/>
          </p:cNvSpPr>
          <p:nvPr>
            <p:ph type="sldNum" sz="quarter" idx="4294967295"/>
          </p:nvPr>
        </p:nvSpPr>
        <p:spPr bwMode="auto">
          <a:xfrm>
            <a:off x="3976688" y="8839200"/>
            <a:ext cx="304165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3" rIns="93287" bIns="46643"/>
          <a:lstStyle>
            <a:lvl1pPr>
              <a:defRPr sz="1000" b="1">
                <a:solidFill>
                  <a:schemeClr val="tx1"/>
                </a:solidFill>
                <a:latin typeface="Arial Narrow" panose="020B0606020202030204" pitchFamily="34" charset="0"/>
                <a:ea typeface="MS PGothic" panose="020B0600070205080204" pitchFamily="34" charset="-128"/>
              </a:defRPr>
            </a:lvl1pPr>
            <a:lvl2pPr marL="742950" indent="-285750">
              <a:defRPr sz="1000" b="1">
                <a:solidFill>
                  <a:schemeClr val="tx1"/>
                </a:solidFill>
                <a:latin typeface="Arial Narrow" panose="020B0606020202030204" pitchFamily="34" charset="0"/>
                <a:ea typeface="MS PGothic" panose="020B0600070205080204" pitchFamily="34" charset="-128"/>
              </a:defRPr>
            </a:lvl2pPr>
            <a:lvl3pPr marL="1143000" indent="-228600">
              <a:defRPr sz="1000" b="1">
                <a:solidFill>
                  <a:schemeClr val="tx1"/>
                </a:solidFill>
                <a:latin typeface="Arial Narrow" panose="020B0606020202030204" pitchFamily="34" charset="0"/>
                <a:ea typeface="MS PGothic" panose="020B0600070205080204" pitchFamily="34" charset="-128"/>
              </a:defRPr>
            </a:lvl3pPr>
            <a:lvl4pPr marL="1600200" indent="-228600">
              <a:defRPr sz="1000" b="1">
                <a:solidFill>
                  <a:schemeClr val="tx1"/>
                </a:solidFill>
                <a:latin typeface="Arial Narrow" panose="020B0606020202030204" pitchFamily="34" charset="0"/>
                <a:ea typeface="MS PGothic" panose="020B0600070205080204" pitchFamily="34" charset="-128"/>
              </a:defRPr>
            </a:lvl4pPr>
            <a:lvl5pPr marL="2057400" indent="-228600">
              <a:defRPr sz="1000" b="1">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9pPr>
          </a:lstStyle>
          <a:p>
            <a:pPr algn="ctr"/>
            <a:fld id="{314B8E5A-81EF-4060-B6F5-41740668702E}" type="slidenum">
              <a:rPr lang="en-US" altLang="en-US"/>
              <a:pPr algn="ctr"/>
              <a:t>6</a:t>
            </a:fld>
            <a:endParaRPr lang="en-US" altLang="en-US"/>
          </a:p>
        </p:txBody>
      </p:sp>
    </p:spTree>
    <p:extLst>
      <p:ext uri="{BB962C8B-B14F-4D97-AF65-F5344CB8AC3E}">
        <p14:creationId xmlns:p14="http://schemas.microsoft.com/office/powerpoint/2010/main" val="309505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B68D3-EE70-430C-B00B-97102CF5DE08}" type="slidenum">
              <a:rPr lang="en-US" smtClean="0"/>
              <a:t>7</a:t>
            </a:fld>
            <a:endParaRPr lang="en-US" dirty="0"/>
          </a:p>
        </p:txBody>
      </p:sp>
    </p:spTree>
    <p:extLst>
      <p:ext uri="{BB962C8B-B14F-4D97-AF65-F5344CB8AC3E}">
        <p14:creationId xmlns:p14="http://schemas.microsoft.com/office/powerpoint/2010/main" val="12458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i="1" dirty="0" smtClean="0"/>
              <a:t>It can cost</a:t>
            </a:r>
            <a:r>
              <a:rPr lang="en-US" altLang="en-US" i="1" baseline="0" dirty="0" smtClean="0"/>
              <a:t> up to 6 times more to clean an apt that has been smoked in compared to one that hasn’t.</a:t>
            </a:r>
          </a:p>
          <a:p>
            <a:pPr>
              <a:defRPr/>
            </a:pPr>
            <a:endParaRPr lang="en-US" altLang="en-US" i="1" baseline="0" dirty="0" smtClean="0"/>
          </a:p>
          <a:p>
            <a:r>
              <a:rPr lang="en-US" baseline="0" dirty="0" smtClean="0"/>
              <a:t>It can take more labor and paint – costing you more in the end. </a:t>
            </a:r>
          </a:p>
          <a:p>
            <a:endParaRPr lang="en-US" baseline="0" dirty="0" smtClean="0"/>
          </a:p>
          <a:p>
            <a:pPr defTabSz="912749"/>
            <a:r>
              <a:rPr lang="en-US" baseline="0" dirty="0" smtClean="0"/>
              <a:t> If you use this example, that means a cost savings of over $2500 per unit. </a:t>
            </a:r>
          </a:p>
          <a:p>
            <a:pPr defTabSz="912749"/>
            <a:endParaRPr lang="en-US" baseline="0" dirty="0" smtClean="0"/>
          </a:p>
          <a:p>
            <a:pPr defTabSz="912749"/>
            <a:r>
              <a:rPr lang="en-US" baseline="0" dirty="0" smtClean="0"/>
              <a:t> It’s estimated by owners it can cost $500 to $8000 more to rehab an apartment that a smoker lived in compared to a non-smoker. </a:t>
            </a:r>
          </a:p>
          <a:p>
            <a:endParaRPr lang="en-US" baseline="0" dirty="0" smtClean="0"/>
          </a:p>
          <a:p>
            <a:r>
              <a:rPr lang="en-US" baseline="0" dirty="0" smtClean="0"/>
              <a:t>Turnover time can also take longer – that is hundreds of dollars that you could be losing because of smoking. </a:t>
            </a:r>
          </a:p>
          <a:p>
            <a:endParaRPr lang="en-US" baseline="0" dirty="0" smtClean="0"/>
          </a:p>
          <a:p>
            <a:r>
              <a:rPr lang="en-US" baseline="0" dirty="0" smtClean="0"/>
              <a:t>A smoke-free policy means lower cleaning and renovation costs, a quicker turnover, both resulting in an economic benefit for you. </a:t>
            </a:r>
          </a:p>
          <a:p>
            <a:endParaRPr lang="en-US" baseline="0" dirty="0" smtClean="0"/>
          </a:p>
          <a:p>
            <a:r>
              <a:rPr lang="en-US" i="1" baseline="0" dirty="0" smtClean="0"/>
              <a:t>Cite: See reference on Clear Gains in Smoke-Free Housing</a:t>
            </a:r>
            <a:endParaRPr lang="en-US" i="1" dirty="0" smtClean="0"/>
          </a:p>
          <a:p>
            <a:pPr>
              <a:defRPr/>
            </a:pPr>
            <a:endParaRPr lang="en-US" altLang="en-US" i="1" dirty="0" smtClean="0"/>
          </a:p>
        </p:txBody>
      </p:sp>
      <p:sp>
        <p:nvSpPr>
          <p:cNvPr id="29700" name="Slide Number Placeholder 3"/>
          <p:cNvSpPr>
            <a:spLocks noGrp="1"/>
          </p:cNvSpPr>
          <p:nvPr>
            <p:ph type="sldNum" sz="quarter" idx="4294967295"/>
          </p:nvPr>
        </p:nvSpPr>
        <p:spPr bwMode="auto">
          <a:xfrm>
            <a:off x="3969497" y="8827141"/>
            <a:ext cx="3036150" cy="4645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8" tIns="46568" rIns="93138" bIns="46568"/>
          <a:lstStyle>
            <a:lvl1pPr>
              <a:defRPr sz="1000" b="1">
                <a:solidFill>
                  <a:schemeClr val="tx1"/>
                </a:solidFill>
                <a:latin typeface="Arial Narrow" panose="020B0606020202030204" pitchFamily="34" charset="0"/>
                <a:ea typeface="MS PGothic" panose="020B0600070205080204" pitchFamily="34" charset="-128"/>
              </a:defRPr>
            </a:lvl1pPr>
            <a:lvl2pPr marL="741761" indent="-285293">
              <a:defRPr sz="1000" b="1">
                <a:solidFill>
                  <a:schemeClr val="tx1"/>
                </a:solidFill>
                <a:latin typeface="Arial Narrow" panose="020B0606020202030204" pitchFamily="34" charset="0"/>
                <a:ea typeface="MS PGothic" panose="020B0600070205080204" pitchFamily="34" charset="-128"/>
              </a:defRPr>
            </a:lvl2pPr>
            <a:lvl3pPr marL="1141171" indent="-228234">
              <a:defRPr sz="1000" b="1">
                <a:solidFill>
                  <a:schemeClr val="tx1"/>
                </a:solidFill>
                <a:latin typeface="Arial Narrow" panose="020B0606020202030204" pitchFamily="34" charset="0"/>
                <a:ea typeface="MS PGothic" panose="020B0600070205080204" pitchFamily="34" charset="-128"/>
              </a:defRPr>
            </a:lvl3pPr>
            <a:lvl4pPr marL="1597640" indent="-228234">
              <a:defRPr sz="1000" b="1">
                <a:solidFill>
                  <a:schemeClr val="tx1"/>
                </a:solidFill>
                <a:latin typeface="Arial Narrow" panose="020B0606020202030204" pitchFamily="34" charset="0"/>
                <a:ea typeface="MS PGothic" panose="020B0600070205080204" pitchFamily="34" charset="-128"/>
              </a:defRPr>
            </a:lvl4pPr>
            <a:lvl5pPr marL="2054108" indent="-228234">
              <a:defRPr sz="1000" b="1">
                <a:solidFill>
                  <a:schemeClr val="tx1"/>
                </a:solidFill>
                <a:latin typeface="Arial Narrow" panose="020B0606020202030204" pitchFamily="34" charset="0"/>
                <a:ea typeface="MS PGothic" panose="020B0600070205080204" pitchFamily="34" charset="-128"/>
              </a:defRPr>
            </a:lvl5pPr>
            <a:lvl6pPr marL="2510577"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6pPr>
            <a:lvl7pPr marL="2967045"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7pPr>
            <a:lvl8pPr marL="3423514"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8pPr>
            <a:lvl9pPr marL="3879982"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9pPr>
          </a:lstStyle>
          <a:p>
            <a:pPr algn="ctr"/>
            <a:fld id="{E2D2AFC9-857D-4FCD-967E-5F2495CB9FDD}" type="slidenum">
              <a:rPr lang="en-US" altLang="en-US"/>
              <a:pPr algn="ctr"/>
              <a:t>8</a:t>
            </a:fld>
            <a:endParaRPr lang="en-US" altLang="en-US"/>
          </a:p>
        </p:txBody>
      </p:sp>
    </p:spTree>
    <p:extLst>
      <p:ext uri="{BB962C8B-B14F-4D97-AF65-F5344CB8AC3E}">
        <p14:creationId xmlns:p14="http://schemas.microsoft.com/office/powerpoint/2010/main" val="2996004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smtClean="0"/>
              <a:t>***Fire damage video hyperlinked to picture</a:t>
            </a:r>
            <a:r>
              <a:rPr lang="en-US" altLang="en-US" baseline="0" dirty="0" smtClean="0"/>
              <a:t>- https://www.youtube.com/watch?v=CYkEgzVoB7U&amp;list=TLRW-UuqL4l4P8j4c-UI3iWvcvRHNv1eF6</a:t>
            </a:r>
            <a:endParaRPr lang="en-US" altLang="en-US" dirty="0" smtClean="0"/>
          </a:p>
          <a:p>
            <a:pPr>
              <a:defRPr/>
            </a:pPr>
            <a:endParaRPr lang="en-US" altLang="en-US" dirty="0" smtClean="0"/>
          </a:p>
          <a:p>
            <a:pPr>
              <a:defRPr/>
            </a:pPr>
            <a:endParaRPr lang="en-US" altLang="en-US" dirty="0" smtClean="0"/>
          </a:p>
          <a:p>
            <a:r>
              <a:rPr lang="en-US" dirty="0" smtClean="0"/>
              <a:t>A smoke-free policy</a:t>
            </a:r>
            <a:r>
              <a:rPr lang="en-US" baseline="0" dirty="0" smtClean="0"/>
              <a:t>  means decreasing the risk of fire and the costs associated with fires.</a:t>
            </a:r>
          </a:p>
          <a:p>
            <a:endParaRPr lang="en-US" baseline="0" dirty="0" smtClean="0"/>
          </a:p>
          <a:p>
            <a:r>
              <a:rPr lang="en-US" baseline="0" dirty="0" smtClean="0"/>
              <a:t>Cigarette smoking is the leading cause of fires in multi-unit housing buildings.  The cost of these fires average about $20,000 in loss per fire. </a:t>
            </a:r>
          </a:p>
          <a:p>
            <a:endParaRPr lang="en-US" baseline="0" dirty="0" smtClean="0"/>
          </a:p>
          <a:p>
            <a:r>
              <a:rPr lang="en-US" baseline="0" dirty="0" smtClean="0"/>
              <a:t>So, if someone falls asleep with a cigarette or doesn’t dispose of it properly,  both your property and the lives of your tenants are at risk. </a:t>
            </a:r>
          </a:p>
          <a:p>
            <a:r>
              <a:rPr lang="en-US" baseline="0" dirty="0" smtClean="0"/>
              <a:t> </a:t>
            </a:r>
          </a:p>
          <a:p>
            <a:r>
              <a:rPr lang="en-US" baseline="0" dirty="0" smtClean="0"/>
              <a:t>If a fire occurs, the damage will need to be repaired in the smokers unit,  and likely other units as well. Tenants may have to relocate while the units are being repaired. If they relocate, then might not return, another financial loss. </a:t>
            </a:r>
          </a:p>
          <a:p>
            <a:endParaRPr lang="en-US" baseline="0" dirty="0" smtClean="0"/>
          </a:p>
          <a:p>
            <a:r>
              <a:rPr lang="en-US" baseline="0" dirty="0" smtClean="0"/>
              <a:t>[If there have been any local stories in the news about smoking caused fires, reference here]</a:t>
            </a:r>
          </a:p>
          <a:p>
            <a:endParaRPr lang="en-US" baseline="0" dirty="0" smtClean="0"/>
          </a:p>
          <a:p>
            <a:pPr defTabSz="931553">
              <a:defRPr/>
            </a:pPr>
            <a:r>
              <a:rPr lang="en-US" i="1" baseline="0" dirty="0" smtClean="0"/>
              <a:t>Cite: See reference on Clear Gains in Smoke-Free Housing</a:t>
            </a:r>
            <a:endParaRPr lang="en-US" i="1" dirty="0" smtClean="0"/>
          </a:p>
          <a:p>
            <a:pPr>
              <a:defRPr/>
            </a:pPr>
            <a:endParaRPr lang="en-US" altLang="en-US" dirty="0" smtClean="0"/>
          </a:p>
        </p:txBody>
      </p:sp>
      <p:sp>
        <p:nvSpPr>
          <p:cNvPr id="31748" name="Slide Number Placeholder 3"/>
          <p:cNvSpPr>
            <a:spLocks noGrp="1"/>
          </p:cNvSpPr>
          <p:nvPr>
            <p:ph type="sldNum" sz="quarter" idx="4294967295"/>
          </p:nvPr>
        </p:nvSpPr>
        <p:spPr bwMode="auto">
          <a:xfrm>
            <a:off x="3969497" y="8827141"/>
            <a:ext cx="3036150" cy="4645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8" tIns="46568" rIns="93138" bIns="46568"/>
          <a:lstStyle>
            <a:lvl1pPr>
              <a:defRPr sz="1000" b="1">
                <a:solidFill>
                  <a:schemeClr val="tx1"/>
                </a:solidFill>
                <a:latin typeface="Arial Narrow" panose="020B0606020202030204" pitchFamily="34" charset="0"/>
                <a:ea typeface="MS PGothic" panose="020B0600070205080204" pitchFamily="34" charset="-128"/>
              </a:defRPr>
            </a:lvl1pPr>
            <a:lvl2pPr marL="741761" indent="-285293">
              <a:defRPr sz="1000" b="1">
                <a:solidFill>
                  <a:schemeClr val="tx1"/>
                </a:solidFill>
                <a:latin typeface="Arial Narrow" panose="020B0606020202030204" pitchFamily="34" charset="0"/>
                <a:ea typeface="MS PGothic" panose="020B0600070205080204" pitchFamily="34" charset="-128"/>
              </a:defRPr>
            </a:lvl2pPr>
            <a:lvl3pPr marL="1141171" indent="-228234">
              <a:defRPr sz="1000" b="1">
                <a:solidFill>
                  <a:schemeClr val="tx1"/>
                </a:solidFill>
                <a:latin typeface="Arial Narrow" panose="020B0606020202030204" pitchFamily="34" charset="0"/>
                <a:ea typeface="MS PGothic" panose="020B0600070205080204" pitchFamily="34" charset="-128"/>
              </a:defRPr>
            </a:lvl3pPr>
            <a:lvl4pPr marL="1597640" indent="-228234">
              <a:defRPr sz="1000" b="1">
                <a:solidFill>
                  <a:schemeClr val="tx1"/>
                </a:solidFill>
                <a:latin typeface="Arial Narrow" panose="020B0606020202030204" pitchFamily="34" charset="0"/>
                <a:ea typeface="MS PGothic" panose="020B0600070205080204" pitchFamily="34" charset="-128"/>
              </a:defRPr>
            </a:lvl4pPr>
            <a:lvl5pPr marL="2054108" indent="-228234">
              <a:defRPr sz="1000" b="1">
                <a:solidFill>
                  <a:schemeClr val="tx1"/>
                </a:solidFill>
                <a:latin typeface="Arial Narrow" panose="020B0606020202030204" pitchFamily="34" charset="0"/>
                <a:ea typeface="MS PGothic" panose="020B0600070205080204" pitchFamily="34" charset="-128"/>
              </a:defRPr>
            </a:lvl5pPr>
            <a:lvl6pPr marL="2510577"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6pPr>
            <a:lvl7pPr marL="2967045"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7pPr>
            <a:lvl8pPr marL="3423514"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8pPr>
            <a:lvl9pPr marL="3879982" indent="-228234" eaLnBrk="0" fontAlgn="base" hangingPunct="0">
              <a:spcBef>
                <a:spcPct val="0"/>
              </a:spcBef>
              <a:spcAft>
                <a:spcPct val="0"/>
              </a:spcAft>
              <a:defRPr sz="1000" b="1">
                <a:solidFill>
                  <a:schemeClr val="tx1"/>
                </a:solidFill>
                <a:latin typeface="Arial Narrow" panose="020B0606020202030204" pitchFamily="34" charset="0"/>
                <a:ea typeface="MS PGothic" panose="020B0600070205080204" pitchFamily="34" charset="-128"/>
              </a:defRPr>
            </a:lvl9pPr>
          </a:lstStyle>
          <a:p>
            <a:pPr algn="ctr"/>
            <a:fld id="{1D5218D5-76B9-4C9D-B5A7-AB0595D6AD02}" type="slidenum">
              <a:rPr lang="en-US" altLang="en-US"/>
              <a:pPr algn="ctr"/>
              <a:t>9</a:t>
            </a:fld>
            <a:endParaRPr lang="en-US" altLang="en-US"/>
          </a:p>
        </p:txBody>
      </p:sp>
    </p:spTree>
    <p:extLst>
      <p:ext uri="{BB962C8B-B14F-4D97-AF65-F5344CB8AC3E}">
        <p14:creationId xmlns:p14="http://schemas.microsoft.com/office/powerpoint/2010/main" val="105360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29307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255651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355902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14524182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302223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46035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4192512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172194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244015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347875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3E7D3F-6999-422E-91F0-29340CADB1A6}" type="datetimeFigureOut">
              <a:rPr lang="en-US" smtClean="0"/>
              <a:t>3/19/2018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1CE9E4-1288-4DFB-A0E6-0A2021B8B87B}" type="slidenum">
              <a:rPr lang="en-US" smtClean="0"/>
              <a:t>‹#›</a:t>
            </a:fld>
            <a:endParaRPr lang="en-US" dirty="0"/>
          </a:p>
        </p:txBody>
      </p:sp>
    </p:spTree>
    <p:extLst>
      <p:ext uri="{BB962C8B-B14F-4D97-AF65-F5344CB8AC3E}">
        <p14:creationId xmlns:p14="http://schemas.microsoft.com/office/powerpoint/2010/main" val="1384318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E7D3F-6999-422E-91F0-29340CADB1A6}" type="datetimeFigureOut">
              <a:rPr lang="en-US" smtClean="0"/>
              <a:t>3/19/2018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CE9E4-1288-4DFB-A0E6-0A2021B8B87B}" type="slidenum">
              <a:rPr lang="en-US" smtClean="0"/>
              <a:t>‹#›</a:t>
            </a:fld>
            <a:endParaRPr lang="en-US" dirty="0"/>
          </a:p>
        </p:txBody>
      </p:sp>
    </p:spTree>
    <p:extLst>
      <p:ext uri="{BB962C8B-B14F-4D97-AF65-F5344CB8AC3E}">
        <p14:creationId xmlns:p14="http://schemas.microsoft.com/office/powerpoint/2010/main" val="4101308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s://www.youtube.com/watch?v=ZDRw1GhFkIs&amp;list=TLXdbA8WjqzBI4SwlJe2WWybB-LgfMNYF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JPG"/><Relationship Id="rId3" Type="http://schemas.openxmlformats.org/officeDocument/2006/relationships/hyperlink" Target="http://wahaonline.org/" TargetMode="External"/><Relationship Id="rId21" Type="http://schemas.openxmlformats.org/officeDocument/2006/relationships/image" Target="../media/image19.jpeg"/><Relationship Id="rId7" Type="http://schemas.openxmlformats.org/officeDocument/2006/relationships/hyperlink" Target="http://www.ctri.wisc.edu/" TargetMode="External"/><Relationship Id="rId12" Type="http://schemas.openxmlformats.org/officeDocument/2006/relationships/image" Target="../media/image10.jpe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14.jpeg"/><Relationship Id="rId20"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png"/><Relationship Id="rId24" Type="http://schemas.openxmlformats.org/officeDocument/2006/relationships/image" Target="../media/image22.gif"/><Relationship Id="rId5" Type="http://schemas.openxmlformats.org/officeDocument/2006/relationships/hyperlink" Target="http://www.amfam.com/microsites/landlordtoolbox/" TargetMode="External"/><Relationship Id="rId15" Type="http://schemas.openxmlformats.org/officeDocument/2006/relationships/image" Target="../media/image13.jpeg"/><Relationship Id="rId23" Type="http://schemas.openxmlformats.org/officeDocument/2006/relationships/image" Target="../media/image21.png"/><Relationship Id="rId10" Type="http://schemas.openxmlformats.org/officeDocument/2006/relationships/image" Target="../media/image8.jpeg"/><Relationship Id="rId19" Type="http://schemas.openxmlformats.org/officeDocument/2006/relationships/image" Target="../media/image17.JPG"/><Relationship Id="rId4" Type="http://schemas.openxmlformats.org/officeDocument/2006/relationships/image" Target="../media/image4.png"/><Relationship Id="rId9" Type="http://schemas.openxmlformats.org/officeDocument/2006/relationships/image" Target="../media/image7.jpeg"/><Relationship Id="rId14" Type="http://schemas.openxmlformats.org/officeDocument/2006/relationships/image" Target="../media/image12.JPG"/><Relationship Id="rId22"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jpe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jpg"/><Relationship Id="rId4" Type="http://schemas.openxmlformats.org/officeDocument/2006/relationships/image" Target="../media/image29.gif"/><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CYkEgzVoB7U&amp;list=TLRW-UuqL4l4P8j4c-UI3iWvcvRHNv1eF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2130425"/>
            <a:ext cx="4876800" cy="1470025"/>
          </a:xfrm>
        </p:spPr>
        <p:txBody>
          <a:bodyPr/>
          <a:lstStyle/>
          <a:p>
            <a:r>
              <a:rPr lang="en-US" dirty="0" smtClean="0"/>
              <a:t>K</a:t>
            </a:r>
            <a:r>
              <a:rPr lang="en-US" dirty="0" smtClean="0"/>
              <a:t>aren Doster</a:t>
            </a:r>
            <a:endParaRPr lang="en-US" dirty="0"/>
          </a:p>
        </p:txBody>
      </p:sp>
      <p:sp>
        <p:nvSpPr>
          <p:cNvPr id="3" name="Subtitle 2"/>
          <p:cNvSpPr>
            <a:spLocks noGrp="1"/>
          </p:cNvSpPr>
          <p:nvPr>
            <p:ph type="subTitle" idx="1"/>
          </p:nvPr>
        </p:nvSpPr>
        <p:spPr>
          <a:xfrm>
            <a:off x="3733800" y="3429000"/>
            <a:ext cx="5181600" cy="2667000"/>
          </a:xfrm>
        </p:spPr>
        <p:txBody>
          <a:bodyPr>
            <a:normAutofit fontScale="92500" lnSpcReduction="10000"/>
          </a:bodyPr>
          <a:lstStyle/>
          <a:p>
            <a:pPr>
              <a:spcAft>
                <a:spcPts val="1200"/>
              </a:spcAft>
            </a:pPr>
            <a:r>
              <a:rPr lang="en-US" dirty="0" smtClean="0"/>
              <a:t>Wisconsin Tobacco Prevention and Control Program</a:t>
            </a:r>
          </a:p>
          <a:p>
            <a:r>
              <a:rPr lang="en-US" dirty="0" err="1" smtClean="0"/>
              <a:t>Karen.Doster</a:t>
            </a:r>
            <a:r>
              <a:rPr lang="en-US" dirty="0" smtClean="0"/>
              <a:t/>
            </a:r>
            <a:br>
              <a:rPr lang="en-US" dirty="0" smtClean="0"/>
            </a:br>
            <a:r>
              <a:rPr lang="en-US" dirty="0" smtClean="0"/>
              <a:t>@dhs.wisconsin.gov</a:t>
            </a:r>
          </a:p>
          <a:p>
            <a:r>
              <a:rPr lang="en-US" dirty="0" smtClean="0"/>
              <a:t>608-267-6768</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346" t="3572" r="10800" b="3572"/>
          <a:stretch/>
        </p:blipFill>
        <p:spPr>
          <a:xfrm>
            <a:off x="533400" y="228600"/>
            <a:ext cx="3069772" cy="5943600"/>
          </a:xfrm>
          <a:prstGeom prst="rect">
            <a:avLst/>
          </a:prstGeom>
        </p:spPr>
      </p:pic>
      <p:sp>
        <p:nvSpPr>
          <p:cNvPr id="5" name="TextBox 4"/>
          <p:cNvSpPr txBox="1"/>
          <p:nvPr/>
        </p:nvSpPr>
        <p:spPr>
          <a:xfrm>
            <a:off x="0" y="6357610"/>
            <a:ext cx="9144000" cy="523220"/>
          </a:xfrm>
          <a:prstGeom prst="rect">
            <a:avLst/>
          </a:prstGeom>
          <a:solidFill>
            <a:srgbClr val="4DC2C4"/>
          </a:solidFill>
        </p:spPr>
        <p:txBody>
          <a:bodyPr wrap="square" rtlCol="0" anchor="ctr">
            <a:spAutoFit/>
          </a:bodyPr>
          <a:lstStyle/>
          <a:p>
            <a:pPr algn="ctr"/>
            <a:r>
              <a:rPr lang="en-US" sz="2740" b="1" dirty="0" smtClean="0">
                <a:solidFill>
                  <a:schemeClr val="bg1"/>
                </a:solidFill>
                <a:latin typeface="Arial Narrow" panose="020B0606020202030204" pitchFamily="34" charset="0"/>
              </a:rPr>
              <a:t> www.wismokefreehousing.com</a:t>
            </a:r>
            <a:endParaRPr lang="en-US" sz="274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234497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defRPr/>
            </a:pPr>
            <a:endParaRPr lang="en-US">
              <a:ea typeface="ＭＳ Ｐゴシック" charset="0"/>
              <a:cs typeface="+mj-cs"/>
            </a:endParaRPr>
          </a:p>
        </p:txBody>
      </p:sp>
      <p:sp>
        <p:nvSpPr>
          <p:cNvPr id="17411" name="Content Placeholder 2"/>
          <p:cNvSpPr>
            <a:spLocks noGrp="1"/>
          </p:cNvSpPr>
          <p:nvPr>
            <p:ph idx="1"/>
          </p:nvPr>
        </p:nvSpPr>
        <p:spPr/>
        <p:txBody>
          <a:bodyPr/>
          <a:lstStyle/>
          <a:p>
            <a:pPr>
              <a:buFontTx/>
              <a:buNone/>
              <a:defRPr/>
            </a:pPr>
            <a:endParaRPr lang="en-US">
              <a:ea typeface="ＭＳ Ｐゴシック" charset="0"/>
              <a:cs typeface="+mn-cs"/>
            </a:endParaRPr>
          </a:p>
        </p:txBody>
      </p:sp>
      <p:pic>
        <p:nvPicPr>
          <p:cNvPr id="32772" name="Picture 2" descr="C:\Users\sapple\AppData\Local\Microsoft\Windows\Temporary Internet Files\Content.IE5\CZUR7QRN\MP900431821[1].jpg"/>
          <p:cNvPicPr>
            <a:picLocks noChangeAspect="1" noChangeArrowheads="1"/>
          </p:cNvPicPr>
          <p:nvPr/>
        </p:nvPicPr>
        <p:blipFill>
          <a:blip r:embed="rId3">
            <a:extLst>
              <a:ext uri="{28A0092B-C50C-407E-A947-70E740481C1C}">
                <a14:useLocalDpi xmlns:a14="http://schemas.microsoft.com/office/drawing/2010/main" val="0"/>
              </a:ext>
            </a:extLst>
          </a:blip>
          <a:srcRect b="11174"/>
          <a:stretch>
            <a:fillRect/>
          </a:stretch>
        </p:blipFill>
        <p:spPr bwMode="auto">
          <a:xfrm>
            <a:off x="134470" y="0"/>
            <a:ext cx="78441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588" y="5566522"/>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5"/>
          <p:cNvSpPr txBox="1">
            <a:spLocks noChangeArrowheads="1"/>
          </p:cNvSpPr>
          <p:nvPr/>
        </p:nvSpPr>
        <p:spPr bwMode="auto">
          <a:xfrm>
            <a:off x="134470" y="6363346"/>
            <a:ext cx="7844118" cy="511658"/>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www.wismokefreehousing.com</a:t>
            </a:r>
          </a:p>
        </p:txBody>
      </p:sp>
    </p:spTree>
    <p:extLst>
      <p:ext uri="{BB962C8B-B14F-4D97-AF65-F5344CB8AC3E}">
        <p14:creationId xmlns:p14="http://schemas.microsoft.com/office/powerpoint/2010/main" val="389367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0478" y="305361"/>
            <a:ext cx="3475225" cy="5668776"/>
          </a:xfrm>
        </p:spPr>
        <p:txBody>
          <a:bodyPr>
            <a:normAutofit fontScale="85000" lnSpcReduction="20000"/>
          </a:bodyPr>
          <a:lstStyle/>
          <a:p>
            <a:pPr marL="0" indent="0">
              <a:lnSpc>
                <a:spcPct val="150000"/>
              </a:lnSpc>
              <a:buNone/>
              <a:defRPr/>
            </a:pPr>
            <a:r>
              <a:rPr lang="en-US" sz="5471" b="1" dirty="0">
                <a:solidFill>
                  <a:schemeClr val="bg1">
                    <a:lumMod val="65000"/>
                  </a:schemeClr>
                </a:solidFill>
                <a:latin typeface="Calibri" pitchFamily="34" charset="0"/>
              </a:rPr>
              <a:t>Profitable</a:t>
            </a:r>
          </a:p>
          <a:p>
            <a:pPr marL="0" indent="0">
              <a:lnSpc>
                <a:spcPct val="150000"/>
              </a:lnSpc>
              <a:buNone/>
              <a:defRPr/>
            </a:pPr>
            <a:r>
              <a:rPr lang="en-US" sz="5471" b="1" dirty="0">
                <a:latin typeface="Calibri" pitchFamily="34" charset="0"/>
              </a:rPr>
              <a:t>Popular</a:t>
            </a:r>
          </a:p>
          <a:p>
            <a:pPr marL="0" indent="0">
              <a:lnSpc>
                <a:spcPct val="150000"/>
              </a:lnSpc>
              <a:buNone/>
              <a:defRPr/>
            </a:pPr>
            <a:r>
              <a:rPr lang="en-US" sz="5471" b="1" dirty="0" smtClean="0">
                <a:solidFill>
                  <a:schemeClr val="bg1">
                    <a:lumMod val="65000"/>
                  </a:schemeClr>
                </a:solidFill>
                <a:latin typeface="Calibri" pitchFamily="34" charset="0"/>
              </a:rPr>
              <a:t>Legal</a:t>
            </a:r>
          </a:p>
          <a:p>
            <a:pPr marL="0" indent="0">
              <a:lnSpc>
                <a:spcPct val="150000"/>
              </a:lnSpc>
              <a:buNone/>
              <a:defRPr/>
            </a:pPr>
            <a:r>
              <a:rPr lang="en-US" sz="5471" b="1" dirty="0" smtClean="0">
                <a:solidFill>
                  <a:schemeClr val="bg1">
                    <a:lumMod val="65000"/>
                  </a:schemeClr>
                </a:solidFill>
                <a:latin typeface="Calibri" pitchFamily="34" charset="0"/>
              </a:rPr>
              <a:t>Healthy</a:t>
            </a:r>
            <a:endParaRPr lang="en-US" sz="5471" b="1" dirty="0">
              <a:solidFill>
                <a:schemeClr val="bg1">
                  <a:lumMod val="65000"/>
                </a:schemeClr>
              </a:solidFill>
              <a:latin typeface="Calibri" pitchFamily="34" charset="0"/>
            </a:endParaRPr>
          </a:p>
          <a:p>
            <a:pPr marL="0" indent="0">
              <a:lnSpc>
                <a:spcPct val="150000"/>
              </a:lnSpc>
              <a:buNone/>
              <a:defRPr/>
            </a:pPr>
            <a:r>
              <a:rPr lang="en-US" sz="5471" b="1" dirty="0">
                <a:solidFill>
                  <a:schemeClr val="bg1">
                    <a:lumMod val="65000"/>
                  </a:schemeClr>
                </a:solidFill>
                <a:latin typeface="Calibri" pitchFamily="34" charset="0"/>
              </a:rPr>
              <a:t>Easy</a:t>
            </a:r>
          </a:p>
        </p:txBody>
      </p:sp>
      <p:pic>
        <p:nvPicPr>
          <p:cNvPr id="34819"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8588" y="5566522"/>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4"/>
          <p:cNvSpPr txBox="1">
            <a:spLocks noChangeArrowheads="1"/>
          </p:cNvSpPr>
          <p:nvPr/>
        </p:nvSpPr>
        <p:spPr bwMode="auto">
          <a:xfrm>
            <a:off x="134470" y="6358345"/>
            <a:ext cx="7844118" cy="521661"/>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a:t>
            </a:r>
            <a:r>
              <a:rPr lang="en-US" altLang="en-US" sz="2800" dirty="0">
                <a:solidFill>
                  <a:schemeClr val="bg1"/>
                </a:solidFill>
                <a:latin typeface="+mn-lt"/>
              </a:rPr>
              <a:t>www.wismokefreehousing.com</a:t>
            </a:r>
          </a:p>
        </p:txBody>
      </p:sp>
      <p:pic>
        <p:nvPicPr>
          <p:cNvPr id="34821" name="Picture 3" descr="C:\Users\sapple\AppData\Local\Microsoft\Windows\Temporary Internet Files\Content.IE5\V34U3ZSH\MP900400678[1].jpg"/>
          <p:cNvPicPr>
            <a:picLocks noChangeAspect="1" noChangeArrowheads="1"/>
          </p:cNvPicPr>
          <p:nvPr/>
        </p:nvPicPr>
        <p:blipFill>
          <a:blip r:embed="rId4">
            <a:extLst>
              <a:ext uri="{28A0092B-C50C-407E-A947-70E740481C1C}">
                <a14:useLocalDpi xmlns:a14="http://schemas.microsoft.com/office/drawing/2010/main" val="0"/>
              </a:ext>
            </a:extLst>
          </a:blip>
          <a:srcRect l="21857" r="12083"/>
          <a:stretch>
            <a:fillRect/>
          </a:stretch>
        </p:blipFill>
        <p:spPr bwMode="auto">
          <a:xfrm>
            <a:off x="134471" y="0"/>
            <a:ext cx="4042522" cy="637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36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57" t="21794" r="24667" b="9988"/>
          <a:stretch/>
        </p:blipFill>
        <p:spPr bwMode="auto">
          <a:xfrm>
            <a:off x="1603829" y="228600"/>
            <a:ext cx="5863771" cy="558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
        <p:nvSpPr>
          <p:cNvPr id="6" name="TextBox 5"/>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a:t>
            </a:r>
            <a:r>
              <a:rPr lang="en-US" sz="2740" b="1" dirty="0" smtClean="0">
                <a:solidFill>
                  <a:schemeClr val="bg1"/>
                </a:solidFill>
                <a:latin typeface="Arial Narrow" panose="020B0606020202030204" pitchFamily="34" charset="0"/>
              </a:rPr>
              <a:t>www.wismokefreehousing.com</a:t>
            </a:r>
            <a:endParaRPr lang="en-US" sz="274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70558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descr="smoke_1.jpg"/>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colorTemperature colorTemp="7625"/>
                    </a14:imgEffect>
                    <a14:imgEffect>
                      <a14:saturation sat="25000"/>
                    </a14:imgEffect>
                  </a14:imgLayer>
                </a14:imgProps>
              </a:ext>
              <a:ext uri="{28A0092B-C50C-407E-A947-70E740481C1C}">
                <a14:useLocalDpi xmlns:a14="http://schemas.microsoft.com/office/drawing/2010/main" val="0"/>
              </a:ext>
            </a:extLst>
          </a:blip>
          <a:srcRect l="10278" t="11202" r="6341" b="16858"/>
          <a:stretch/>
        </p:blipFill>
        <p:spPr bwMode="auto">
          <a:xfrm>
            <a:off x="0" y="533400"/>
            <a:ext cx="9144000" cy="496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04800" y="1055077"/>
            <a:ext cx="4912217" cy="444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Cambria" pitchFamily="18" charset="0"/>
              </a:defRPr>
            </a:lvl1pPr>
            <a:lvl2pPr marL="742950" indent="-285750" eaLnBrk="0" hangingPunct="0">
              <a:defRPr sz="3200">
                <a:solidFill>
                  <a:schemeClr val="tx1"/>
                </a:solidFill>
                <a:latin typeface="Cambria" pitchFamily="18" charset="0"/>
              </a:defRPr>
            </a:lvl2pPr>
            <a:lvl3pPr marL="1143000" indent="-228600" eaLnBrk="0" hangingPunct="0">
              <a:defRPr sz="3200">
                <a:solidFill>
                  <a:schemeClr val="tx1"/>
                </a:solidFill>
                <a:latin typeface="Cambria" pitchFamily="18" charset="0"/>
              </a:defRPr>
            </a:lvl3pPr>
            <a:lvl4pPr marL="1600200" indent="-228600" eaLnBrk="0" hangingPunct="0">
              <a:defRPr sz="3200">
                <a:solidFill>
                  <a:schemeClr val="tx1"/>
                </a:solidFill>
                <a:latin typeface="Cambria" pitchFamily="18" charset="0"/>
              </a:defRPr>
            </a:lvl4pPr>
            <a:lvl5pPr marL="2057400" indent="-228600" eaLnBrk="0" hangingPunct="0">
              <a:defRPr sz="3200">
                <a:solidFill>
                  <a:schemeClr val="tx1"/>
                </a:solidFill>
                <a:latin typeface="Cambria" pitchFamily="18" charset="0"/>
              </a:defRPr>
            </a:lvl5pPr>
            <a:lvl6pPr marL="2514600" indent="-228600" algn="ctr" eaLnBrk="0" fontAlgn="base" hangingPunct="0">
              <a:spcBef>
                <a:spcPct val="0"/>
              </a:spcBef>
              <a:spcAft>
                <a:spcPct val="0"/>
              </a:spcAft>
              <a:defRPr sz="3200">
                <a:solidFill>
                  <a:schemeClr val="tx1"/>
                </a:solidFill>
                <a:latin typeface="Cambria" pitchFamily="18" charset="0"/>
              </a:defRPr>
            </a:lvl6pPr>
            <a:lvl7pPr marL="2971800" indent="-228600" algn="ctr" eaLnBrk="0" fontAlgn="base" hangingPunct="0">
              <a:spcBef>
                <a:spcPct val="0"/>
              </a:spcBef>
              <a:spcAft>
                <a:spcPct val="0"/>
              </a:spcAft>
              <a:defRPr sz="3200">
                <a:solidFill>
                  <a:schemeClr val="tx1"/>
                </a:solidFill>
                <a:latin typeface="Cambria" pitchFamily="18" charset="0"/>
              </a:defRPr>
            </a:lvl7pPr>
            <a:lvl8pPr marL="3429000" indent="-228600" algn="ctr" eaLnBrk="0" fontAlgn="base" hangingPunct="0">
              <a:spcBef>
                <a:spcPct val="0"/>
              </a:spcBef>
              <a:spcAft>
                <a:spcPct val="0"/>
              </a:spcAft>
              <a:defRPr sz="3200">
                <a:solidFill>
                  <a:schemeClr val="tx1"/>
                </a:solidFill>
                <a:latin typeface="Cambria" pitchFamily="18" charset="0"/>
              </a:defRPr>
            </a:lvl8pPr>
            <a:lvl9pPr marL="3886200" indent="-228600" algn="ctr" eaLnBrk="0" fontAlgn="base" hangingPunct="0">
              <a:spcBef>
                <a:spcPct val="0"/>
              </a:spcBef>
              <a:spcAft>
                <a:spcPct val="0"/>
              </a:spcAft>
              <a:defRPr sz="3200">
                <a:solidFill>
                  <a:schemeClr val="tx1"/>
                </a:solidFill>
                <a:latin typeface="Cambria" pitchFamily="18" charset="0"/>
              </a:defRPr>
            </a:lvl9pPr>
          </a:lstStyle>
          <a:p>
            <a:pPr algn="l" eaLnBrk="1" hangingPunct="1">
              <a:spcBef>
                <a:spcPct val="50000"/>
              </a:spcBef>
            </a:pPr>
            <a:r>
              <a:rPr lang="en-US" sz="4600" dirty="0">
                <a:latin typeface="+mn-lt"/>
              </a:rPr>
              <a:t>“There is no safe level of exposure to </a:t>
            </a:r>
            <a:r>
              <a:rPr lang="en-US" sz="4600" dirty="0" smtClean="0">
                <a:latin typeface="+mn-lt"/>
              </a:rPr>
              <a:t>secondhand smoke. </a:t>
            </a:r>
          </a:p>
          <a:p>
            <a:pPr algn="l" eaLnBrk="1" hangingPunct="1">
              <a:spcBef>
                <a:spcPct val="50000"/>
              </a:spcBef>
            </a:pPr>
            <a:r>
              <a:rPr lang="en-US" sz="4600" dirty="0" smtClean="0">
                <a:latin typeface="+mn-lt"/>
              </a:rPr>
              <a:t>Any </a:t>
            </a:r>
            <a:r>
              <a:rPr lang="en-US" sz="4600" dirty="0">
                <a:latin typeface="+mn-lt"/>
              </a:rPr>
              <a:t>exposure is harmful.” </a:t>
            </a:r>
            <a:endParaRPr lang="en-US" sz="4600" dirty="0" smtClean="0">
              <a:latin typeface="+mn-lt"/>
            </a:endParaRPr>
          </a:p>
          <a:p>
            <a:pPr algn="r" eaLnBrk="1" hangingPunct="1">
              <a:spcBef>
                <a:spcPct val="50000"/>
              </a:spcBef>
            </a:pPr>
            <a:r>
              <a:rPr lang="en-US" sz="2000" dirty="0" smtClean="0">
                <a:latin typeface="+mn-lt"/>
              </a:rPr>
              <a:t>   - </a:t>
            </a:r>
            <a:r>
              <a:rPr lang="en-US" sz="2000" dirty="0">
                <a:latin typeface="+mn-lt"/>
              </a:rPr>
              <a:t>US Surgeon General</a:t>
            </a:r>
          </a:p>
        </p:txBody>
      </p:sp>
      <p:pic>
        <p:nvPicPr>
          <p:cNvPr id="7"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
        <p:nvSpPr>
          <p:cNvPr id="8" name="TextBox 7"/>
          <p:cNvSpPr txBox="1"/>
          <p:nvPr/>
        </p:nvSpPr>
        <p:spPr>
          <a:xfrm>
            <a:off x="0" y="6339093"/>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a:t>
            </a:r>
            <a:r>
              <a:rPr lang="en-US" sz="2740" b="1" dirty="0" smtClean="0">
                <a:solidFill>
                  <a:schemeClr val="bg1"/>
                </a:solidFill>
                <a:latin typeface="Arial Narrow" panose="020B0606020202030204" pitchFamily="34" charset="0"/>
              </a:rPr>
              <a:t>www.wismokefreehousing.com</a:t>
            </a:r>
            <a:endParaRPr lang="en-US" sz="274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998967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pple\AppData\Local\Microsoft\Windows\Temporary Internet Files\Content.IE5\20IIMG0O\MP900437311[1].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09" t="18257" r="7275" b="18975"/>
          <a:stretch/>
        </p:blipFill>
        <p:spPr bwMode="auto">
          <a:xfrm flipH="1">
            <a:off x="0" y="1252025"/>
            <a:ext cx="9144000" cy="4304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Recycled Air in Apartments</a:t>
            </a:r>
            <a:endParaRPr lang="en-US" dirty="0"/>
          </a:p>
        </p:txBody>
      </p:sp>
      <p:sp>
        <p:nvSpPr>
          <p:cNvPr id="4" name="TextBox 3"/>
          <p:cNvSpPr txBox="1"/>
          <p:nvPr/>
        </p:nvSpPr>
        <p:spPr>
          <a:xfrm>
            <a:off x="0" y="2438400"/>
            <a:ext cx="5029200" cy="1477328"/>
          </a:xfrm>
          <a:prstGeom prst="rect">
            <a:avLst/>
          </a:prstGeom>
          <a:noFill/>
        </p:spPr>
        <p:txBody>
          <a:bodyPr wrap="square" rtlCol="0">
            <a:spAutoFit/>
          </a:bodyPr>
          <a:lstStyle/>
          <a:p>
            <a:pPr algn="ctr"/>
            <a:endParaRPr lang="en-US" sz="3000" dirty="0" smtClean="0"/>
          </a:p>
          <a:p>
            <a:pPr algn="ctr"/>
            <a:r>
              <a:rPr lang="en-US" sz="6000" b="1" dirty="0" smtClean="0"/>
              <a:t>Up to 60%</a:t>
            </a:r>
            <a:endParaRPr lang="en-US" sz="6000" b="1" dirty="0"/>
          </a:p>
        </p:txBody>
      </p:sp>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
        <p:nvSpPr>
          <p:cNvPr id="6" name="TextBox 5"/>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a:t>
            </a:r>
            <a:r>
              <a:rPr lang="en-US" sz="2740" b="1" dirty="0" smtClean="0">
                <a:solidFill>
                  <a:schemeClr val="bg1"/>
                </a:solidFill>
                <a:latin typeface="Arial Narrow" panose="020B0606020202030204" pitchFamily="34" charset="0"/>
              </a:rPr>
              <a:t>www.wismokefreehousing.com</a:t>
            </a:r>
            <a:endParaRPr lang="en-US" sz="274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846886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sapple\AppData\Local\Microsoft\Windows\Temporary Internet Files\Content.IE5\CZUR7QRN\MP90038282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985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MVC-006X"/>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9498" t="1942" r="4672" b="8613"/>
          <a:stretch/>
        </p:blipFill>
        <p:spPr bwMode="auto">
          <a:xfrm>
            <a:off x="5029200" y="2775302"/>
            <a:ext cx="4114800" cy="408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13208" b="5260"/>
          <a:stretch/>
        </p:blipFill>
        <p:spPr bwMode="auto">
          <a:xfrm>
            <a:off x="5029200" y="0"/>
            <a:ext cx="4114800" cy="262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231841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Ventilation Doesn’t Help</a:t>
            </a:r>
            <a:endParaRPr lang="en-US" dirty="0"/>
          </a:p>
        </p:txBody>
      </p:sp>
      <p:sp>
        <p:nvSpPr>
          <p:cNvPr id="3" name="Content Placeholder 2"/>
          <p:cNvSpPr>
            <a:spLocks noGrp="1"/>
          </p:cNvSpPr>
          <p:nvPr>
            <p:ph idx="1"/>
          </p:nvPr>
        </p:nvSpPr>
        <p:spPr>
          <a:xfrm>
            <a:off x="457200" y="2209800"/>
            <a:ext cx="4876800" cy="3429000"/>
          </a:xfrm>
        </p:spPr>
        <p:txBody>
          <a:bodyPr>
            <a:noAutofit/>
          </a:bodyPr>
          <a:lstStyle/>
          <a:p>
            <a:pPr marL="0" lvl="0" indent="0">
              <a:buNone/>
            </a:pPr>
            <a:r>
              <a:rPr lang="en-US" sz="3600" dirty="0" smtClean="0"/>
              <a:t>“</a:t>
            </a:r>
            <a:r>
              <a:rPr lang="en-US" sz="3600" dirty="0"/>
              <a:t>T</a:t>
            </a:r>
            <a:r>
              <a:rPr lang="en-US" sz="3600" dirty="0" smtClean="0"/>
              <a:t>he </a:t>
            </a:r>
            <a:r>
              <a:rPr lang="en-US" sz="3600" dirty="0"/>
              <a:t>only means of effectively eliminating health risk associated with indoor exposure is to ban smoking activity</a:t>
            </a:r>
            <a:r>
              <a:rPr lang="en-US" sz="3600" dirty="0" smtClean="0"/>
              <a:t>.”</a:t>
            </a:r>
            <a:endParaRPr lang="en-US" sz="3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232" y="2667000"/>
            <a:ext cx="297216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
        <p:nvSpPr>
          <p:cNvPr id="6" name="TextBox 5"/>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a:t>
            </a:r>
            <a:r>
              <a:rPr lang="en-US" sz="2740" b="1" dirty="0" smtClean="0">
                <a:solidFill>
                  <a:schemeClr val="bg1"/>
                </a:solidFill>
                <a:latin typeface="Arial Narrow" panose="020B0606020202030204" pitchFamily="34" charset="0"/>
              </a:rPr>
              <a:t>www.wismokefreehousing.com</a:t>
            </a:r>
            <a:endParaRPr lang="en-US" sz="274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524123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312" r="24023" b="5180"/>
          <a:stretch/>
        </p:blipFill>
        <p:spPr bwMode="auto">
          <a:xfrm>
            <a:off x="-228599" y="-535542"/>
            <a:ext cx="5429250" cy="69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a:t>
            </a:r>
            <a:r>
              <a:rPr lang="en-US" sz="2740" b="1" dirty="0" smtClean="0">
                <a:solidFill>
                  <a:schemeClr val="bg1"/>
                </a:solidFill>
                <a:latin typeface="Arial Narrow" panose="020B0606020202030204" pitchFamily="34" charset="0"/>
              </a:rPr>
              <a:t>www.wismokefreehousing.com</a:t>
            </a:r>
            <a:endParaRPr lang="en-US" sz="2740" b="1" dirty="0">
              <a:solidFill>
                <a:schemeClr val="bg1"/>
              </a:solidFill>
              <a:latin typeface="Arial Narrow" panose="020B0606020202030204" pitchFamily="34" charset="0"/>
            </a:endParaRPr>
          </a:p>
        </p:txBody>
      </p:sp>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
        <p:nvSpPr>
          <p:cNvPr id="2" name="Title 1"/>
          <p:cNvSpPr>
            <a:spLocks noGrp="1"/>
          </p:cNvSpPr>
          <p:nvPr>
            <p:ph type="title"/>
          </p:nvPr>
        </p:nvSpPr>
        <p:spPr>
          <a:xfrm>
            <a:off x="5791200" y="1447800"/>
            <a:ext cx="2819400" cy="2743200"/>
          </a:xfrm>
        </p:spPr>
        <p:txBody>
          <a:bodyPr>
            <a:normAutofit fontScale="90000"/>
          </a:bodyPr>
          <a:lstStyle/>
          <a:p>
            <a:r>
              <a:rPr lang="en-US" dirty="0">
                <a:latin typeface="+mn-lt"/>
              </a:rPr>
              <a:t>W</a:t>
            </a:r>
            <a:r>
              <a:rPr lang="en-US" dirty="0" smtClean="0">
                <a:latin typeface="+mn-lt"/>
              </a:rPr>
              <a:t>ill a smoke-free policy </a:t>
            </a:r>
            <a:br>
              <a:rPr lang="en-US" dirty="0" smtClean="0">
                <a:latin typeface="+mn-lt"/>
              </a:rPr>
            </a:br>
            <a:r>
              <a:rPr lang="en-US" dirty="0" smtClean="0">
                <a:latin typeface="+mn-lt"/>
              </a:rPr>
              <a:t>affect my occupancy rate? </a:t>
            </a:r>
            <a:endParaRPr lang="en-US" dirty="0">
              <a:latin typeface="+mn-lt"/>
            </a:endParaRPr>
          </a:p>
        </p:txBody>
      </p:sp>
    </p:spTree>
    <p:extLst>
      <p:ext uri="{BB962C8B-B14F-4D97-AF65-F5344CB8AC3E}">
        <p14:creationId xmlns:p14="http://schemas.microsoft.com/office/powerpoint/2010/main" val="1470291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04800"/>
            <a:ext cx="3581400" cy="5668963"/>
          </a:xfrm>
        </p:spPr>
        <p:txBody>
          <a:bodyPr>
            <a:normAutofit fontScale="85000" lnSpcReduction="20000"/>
          </a:bodyPr>
          <a:lstStyle/>
          <a:p>
            <a:pPr marL="0" indent="0">
              <a:lnSpc>
                <a:spcPct val="150000"/>
              </a:lnSpc>
              <a:buNone/>
            </a:pPr>
            <a:r>
              <a:rPr lang="en-US" sz="5600" b="1" dirty="0" smtClean="0">
                <a:solidFill>
                  <a:schemeClr val="bg1">
                    <a:lumMod val="65000"/>
                  </a:schemeClr>
                </a:solidFill>
              </a:rPr>
              <a:t>Profitable</a:t>
            </a:r>
          </a:p>
          <a:p>
            <a:pPr marL="0" indent="0">
              <a:lnSpc>
                <a:spcPct val="150000"/>
              </a:lnSpc>
              <a:buNone/>
            </a:pPr>
            <a:r>
              <a:rPr lang="en-US" sz="5600" b="1" dirty="0" smtClean="0">
                <a:solidFill>
                  <a:schemeClr val="bg1">
                    <a:lumMod val="65000"/>
                  </a:schemeClr>
                </a:solidFill>
              </a:rPr>
              <a:t>Popular</a:t>
            </a:r>
          </a:p>
          <a:p>
            <a:pPr marL="0" indent="0">
              <a:lnSpc>
                <a:spcPct val="150000"/>
              </a:lnSpc>
              <a:buNone/>
            </a:pPr>
            <a:r>
              <a:rPr lang="en-US" sz="5600" b="1" dirty="0" smtClean="0"/>
              <a:t>Legal</a:t>
            </a:r>
          </a:p>
          <a:p>
            <a:pPr marL="0" indent="0">
              <a:lnSpc>
                <a:spcPct val="150000"/>
              </a:lnSpc>
              <a:buNone/>
            </a:pPr>
            <a:r>
              <a:rPr lang="en-US" sz="5600" b="1" dirty="0" smtClean="0">
                <a:solidFill>
                  <a:schemeClr val="bg1">
                    <a:lumMod val="65000"/>
                  </a:schemeClr>
                </a:solidFill>
              </a:rPr>
              <a:t>Healthy</a:t>
            </a:r>
            <a:endParaRPr lang="en-US" sz="5600" b="1" dirty="0">
              <a:solidFill>
                <a:schemeClr val="bg1">
                  <a:lumMod val="65000"/>
                </a:schemeClr>
              </a:solidFill>
            </a:endParaRPr>
          </a:p>
          <a:p>
            <a:pPr marL="0" indent="0">
              <a:lnSpc>
                <a:spcPct val="150000"/>
              </a:lnSpc>
              <a:buNone/>
            </a:pPr>
            <a:r>
              <a:rPr lang="en-US" sz="5600" b="1" dirty="0" smtClean="0">
                <a:solidFill>
                  <a:schemeClr val="bg1">
                    <a:lumMod val="65000"/>
                  </a:schemeClr>
                </a:solidFill>
              </a:rPr>
              <a:t>Easy</a:t>
            </a:r>
            <a:endParaRPr lang="en-US" sz="5600" b="1" dirty="0">
              <a:solidFill>
                <a:schemeClr val="bg1">
                  <a:lumMod val="65000"/>
                </a:schemeClr>
              </a:solidFill>
            </a:endParaRP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
        <p:nvSpPr>
          <p:cNvPr id="5" name="TextBox 4"/>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www.wismokefreehousing.com</a:t>
            </a:r>
            <a:endParaRPr lang="en-US" sz="2800" b="1" dirty="0">
              <a:solidFill>
                <a:schemeClr val="bg1"/>
              </a:solidFill>
            </a:endParaRPr>
          </a:p>
        </p:txBody>
      </p:sp>
      <p:pic>
        <p:nvPicPr>
          <p:cNvPr id="1027" name="Picture 3" descr="C:\Users\sapple\AppData\Local\Microsoft\Windows\Temporary Internet Files\Content.IE5\V34U3ZSH\MP900400678[1].jpg"/>
          <p:cNvPicPr>
            <a:picLocks noChangeAspect="1" noChangeArrowheads="1"/>
          </p:cNvPicPr>
          <p:nvPr/>
        </p:nvPicPr>
        <p:blipFill rotWithShape="1">
          <a:blip r:embed="rId4">
            <a:extLst>
              <a:ext uri="{28A0092B-C50C-407E-A947-70E740481C1C}">
                <a14:useLocalDpi xmlns:a14="http://schemas.microsoft.com/office/drawing/2010/main" val="0"/>
              </a:ext>
            </a:extLst>
          </a:blip>
          <a:srcRect l="21856" r="12083"/>
          <a:stretch/>
        </p:blipFill>
        <p:spPr bwMode="auto">
          <a:xfrm>
            <a:off x="0" y="0"/>
            <a:ext cx="4165242" cy="637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47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2009 Healthy Homes Strategic Plan_Page_01"/>
          <p:cNvPicPr>
            <a:picLocks noChangeAspect="1" noChangeArrowheads="1"/>
          </p:cNvPicPr>
          <p:nvPr/>
        </p:nvPicPr>
        <p:blipFill>
          <a:blip r:embed="rId3">
            <a:lum bright="62000" contrast="10000"/>
            <a:extLst>
              <a:ext uri="{28A0092B-C50C-407E-A947-70E740481C1C}">
                <a14:useLocalDpi xmlns:a14="http://schemas.microsoft.com/office/drawing/2010/main" val="0"/>
              </a:ext>
            </a:extLst>
          </a:blip>
          <a:srcRect/>
          <a:stretch>
            <a:fillRect/>
          </a:stretch>
        </p:blipFill>
        <p:spPr bwMode="auto">
          <a:xfrm>
            <a:off x="3733512" y="0"/>
            <a:ext cx="6537614" cy="845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489" y="-228320"/>
            <a:ext cx="6781512" cy="391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2009 Surgeon General's call to action to promote healthy homes_Page_01"/>
          <p:cNvPicPr>
            <a:picLocks noChangeAspect="1" noChangeArrowheads="1"/>
          </p:cNvPicPr>
          <p:nvPr/>
        </p:nvPicPr>
        <p:blipFill>
          <a:blip r:embed="rId5">
            <a:lum bright="28000" contrast="-40000"/>
            <a:extLst>
              <a:ext uri="{28A0092B-C50C-407E-A947-70E740481C1C}">
                <a14:useLocalDpi xmlns:a14="http://schemas.microsoft.com/office/drawing/2010/main" val="0"/>
              </a:ext>
            </a:extLst>
          </a:blip>
          <a:srcRect t="18648"/>
          <a:stretch>
            <a:fillRect/>
          </a:stretch>
        </p:blipFill>
        <p:spPr bwMode="auto">
          <a:xfrm>
            <a:off x="-178233" y="3653819"/>
            <a:ext cx="4590762" cy="70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p:cNvPicPr>
            <a:picLocks noChangeAspect="1"/>
          </p:cNvPicPr>
          <p:nvPr/>
        </p:nvPicPr>
        <p:blipFill>
          <a:blip r:embed="rId6">
            <a:extLst>
              <a:ext uri="{28A0092B-C50C-407E-A947-70E740481C1C}">
                <a14:useLocalDpi xmlns:a14="http://schemas.microsoft.com/office/drawing/2010/main" val="0"/>
              </a:ext>
            </a:extLst>
          </a:blip>
          <a:srcRect l="10417" t="9218" r="8653" b="5209"/>
          <a:stretch>
            <a:fillRect/>
          </a:stretch>
        </p:blipFill>
        <p:spPr bwMode="auto">
          <a:xfrm>
            <a:off x="4343978" y="4647640"/>
            <a:ext cx="5943023" cy="424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p:cNvSpPr>
            <a:spLocks noGrp="1" noChangeArrowheads="1"/>
          </p:cNvSpPr>
          <p:nvPr>
            <p:ph type="ctrTitle"/>
          </p:nvPr>
        </p:nvSpPr>
        <p:spPr>
          <a:xfrm>
            <a:off x="-457200" y="2133600"/>
            <a:ext cx="10667999" cy="1905000"/>
          </a:xfrm>
          <a:solidFill>
            <a:srgbClr val="CCFFCC">
              <a:alpha val="49019"/>
            </a:srgbClr>
          </a:solidFill>
        </p:spPr>
        <p:txBody>
          <a:bodyPr>
            <a:normAutofit fontScale="90000"/>
          </a:bodyPr>
          <a:lstStyle/>
          <a:p>
            <a:r>
              <a:rPr lang="en-US" altLang="en-US" sz="4800" dirty="0" smtClean="0">
                <a:latin typeface="Cambria" pitchFamily="18" charset="0"/>
              </a:rPr>
              <a:t/>
            </a:r>
            <a:br>
              <a:rPr lang="en-US" altLang="en-US" sz="4800" dirty="0" smtClean="0">
                <a:latin typeface="Cambria" pitchFamily="18" charset="0"/>
              </a:rPr>
            </a:br>
            <a:r>
              <a:rPr lang="en-US" altLang="en-US" sz="5300" dirty="0" smtClean="0">
                <a:latin typeface="+mn-lt"/>
              </a:rPr>
              <a:t>Private Housing</a:t>
            </a:r>
            <a:r>
              <a:rPr lang="en-US" altLang="en-US" sz="4800" dirty="0" smtClean="0">
                <a:latin typeface="Cambria" pitchFamily="18" charset="0"/>
              </a:rPr>
              <a:t/>
            </a:r>
            <a:br>
              <a:rPr lang="en-US" altLang="en-US" sz="4800" dirty="0" smtClean="0">
                <a:latin typeface="Cambria" pitchFamily="18" charset="0"/>
              </a:rPr>
            </a:br>
            <a:endParaRPr lang="en-US" altLang="en-US" sz="4800" dirty="0">
              <a:latin typeface="Cambria" pitchFamily="18" charset="0"/>
            </a:endParaRPr>
          </a:p>
        </p:txBody>
      </p:sp>
    </p:spTree>
    <p:extLst>
      <p:ext uri="{BB962C8B-B14F-4D97-AF65-F5344CB8AC3E}">
        <p14:creationId xmlns:p14="http://schemas.microsoft.com/office/powerpoint/2010/main" val="3167816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08904" y="914400"/>
            <a:ext cx="3009034" cy="1162610"/>
          </a:xfrm>
        </p:spPr>
        <p:txBody>
          <a:bodyPr>
            <a:normAutofit fontScale="90000"/>
          </a:bodyPr>
          <a:lstStyle/>
          <a:p>
            <a:pPr algn="ctr"/>
            <a:r>
              <a:rPr lang="en-US" altLang="en-US" sz="3900" b="0" dirty="0"/>
              <a:t>Clear Gains Vision</a:t>
            </a:r>
          </a:p>
        </p:txBody>
      </p:sp>
      <p:sp>
        <p:nvSpPr>
          <p:cNvPr id="9219" name="Text Placeholder 3"/>
          <p:cNvSpPr>
            <a:spLocks noGrp="1"/>
          </p:cNvSpPr>
          <p:nvPr>
            <p:ph type="body" sz="half" idx="2"/>
          </p:nvPr>
        </p:nvSpPr>
        <p:spPr>
          <a:xfrm>
            <a:off x="808904" y="2514600"/>
            <a:ext cx="3009034" cy="2761344"/>
          </a:xfrm>
        </p:spPr>
        <p:txBody>
          <a:bodyPr>
            <a:normAutofit/>
          </a:bodyPr>
          <a:lstStyle/>
          <a:p>
            <a:pPr algn="ctr"/>
            <a:r>
              <a:rPr lang="en-US" altLang="en-US" sz="3200" dirty="0" smtClean="0"/>
              <a:t>Smoke-free </a:t>
            </a:r>
            <a:r>
              <a:rPr lang="en-US" altLang="en-US" sz="3200" dirty="0"/>
              <a:t>housing is available to all Wisconsin </a:t>
            </a:r>
            <a:r>
              <a:rPr lang="en-US" altLang="en-US" sz="3200" dirty="0" smtClean="0"/>
              <a:t>residents</a:t>
            </a:r>
            <a:endParaRPr lang="en-US" altLang="en-US" sz="3200" dirty="0"/>
          </a:p>
        </p:txBody>
      </p:sp>
      <p:pic>
        <p:nvPicPr>
          <p:cNvPr id="922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69353" y="690563"/>
            <a:ext cx="3922568" cy="5017434"/>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9221" name="TextBox 6"/>
          <p:cNvSpPr txBox="1">
            <a:spLocks noChangeArrowheads="1"/>
          </p:cNvSpPr>
          <p:nvPr/>
        </p:nvSpPr>
        <p:spPr bwMode="auto">
          <a:xfrm>
            <a:off x="0" y="6376024"/>
            <a:ext cx="8138103" cy="504513"/>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nchor="ct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500" dirty="0">
                <a:solidFill>
                  <a:schemeClr val="bg1"/>
                </a:solidFill>
                <a:latin typeface="Arial Narrow" pitchFamily="34" charset="0"/>
              </a:rPr>
              <a:t> </a:t>
            </a:r>
            <a:r>
              <a:rPr lang="en-US" altLang="en-US" sz="2740" dirty="0">
                <a:solidFill>
                  <a:schemeClr val="bg1"/>
                </a:solidFill>
                <a:latin typeface="Arial Narrow" pitchFamily="34" charset="0"/>
              </a:rPr>
              <a:t>www.wismokefreehousing.com</a:t>
            </a:r>
          </a:p>
        </p:txBody>
      </p:sp>
      <p:pic>
        <p:nvPicPr>
          <p:cNvPr id="9222" name="Conten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8103" y="5566522"/>
            <a:ext cx="1005897"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401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Public Housing Mandate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9" y="1066800"/>
            <a:ext cx="5235365" cy="5235365"/>
          </a:xfrm>
          <a:prstGeom prst="rect">
            <a:avLst/>
          </a:prstGeom>
        </p:spPr>
      </p:pic>
      <p:sp>
        <p:nvSpPr>
          <p:cNvPr id="8" name="TextBox 7"/>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740" b="1" dirty="0" smtClean="0">
                <a:solidFill>
                  <a:schemeClr val="bg1"/>
                </a:solidFill>
                <a:latin typeface="Arial Narrow" panose="020B0606020202030204" pitchFamily="34" charset="0"/>
              </a:rPr>
              <a:t> www.wismokefreehousing.com</a:t>
            </a:r>
            <a:endParaRPr lang="en-US" sz="2740" b="1" dirty="0">
              <a:solidFill>
                <a:schemeClr val="bg1"/>
              </a:solidFill>
              <a:latin typeface="Arial Narrow" panose="020B0606020202030204" pitchFamily="34" charset="0"/>
            </a:endParaRPr>
          </a:p>
        </p:txBody>
      </p:sp>
      <p:pic>
        <p:nvPicPr>
          <p:cNvPr id="9"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1717" y="5575345"/>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8667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962400" cy="1143000"/>
          </a:xfrm>
        </p:spPr>
        <p:txBody>
          <a:bodyPr>
            <a:noAutofit/>
          </a:bodyPr>
          <a:lstStyle/>
          <a:p>
            <a:pPr algn="l"/>
            <a:r>
              <a:rPr lang="en-US" dirty="0" smtClean="0"/>
              <a:t>Smoke-free Public Housing</a:t>
            </a:r>
            <a:endParaRPr lang="en-US" dirty="0"/>
          </a:p>
        </p:txBody>
      </p:sp>
      <p:sp>
        <p:nvSpPr>
          <p:cNvPr id="5" name="Content Placeholder 4"/>
          <p:cNvSpPr>
            <a:spLocks noGrp="1"/>
          </p:cNvSpPr>
          <p:nvPr>
            <p:ph idx="1"/>
          </p:nvPr>
        </p:nvSpPr>
        <p:spPr>
          <a:xfrm>
            <a:off x="457200" y="1874837"/>
            <a:ext cx="4038600" cy="4525963"/>
          </a:xfrm>
        </p:spPr>
        <p:txBody>
          <a:bodyPr/>
          <a:lstStyle/>
          <a:p>
            <a:r>
              <a:rPr lang="en-US" dirty="0" smtClean="0"/>
              <a:t>Reduce tobacco use</a:t>
            </a:r>
          </a:p>
          <a:p>
            <a:r>
              <a:rPr lang="en-US" dirty="0" smtClean="0"/>
              <a:t>Reduce secondhand smoke exposure</a:t>
            </a:r>
          </a:p>
          <a:p>
            <a:r>
              <a:rPr lang="en-US" dirty="0" smtClean="0"/>
              <a:t>Save money</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539" r="30674"/>
          <a:stretch/>
        </p:blipFill>
        <p:spPr>
          <a:xfrm flipH="1">
            <a:off x="4638674" y="-203199"/>
            <a:ext cx="4733926" cy="6603999"/>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6354763"/>
            <a:ext cx="7980363"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600" y="5629275"/>
            <a:ext cx="9747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042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962400" cy="1143000"/>
          </a:xfrm>
        </p:spPr>
        <p:txBody>
          <a:bodyPr>
            <a:noAutofit/>
          </a:bodyPr>
          <a:lstStyle/>
          <a:p>
            <a:pPr algn="l"/>
            <a:r>
              <a:rPr lang="en-US" dirty="0" smtClean="0"/>
              <a:t>Smoke-free Public Housing</a:t>
            </a:r>
            <a:endParaRPr lang="en-US" dirty="0"/>
          </a:p>
        </p:txBody>
      </p:sp>
      <p:sp>
        <p:nvSpPr>
          <p:cNvPr id="5" name="Content Placeholder 4"/>
          <p:cNvSpPr>
            <a:spLocks noGrp="1"/>
          </p:cNvSpPr>
          <p:nvPr>
            <p:ph idx="1"/>
          </p:nvPr>
        </p:nvSpPr>
        <p:spPr>
          <a:xfrm>
            <a:off x="457200" y="1905000"/>
            <a:ext cx="3962400" cy="4525963"/>
          </a:xfrm>
        </p:spPr>
        <p:txBody>
          <a:bodyPr/>
          <a:lstStyle/>
          <a:p>
            <a:r>
              <a:rPr lang="en-US" dirty="0" smtClean="0"/>
              <a:t>Build relationships</a:t>
            </a:r>
          </a:p>
          <a:p>
            <a:r>
              <a:rPr lang="en-US" dirty="0" smtClean="0"/>
              <a:t>Education</a:t>
            </a:r>
          </a:p>
          <a:p>
            <a:r>
              <a:rPr lang="en-US" dirty="0" smtClean="0"/>
              <a:t>Connect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578" r="6595" b="3611"/>
          <a:stretch/>
        </p:blipFill>
        <p:spPr>
          <a:xfrm>
            <a:off x="4543425" y="-152400"/>
            <a:ext cx="4714875" cy="6610350"/>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4763"/>
            <a:ext cx="7980363"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363" y="5629275"/>
            <a:ext cx="9747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239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endParaRPr lang="en-US">
              <a:ea typeface="ＭＳ Ｐゴシック" charset="0"/>
              <a:cs typeface="+mj-cs"/>
            </a:endParaRPr>
          </a:p>
        </p:txBody>
      </p:sp>
      <p:sp>
        <p:nvSpPr>
          <p:cNvPr id="29699" name="Content Placeholder 2"/>
          <p:cNvSpPr>
            <a:spLocks noGrp="1"/>
          </p:cNvSpPr>
          <p:nvPr>
            <p:ph idx="1"/>
          </p:nvPr>
        </p:nvSpPr>
        <p:spPr/>
        <p:txBody>
          <a:bodyPr/>
          <a:lstStyle/>
          <a:p>
            <a:pPr>
              <a:buFontTx/>
              <a:buNone/>
              <a:defRPr/>
            </a:pPr>
            <a:endParaRPr lang="en-US">
              <a:ea typeface="ＭＳ Ｐゴシック" charset="0"/>
              <a:cs typeface="+mn-cs"/>
            </a:endParaRPr>
          </a:p>
        </p:txBody>
      </p:sp>
      <p:pic>
        <p:nvPicPr>
          <p:cNvPr id="55300" name="Picture 3" descr="C:\Users\sapple\AppData\Local\Microsoft\Windows\Temporary Internet Files\Content.IE5\V34U3ZSH\MP900309201[1].jpg"/>
          <p:cNvPicPr>
            <a:picLocks noChangeAspect="1" noChangeArrowheads="1"/>
          </p:cNvPicPr>
          <p:nvPr/>
        </p:nvPicPr>
        <p:blipFill>
          <a:blip r:embed="rId3">
            <a:extLst>
              <a:ext uri="{28A0092B-C50C-407E-A947-70E740481C1C}">
                <a14:useLocalDpi xmlns:a14="http://schemas.microsoft.com/office/drawing/2010/main" val="0"/>
              </a:ext>
            </a:extLst>
          </a:blip>
          <a:srcRect t="12367" b="9377"/>
          <a:stretch>
            <a:fillRect/>
          </a:stretch>
        </p:blipFill>
        <p:spPr bwMode="auto">
          <a:xfrm>
            <a:off x="134471" y="609320"/>
            <a:ext cx="8875059" cy="480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588" y="5566522"/>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6"/>
          <p:cNvSpPr txBox="1">
            <a:spLocks noChangeArrowheads="1"/>
          </p:cNvSpPr>
          <p:nvPr/>
        </p:nvSpPr>
        <p:spPr bwMode="auto">
          <a:xfrm>
            <a:off x="0" y="6363346"/>
            <a:ext cx="7978588" cy="511658"/>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www.wismokefreehousing.com</a:t>
            </a:r>
          </a:p>
        </p:txBody>
      </p:sp>
    </p:spTree>
    <p:extLst>
      <p:ext uri="{BB962C8B-B14F-4D97-AF65-F5344CB8AC3E}">
        <p14:creationId xmlns:p14="http://schemas.microsoft.com/office/powerpoint/2010/main" val="3145006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11"/>
          <a:stretch/>
        </p:blipFill>
        <p:spPr bwMode="auto">
          <a:xfrm>
            <a:off x="-838200" y="0"/>
            <a:ext cx="10411342" cy="635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57200"/>
            <a:ext cx="8229600" cy="1143000"/>
          </a:xfrm>
        </p:spPr>
        <p:txBody>
          <a:bodyPr>
            <a:normAutofit/>
          </a:bodyPr>
          <a:lstStyle/>
          <a:p>
            <a:pPr algn="l"/>
            <a:r>
              <a:rPr lang="en-US" dirty="0" smtClean="0"/>
              <a:t>How do I ensure compliance? </a:t>
            </a:r>
            <a:endParaRPr lang="en-US" dirty="0"/>
          </a:p>
        </p:txBody>
      </p:sp>
      <p:sp>
        <p:nvSpPr>
          <p:cNvPr id="3" name="Content Placeholder 2"/>
          <p:cNvSpPr>
            <a:spLocks noGrp="1"/>
          </p:cNvSpPr>
          <p:nvPr>
            <p:ph idx="1"/>
          </p:nvPr>
        </p:nvSpPr>
        <p:spPr>
          <a:xfrm>
            <a:off x="457200" y="1722437"/>
            <a:ext cx="8229600" cy="4525963"/>
          </a:xfrm>
        </p:spPr>
        <p:txBody>
          <a:bodyPr>
            <a:normAutofit/>
          </a:bodyPr>
          <a:lstStyle/>
          <a:p>
            <a:pPr>
              <a:lnSpc>
                <a:spcPct val="150000"/>
              </a:lnSpc>
              <a:spcBef>
                <a:spcPts val="0"/>
              </a:spcBef>
            </a:pPr>
            <a:r>
              <a:rPr lang="en-US" dirty="0" smtClean="0"/>
              <a:t>Engage residents</a:t>
            </a:r>
          </a:p>
          <a:p>
            <a:pPr>
              <a:lnSpc>
                <a:spcPct val="150000"/>
              </a:lnSpc>
              <a:spcBef>
                <a:spcPts val="0"/>
              </a:spcBef>
            </a:pPr>
            <a:r>
              <a:rPr lang="en-US" dirty="0" smtClean="0"/>
              <a:t>Provide notice</a:t>
            </a:r>
          </a:p>
          <a:p>
            <a:pPr>
              <a:lnSpc>
                <a:spcPct val="150000"/>
              </a:lnSpc>
              <a:spcBef>
                <a:spcPts val="0"/>
              </a:spcBef>
            </a:pPr>
            <a:r>
              <a:rPr lang="en-US" dirty="0" smtClean="0"/>
              <a:t>Post signs</a:t>
            </a:r>
          </a:p>
          <a:p>
            <a:pPr>
              <a:lnSpc>
                <a:spcPct val="150000"/>
              </a:lnSpc>
              <a:spcBef>
                <a:spcPts val="0"/>
              </a:spcBef>
            </a:pPr>
            <a:r>
              <a:rPr lang="en-US" dirty="0"/>
              <a:t>M</a:t>
            </a:r>
            <a:r>
              <a:rPr lang="en-US" dirty="0" smtClean="0"/>
              <a:t>arket the property as smoke-free</a:t>
            </a:r>
          </a:p>
          <a:p>
            <a:pPr>
              <a:lnSpc>
                <a:spcPct val="150000"/>
              </a:lnSpc>
              <a:spcBef>
                <a:spcPts val="0"/>
              </a:spcBef>
            </a:pPr>
            <a:r>
              <a:rPr lang="en-US" dirty="0" smtClean="0"/>
              <a:t>Enforcement</a:t>
            </a:r>
            <a:endParaRPr lang="en-US" dirty="0"/>
          </a:p>
        </p:txBody>
      </p:sp>
      <p:sp>
        <p:nvSpPr>
          <p:cNvPr id="4" name="TextBox 3"/>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a:t>
            </a:r>
            <a:r>
              <a:rPr lang="en-US" sz="2740" b="1" dirty="0" smtClean="0">
                <a:solidFill>
                  <a:schemeClr val="bg1"/>
                </a:solidFill>
                <a:latin typeface="Arial Narrow" panose="020B0606020202030204" pitchFamily="34" charset="0"/>
              </a:rPr>
              <a:t>www.wismokefreehousing.com</a:t>
            </a:r>
            <a:endParaRPr lang="en-US" sz="2740" b="1" dirty="0">
              <a:solidFill>
                <a:schemeClr val="bg1"/>
              </a:solidFill>
              <a:latin typeface="Arial Narrow" panose="020B0606020202030204" pitchFamily="34" charset="0"/>
            </a:endParaRPr>
          </a:p>
        </p:txBody>
      </p:sp>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Tree>
    <p:extLst>
      <p:ext uri="{BB962C8B-B14F-4D97-AF65-F5344CB8AC3E}">
        <p14:creationId xmlns:p14="http://schemas.microsoft.com/office/powerpoint/2010/main" val="2103668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04800"/>
            <a:ext cx="3581400" cy="5668963"/>
          </a:xfrm>
        </p:spPr>
        <p:txBody>
          <a:bodyPr>
            <a:normAutofit fontScale="85000" lnSpcReduction="20000"/>
          </a:bodyPr>
          <a:lstStyle/>
          <a:p>
            <a:pPr marL="0" indent="0">
              <a:lnSpc>
                <a:spcPct val="150000"/>
              </a:lnSpc>
              <a:buNone/>
            </a:pPr>
            <a:r>
              <a:rPr lang="en-US" sz="5600" b="1" dirty="0" smtClean="0">
                <a:solidFill>
                  <a:schemeClr val="bg1">
                    <a:lumMod val="65000"/>
                  </a:schemeClr>
                </a:solidFill>
              </a:rPr>
              <a:t>Profitable</a:t>
            </a:r>
          </a:p>
          <a:p>
            <a:pPr marL="0" indent="0">
              <a:lnSpc>
                <a:spcPct val="150000"/>
              </a:lnSpc>
              <a:buNone/>
            </a:pPr>
            <a:r>
              <a:rPr lang="en-US" sz="5600" b="1" dirty="0" smtClean="0">
                <a:solidFill>
                  <a:schemeClr val="bg1">
                    <a:lumMod val="65000"/>
                  </a:schemeClr>
                </a:solidFill>
              </a:rPr>
              <a:t>Popular</a:t>
            </a:r>
          </a:p>
          <a:p>
            <a:pPr marL="0" indent="0">
              <a:lnSpc>
                <a:spcPct val="150000"/>
              </a:lnSpc>
              <a:buNone/>
            </a:pPr>
            <a:r>
              <a:rPr lang="en-US" sz="5600" b="1" dirty="0" smtClean="0">
                <a:solidFill>
                  <a:schemeClr val="bg1">
                    <a:lumMod val="65000"/>
                  </a:schemeClr>
                </a:solidFill>
              </a:rPr>
              <a:t>Legal</a:t>
            </a:r>
          </a:p>
          <a:p>
            <a:pPr marL="0" indent="0">
              <a:lnSpc>
                <a:spcPct val="150000"/>
              </a:lnSpc>
              <a:buNone/>
            </a:pPr>
            <a:r>
              <a:rPr lang="en-US" sz="5600" b="1" dirty="0" smtClean="0"/>
              <a:t>Healthy</a:t>
            </a:r>
          </a:p>
          <a:p>
            <a:pPr marL="0" indent="0">
              <a:lnSpc>
                <a:spcPct val="150000"/>
              </a:lnSpc>
              <a:buNone/>
            </a:pPr>
            <a:r>
              <a:rPr lang="en-US" sz="5600" b="1" dirty="0" smtClean="0">
                <a:solidFill>
                  <a:schemeClr val="bg1">
                    <a:lumMod val="65000"/>
                  </a:schemeClr>
                </a:solidFill>
              </a:rPr>
              <a:t>Easy</a:t>
            </a:r>
            <a:endParaRPr lang="en-US" sz="5600" b="1" dirty="0">
              <a:solidFill>
                <a:schemeClr val="bg1">
                  <a:lumMod val="65000"/>
                </a:schemeClr>
              </a:solidFill>
            </a:endParaRP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
        <p:nvSpPr>
          <p:cNvPr id="5" name="TextBox 4"/>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www.wismokefreehousing.com</a:t>
            </a:r>
            <a:endParaRPr lang="en-US" sz="2800" b="1" dirty="0">
              <a:solidFill>
                <a:schemeClr val="bg1"/>
              </a:solidFill>
            </a:endParaRPr>
          </a:p>
        </p:txBody>
      </p:sp>
      <p:pic>
        <p:nvPicPr>
          <p:cNvPr id="1027" name="Picture 3" descr="C:\Users\sapple\AppData\Local\Microsoft\Windows\Temporary Internet Files\Content.IE5\V34U3ZSH\MP900400678[1].jpg"/>
          <p:cNvPicPr>
            <a:picLocks noChangeAspect="1" noChangeArrowheads="1"/>
          </p:cNvPicPr>
          <p:nvPr/>
        </p:nvPicPr>
        <p:blipFill rotWithShape="1">
          <a:blip r:embed="rId4">
            <a:extLst>
              <a:ext uri="{28A0092B-C50C-407E-A947-70E740481C1C}">
                <a14:useLocalDpi xmlns:a14="http://schemas.microsoft.com/office/drawing/2010/main" val="0"/>
              </a:ext>
            </a:extLst>
          </a:blip>
          <a:srcRect l="21856" r="12083"/>
          <a:stretch/>
        </p:blipFill>
        <p:spPr bwMode="auto">
          <a:xfrm>
            <a:off x="0" y="0"/>
            <a:ext cx="4165242" cy="637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980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8588" y="5566522"/>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4"/>
          <p:cNvSpPr txBox="1">
            <a:spLocks noChangeArrowheads="1"/>
          </p:cNvSpPr>
          <p:nvPr/>
        </p:nvSpPr>
        <p:spPr bwMode="auto">
          <a:xfrm>
            <a:off x="134470" y="6358345"/>
            <a:ext cx="7844118" cy="521661"/>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a:t>
            </a:r>
            <a:r>
              <a:rPr lang="en-US" altLang="en-US" sz="2800" dirty="0">
                <a:solidFill>
                  <a:schemeClr val="bg1"/>
                </a:solidFill>
                <a:latin typeface="+mn-lt"/>
              </a:rPr>
              <a:t>www.wismokefreehousing.com</a:t>
            </a:r>
          </a:p>
        </p:txBody>
      </p:sp>
      <p:sp>
        <p:nvSpPr>
          <p:cNvPr id="23556" name="Title 1"/>
          <p:cNvSpPr>
            <a:spLocks noGrp="1"/>
          </p:cNvSpPr>
          <p:nvPr>
            <p:ph type="title"/>
          </p:nvPr>
        </p:nvSpPr>
        <p:spPr>
          <a:xfrm>
            <a:off x="879662" y="0"/>
            <a:ext cx="7198379" cy="1143000"/>
          </a:xfrm>
        </p:spPr>
        <p:txBody>
          <a:bodyPr/>
          <a:lstStyle/>
          <a:p>
            <a:pPr>
              <a:defRPr/>
            </a:pPr>
            <a:r>
              <a:rPr lang="en-US" dirty="0">
                <a:latin typeface="Calibri" charset="0"/>
                <a:ea typeface="ＭＳ Ｐゴシック" charset="0"/>
                <a:cs typeface="+mj-cs"/>
              </a:rPr>
              <a:t>Health Benefits</a:t>
            </a:r>
          </a:p>
        </p:txBody>
      </p:sp>
      <p:pic>
        <p:nvPicPr>
          <p:cNvPr id="38917" name="Picture 6" descr="C:\Users\kstaats\AppData\Local\Microsoft\Windows\Temporary Internet Files\Content.IE5\B69A64G8\MP900448492[1].jp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96471" y="959504"/>
            <a:ext cx="7248806" cy="4832537"/>
          </a:xfrm>
        </p:spPr>
      </p:pic>
    </p:spTree>
    <p:extLst>
      <p:ext uri="{BB962C8B-B14F-4D97-AF65-F5344CB8AC3E}">
        <p14:creationId xmlns:p14="http://schemas.microsoft.com/office/powerpoint/2010/main" val="3539328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health </a:t>
            </a:r>
            <a:br>
              <a:rPr lang="en-US" dirty="0" smtClean="0"/>
            </a:br>
            <a:r>
              <a:rPr lang="en-US" dirty="0" smtClean="0"/>
              <a:t>benefits of quitting?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8720" y="0"/>
            <a:ext cx="6266560" cy="6266560"/>
          </a:xfrm>
        </p:spPr>
      </p:pic>
      <p:sp>
        <p:nvSpPr>
          <p:cNvPr id="4" name="TextBox 3"/>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www.wismokefreehousing.com</a:t>
            </a:r>
            <a:endParaRPr lang="en-US" sz="2800" b="1" dirty="0">
              <a:solidFill>
                <a:schemeClr val="bg1"/>
              </a:solidFill>
            </a:endParaRPr>
          </a:p>
        </p:txBody>
      </p:sp>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Tree>
    <p:extLst>
      <p:ext uri="{BB962C8B-B14F-4D97-AF65-F5344CB8AC3E}">
        <p14:creationId xmlns:p14="http://schemas.microsoft.com/office/powerpoint/2010/main" val="869541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770731"/>
            <a:ext cx="4781020" cy="717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334000" y="1447800"/>
            <a:ext cx="3200400" cy="4525963"/>
          </a:xfrm>
        </p:spPr>
        <p:txBody>
          <a:bodyPr>
            <a:normAutofit/>
          </a:bodyPr>
          <a:lstStyle/>
          <a:p>
            <a:pPr marL="0" indent="0">
              <a:buNone/>
            </a:pPr>
            <a:r>
              <a:rPr lang="en-US" dirty="0"/>
              <a:t>The majority of persons with mental illness and substance </a:t>
            </a:r>
            <a:r>
              <a:rPr lang="en-US" dirty="0" smtClean="0"/>
              <a:t>use disorders </a:t>
            </a:r>
            <a:r>
              <a:rPr lang="en-US" dirty="0"/>
              <a:t>want to quit </a:t>
            </a:r>
            <a:r>
              <a:rPr lang="en-US" dirty="0" smtClean="0"/>
              <a:t>smoking.</a:t>
            </a:r>
            <a:endParaRPr lang="en-US" dirty="0"/>
          </a:p>
        </p:txBody>
      </p:sp>
      <p:sp>
        <p:nvSpPr>
          <p:cNvPr id="4" name="TextBox 3"/>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www.wismokefreehousing.com</a:t>
            </a:r>
            <a:endParaRPr lang="en-US" sz="2800" b="1" dirty="0">
              <a:solidFill>
                <a:schemeClr val="bg1"/>
              </a:solidFill>
            </a:endParaRPr>
          </a:p>
        </p:txBody>
      </p:sp>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Tree>
    <p:extLst>
      <p:ext uri="{BB962C8B-B14F-4D97-AF65-F5344CB8AC3E}">
        <p14:creationId xmlns:p14="http://schemas.microsoft.com/office/powerpoint/2010/main" val="36334449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04800"/>
            <a:ext cx="3581400" cy="5668963"/>
          </a:xfrm>
        </p:spPr>
        <p:txBody>
          <a:bodyPr>
            <a:normAutofit fontScale="85000" lnSpcReduction="20000"/>
          </a:bodyPr>
          <a:lstStyle/>
          <a:p>
            <a:pPr marL="0" indent="0">
              <a:lnSpc>
                <a:spcPct val="150000"/>
              </a:lnSpc>
              <a:buNone/>
            </a:pPr>
            <a:r>
              <a:rPr lang="en-US" sz="5600" b="1" dirty="0" smtClean="0">
                <a:solidFill>
                  <a:schemeClr val="bg1">
                    <a:lumMod val="65000"/>
                  </a:schemeClr>
                </a:solidFill>
              </a:rPr>
              <a:t>Profitable</a:t>
            </a:r>
          </a:p>
          <a:p>
            <a:pPr marL="0" indent="0">
              <a:lnSpc>
                <a:spcPct val="150000"/>
              </a:lnSpc>
              <a:buNone/>
            </a:pPr>
            <a:r>
              <a:rPr lang="en-US" sz="5600" b="1" dirty="0" smtClean="0">
                <a:solidFill>
                  <a:schemeClr val="bg1">
                    <a:lumMod val="65000"/>
                  </a:schemeClr>
                </a:solidFill>
              </a:rPr>
              <a:t>Popular</a:t>
            </a:r>
          </a:p>
          <a:p>
            <a:pPr marL="0" indent="0">
              <a:lnSpc>
                <a:spcPct val="150000"/>
              </a:lnSpc>
              <a:buNone/>
            </a:pPr>
            <a:r>
              <a:rPr lang="en-US" sz="5600" b="1" dirty="0" smtClean="0">
                <a:solidFill>
                  <a:schemeClr val="bg1">
                    <a:lumMod val="65000"/>
                  </a:schemeClr>
                </a:solidFill>
              </a:rPr>
              <a:t>Legal</a:t>
            </a:r>
          </a:p>
          <a:p>
            <a:pPr marL="0" indent="0">
              <a:lnSpc>
                <a:spcPct val="150000"/>
              </a:lnSpc>
              <a:buNone/>
            </a:pPr>
            <a:r>
              <a:rPr lang="en-US" sz="5600" b="1" dirty="0" smtClean="0">
                <a:solidFill>
                  <a:schemeClr val="bg1">
                    <a:lumMod val="65000"/>
                  </a:schemeClr>
                </a:solidFill>
              </a:rPr>
              <a:t>Healthy</a:t>
            </a:r>
          </a:p>
          <a:p>
            <a:pPr marL="0" indent="0">
              <a:lnSpc>
                <a:spcPct val="150000"/>
              </a:lnSpc>
              <a:buNone/>
            </a:pPr>
            <a:r>
              <a:rPr lang="en-US" sz="5600" b="1" dirty="0" smtClean="0"/>
              <a:t>Easy</a:t>
            </a:r>
            <a:endParaRPr lang="en-US" sz="5600" b="1" dirty="0"/>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
        <p:nvSpPr>
          <p:cNvPr id="5" name="TextBox 4"/>
          <p:cNvSpPr txBox="1"/>
          <p:nvPr/>
        </p:nvSpPr>
        <p:spPr>
          <a:xfrm>
            <a:off x="0" y="6357610"/>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www.wismokefreehousing.com</a:t>
            </a:r>
            <a:endParaRPr lang="en-US" sz="2800" b="1" dirty="0">
              <a:solidFill>
                <a:schemeClr val="bg1"/>
              </a:solidFill>
            </a:endParaRPr>
          </a:p>
        </p:txBody>
      </p:sp>
      <p:pic>
        <p:nvPicPr>
          <p:cNvPr id="1027" name="Picture 3" descr="C:\Users\sapple\AppData\Local\Microsoft\Windows\Temporary Internet Files\Content.IE5\V34U3ZSH\MP900400678[1].jpg"/>
          <p:cNvPicPr>
            <a:picLocks noChangeAspect="1" noChangeArrowheads="1"/>
          </p:cNvPicPr>
          <p:nvPr/>
        </p:nvPicPr>
        <p:blipFill rotWithShape="1">
          <a:blip r:embed="rId4">
            <a:extLst>
              <a:ext uri="{28A0092B-C50C-407E-A947-70E740481C1C}">
                <a14:useLocalDpi xmlns:a14="http://schemas.microsoft.com/office/drawing/2010/main" val="0"/>
              </a:ext>
            </a:extLst>
          </a:blip>
          <a:srcRect l="21856" r="12083"/>
          <a:stretch/>
        </p:blipFill>
        <p:spPr bwMode="auto">
          <a:xfrm>
            <a:off x="0" y="0"/>
            <a:ext cx="4165242" cy="637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352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08" y="857251"/>
            <a:ext cx="8539843" cy="701155"/>
          </a:xfrm>
        </p:spPr>
        <p:txBody>
          <a:bodyPr>
            <a:normAutofit fontScale="90000"/>
          </a:bodyPr>
          <a:lstStyle/>
          <a:p>
            <a:pPr algn="ctr"/>
            <a:r>
              <a:rPr lang="en-US" dirty="0" smtClean="0"/>
              <a:t>Clear Gains Network Partners </a:t>
            </a:r>
            <a:endParaRPr lang="en-US" dirty="0"/>
          </a:p>
        </p:txBody>
      </p:sp>
      <p:grpSp>
        <p:nvGrpSpPr>
          <p:cNvPr id="3" name="Group 2"/>
          <p:cNvGrpSpPr/>
          <p:nvPr/>
        </p:nvGrpSpPr>
        <p:grpSpPr>
          <a:xfrm>
            <a:off x="536159" y="1564787"/>
            <a:ext cx="7483623" cy="2481101"/>
            <a:chOff x="-2193096" y="272120"/>
            <a:chExt cx="10366071" cy="4584929"/>
          </a:xfrm>
        </p:grpSpPr>
        <p:pic>
          <p:nvPicPr>
            <p:cNvPr id="4" name="Picture 3" descr="http://www.wismokefreehousing.com/images/partner-logos/waha.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096" y="272120"/>
              <a:ext cx="1897062" cy="165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wismokefreehousing.com/images/partner-logos/afi.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5270" y="2063650"/>
              <a:ext cx="2191171" cy="163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UW-CTRI">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34" y="4343336"/>
              <a:ext cx="1607731" cy="51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VAA Logo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41519" y="531377"/>
              <a:ext cx="1131456" cy="12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p:cNvSpPr txBox="1">
            <a:spLocks noChangeArrowheads="1"/>
          </p:cNvSpPr>
          <p:nvPr/>
        </p:nvSpPr>
        <p:spPr bwMode="auto">
          <a:xfrm>
            <a:off x="42644" y="6385286"/>
            <a:ext cx="8172449" cy="472714"/>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50567" tIns="25283" rIns="50567" bIns="25283"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1538" dirty="0">
                <a:solidFill>
                  <a:schemeClr val="bg1"/>
                </a:solidFill>
                <a:latin typeface="Arial Narrow" panose="020B0606020202030204" pitchFamily="34" charset="0"/>
              </a:rPr>
              <a:t> </a:t>
            </a:r>
            <a:r>
              <a:rPr lang="en-US" altLang="en-US" sz="2740" dirty="0">
                <a:solidFill>
                  <a:schemeClr val="bg1"/>
                </a:solidFill>
                <a:latin typeface="Arial Narrow" panose="020B0606020202030204" pitchFamily="34" charset="0"/>
              </a:rPr>
              <a:t>www.wismokefreehousing.com</a:t>
            </a:r>
          </a:p>
        </p:txBody>
      </p:sp>
      <p:pic>
        <p:nvPicPr>
          <p:cNvPr id="19" name="Content Placeholder 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3052" y="5868508"/>
            <a:ext cx="739996" cy="98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99198" y="4403572"/>
            <a:ext cx="1006567" cy="966304"/>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54901" y="3701424"/>
            <a:ext cx="892567" cy="536331"/>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3454" y="1653811"/>
            <a:ext cx="1117490" cy="756455"/>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9787" y="1959787"/>
            <a:ext cx="1111896" cy="433640"/>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23701" y="3452365"/>
            <a:ext cx="1561338" cy="936803"/>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75174" y="3334729"/>
            <a:ext cx="785557" cy="877739"/>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90049" y="2587059"/>
            <a:ext cx="929704" cy="734625"/>
          </a:xfrm>
          <a:prstGeom prst="rect">
            <a:avLst/>
          </a:prstGeom>
        </p:spPr>
      </p:pic>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45942" y="1752038"/>
            <a:ext cx="1244021" cy="679392"/>
          </a:xfrm>
          <a:prstGeom prst="rect">
            <a:avLst/>
          </a:prstGeom>
        </p:spPr>
      </p:pic>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24259" y="2558670"/>
            <a:ext cx="1170400" cy="799405"/>
          </a:xfrm>
          <a:prstGeom prst="rect">
            <a:avLst/>
          </a:prstGeom>
        </p:spPr>
      </p:pic>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46136" y="2699626"/>
            <a:ext cx="1582733" cy="546299"/>
          </a:xfrm>
          <a:prstGeom prst="rect">
            <a:avLst/>
          </a:prstGeom>
        </p:spPr>
      </p:pic>
      <p:pic>
        <p:nvPicPr>
          <p:cNvPr id="20"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476616" y="4406384"/>
            <a:ext cx="872243" cy="883670"/>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64748" y="4504012"/>
            <a:ext cx="818561" cy="873132"/>
          </a:xfrm>
          <a:prstGeom prst="rect">
            <a:avLst/>
          </a:prstGeom>
        </p:spPr>
      </p:pic>
      <p:pic>
        <p:nvPicPr>
          <p:cNvPr id="30" name="Picture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6660" y="3652706"/>
            <a:ext cx="1189053" cy="447533"/>
          </a:xfrm>
          <a:prstGeom prst="rect">
            <a:avLst/>
          </a:prstGeom>
        </p:spPr>
      </p:pic>
      <p:pic>
        <p:nvPicPr>
          <p:cNvPr id="6" name="Picture 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202945" y="4511280"/>
            <a:ext cx="1104515" cy="858596"/>
          </a:xfrm>
          <a:prstGeom prst="rect">
            <a:avLst/>
          </a:prstGeom>
        </p:spPr>
      </p:pic>
      <p:pic>
        <p:nvPicPr>
          <p:cNvPr id="16" name="Picture 15"/>
          <p:cNvPicPr>
            <a:picLocks noChangeAspect="1"/>
          </p:cNvPicPr>
          <p:nvPr/>
        </p:nvPicPr>
        <p:blipFill rotWithShape="1">
          <a:blip r:embed="rId25"/>
          <a:srcRect l="10526" t="16643" r="80483" b="40084"/>
          <a:stretch/>
        </p:blipFill>
        <p:spPr>
          <a:xfrm>
            <a:off x="1015564" y="4409221"/>
            <a:ext cx="894268" cy="850645"/>
          </a:xfrm>
          <a:prstGeom prst="rect">
            <a:avLst/>
          </a:prstGeom>
        </p:spPr>
      </p:pic>
    </p:spTree>
    <p:extLst>
      <p:ext uri="{BB962C8B-B14F-4D97-AF65-F5344CB8AC3E}">
        <p14:creationId xmlns:p14="http://schemas.microsoft.com/office/powerpoint/2010/main" val="2394051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dirty="0" smtClean="0">
                <a:latin typeface="Calibri" panose="020F0502020204030204" pitchFamily="34" charset="0"/>
              </a:rPr>
              <a:t>Website Resources</a:t>
            </a:r>
          </a:p>
        </p:txBody>
      </p:sp>
      <p:pic>
        <p:nvPicPr>
          <p:cNvPr id="6349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3451" y="1417638"/>
            <a:ext cx="7277098" cy="4678362"/>
          </a:xfrm>
        </p:spPr>
      </p:pic>
      <p:sp>
        <p:nvSpPr>
          <p:cNvPr id="63492" name="TextBox 4"/>
          <p:cNvSpPr txBox="1">
            <a:spLocks noChangeArrowheads="1"/>
          </p:cNvSpPr>
          <p:nvPr/>
        </p:nvSpPr>
        <p:spPr bwMode="auto">
          <a:xfrm>
            <a:off x="0" y="6363346"/>
            <a:ext cx="7978588" cy="511658"/>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www.wismokefreehousing.com</a:t>
            </a:r>
          </a:p>
        </p:txBody>
      </p:sp>
      <p:pic>
        <p:nvPicPr>
          <p:cNvPr id="63493"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588" y="5566522"/>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861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457200" y="274638"/>
            <a:ext cx="8229600" cy="867597"/>
          </a:xfrm>
        </p:spPr>
        <p:txBody>
          <a:bodyPr/>
          <a:lstStyle/>
          <a:p>
            <a:r>
              <a:rPr lang="en-US" altLang="en-US" dirty="0" smtClean="0"/>
              <a:t>Smoke-Free Housing Finder</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0700" y="1206735"/>
            <a:ext cx="5562600" cy="5043540"/>
          </a:xfrm>
        </p:spPr>
      </p:pic>
      <p:sp>
        <p:nvSpPr>
          <p:cNvPr id="4" name="TextBox 6"/>
          <p:cNvSpPr txBox="1">
            <a:spLocks noChangeArrowheads="1"/>
          </p:cNvSpPr>
          <p:nvPr/>
        </p:nvSpPr>
        <p:spPr bwMode="auto">
          <a:xfrm>
            <a:off x="0" y="6380089"/>
            <a:ext cx="7898747" cy="513987"/>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740" dirty="0">
                <a:solidFill>
                  <a:schemeClr val="bg1"/>
                </a:solidFill>
                <a:latin typeface="Arial Narrow" panose="020B0606020202030204" pitchFamily="34" charset="0"/>
              </a:rPr>
              <a:t> www.wismokefreehousing.com</a:t>
            </a:r>
          </a:p>
        </p:txBody>
      </p:sp>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3218" y="5552515"/>
            <a:ext cx="976312"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759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p:cNvSpPr>
            <a:spLocks noGrp="1"/>
          </p:cNvSpPr>
          <p:nvPr>
            <p:ph type="title"/>
          </p:nvPr>
        </p:nvSpPr>
        <p:spPr/>
        <p:txBody>
          <a:bodyPr/>
          <a:lstStyle/>
          <a:p>
            <a:r>
              <a:rPr lang="en-US" altLang="en-US" dirty="0" smtClean="0"/>
              <a:t>Property Owner</a:t>
            </a:r>
          </a:p>
        </p:txBody>
      </p:sp>
      <p:sp>
        <p:nvSpPr>
          <p:cNvPr id="77827" name="Content Placeholder 3"/>
          <p:cNvSpPr>
            <a:spLocks noGrp="1"/>
          </p:cNvSpPr>
          <p:nvPr>
            <p:ph idx="1"/>
          </p:nvPr>
        </p:nvSpPr>
        <p:spPr/>
        <p:txBody>
          <a:bodyPr/>
          <a:lstStyle/>
          <a:p>
            <a:endParaRPr lang="en-US" altLang="en-US" dirty="0" smtClean="0"/>
          </a:p>
          <a:p>
            <a:pPr>
              <a:buFont typeface="Arial" panose="020B0604020202020204" pitchFamily="34" charset="0"/>
              <a:buNone/>
            </a:pPr>
            <a:r>
              <a:rPr lang="en-US" altLang="en-US" dirty="0" smtClean="0"/>
              <a:t> </a:t>
            </a:r>
            <a:r>
              <a:rPr lang="en-US" altLang="en-US" sz="3177" dirty="0"/>
              <a:t>“Going smoke free has been one of the best management decisions we have made, our residents are happier and as owners we are proud of our properties.”  </a:t>
            </a:r>
          </a:p>
          <a:p>
            <a:endParaRPr lang="en-US" altLang="en-US" sz="2118" dirty="0"/>
          </a:p>
          <a:p>
            <a:endParaRPr lang="en-US" altLang="en-US" sz="2118" dirty="0"/>
          </a:p>
          <a:p>
            <a:endParaRPr lang="en-US" altLang="en-US" sz="2118" dirty="0"/>
          </a:p>
          <a:p>
            <a:pPr marL="806867" lvl="2" indent="0">
              <a:buNone/>
            </a:pPr>
            <a:r>
              <a:rPr lang="en-US" altLang="en-US" sz="1765" dirty="0"/>
              <a:t>                                                                                Scott Olson </a:t>
            </a:r>
          </a:p>
          <a:p>
            <a:pPr marL="806867" lvl="2" indent="0">
              <a:buNone/>
            </a:pPr>
            <a:r>
              <a:rPr lang="en-US" altLang="en-US" sz="1765" dirty="0"/>
              <a:t>				                Grandview Pines Properties</a:t>
            </a:r>
          </a:p>
          <a:p>
            <a:endParaRPr lang="en-US" altLang="en-US" sz="2118" dirty="0"/>
          </a:p>
          <a:p>
            <a:endParaRPr lang="en-US" altLang="en-US" dirty="0" smtClean="0"/>
          </a:p>
          <a:p>
            <a:endParaRPr lang="en-US" altLang="en-US" dirty="0" smtClean="0"/>
          </a:p>
        </p:txBody>
      </p:sp>
      <p:sp>
        <p:nvSpPr>
          <p:cNvPr id="77828" name="TextBox 6"/>
          <p:cNvSpPr txBox="1">
            <a:spLocks noChangeArrowheads="1"/>
          </p:cNvSpPr>
          <p:nvPr/>
        </p:nvSpPr>
        <p:spPr bwMode="auto">
          <a:xfrm>
            <a:off x="0" y="6378171"/>
            <a:ext cx="7898747" cy="513987"/>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740" dirty="0">
                <a:solidFill>
                  <a:schemeClr val="bg1"/>
                </a:solidFill>
                <a:latin typeface="Arial Narrow" panose="020B0606020202030204" pitchFamily="34" charset="0"/>
              </a:rPr>
              <a:t> www.wismokefreehousing.com</a:t>
            </a:r>
          </a:p>
        </p:txBody>
      </p:sp>
      <p:pic>
        <p:nvPicPr>
          <p:cNvPr id="77829"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3218" y="5552515"/>
            <a:ext cx="976312"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375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28" y="6308725"/>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www.wismokefreehousing.com</a:t>
            </a:r>
            <a:endParaRPr lang="en-US" sz="2800" b="1" dirty="0">
              <a:solidFill>
                <a:schemeClr val="bg1"/>
              </a:solidFill>
            </a:endParaRPr>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243" y="838200"/>
            <a:ext cx="4589486" cy="457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632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3"/>
          <a:stretch>
            <a:fillRect/>
          </a:stretch>
        </p:blipFill>
        <p:spPr>
          <a:xfrm>
            <a:off x="625180" y="274638"/>
            <a:ext cx="3018786" cy="5851525"/>
          </a:xfrm>
          <a:prstGeom prst="rect">
            <a:avLst/>
          </a:prstGeom>
        </p:spPr>
      </p:pic>
      <p:sp>
        <p:nvSpPr>
          <p:cNvPr id="5" name="Title 1"/>
          <p:cNvSpPr>
            <a:spLocks noGrp="1"/>
          </p:cNvSpPr>
          <p:nvPr>
            <p:ph sz="half" idx="2"/>
          </p:nvPr>
        </p:nvSpPr>
        <p:spPr>
          <a:xfrm>
            <a:off x="3962400" y="1600200"/>
            <a:ext cx="4724400" cy="45259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1200"/>
              </a:spcAft>
            </a:pPr>
            <a:r>
              <a:rPr lang="en-US" dirty="0" smtClean="0"/>
              <a:t>Karen</a:t>
            </a:r>
            <a:r>
              <a:rPr lang="en-US" dirty="0" smtClean="0"/>
              <a:t> Doster</a:t>
            </a:r>
            <a:endParaRPr lang="en-US" dirty="0"/>
          </a:p>
          <a:p>
            <a:pPr>
              <a:spcAft>
                <a:spcPts val="1200"/>
              </a:spcAft>
            </a:pPr>
            <a:r>
              <a:rPr lang="en-US" sz="3200" dirty="0">
                <a:solidFill>
                  <a:schemeClr val="bg1">
                    <a:lumMod val="50000"/>
                  </a:schemeClr>
                </a:solidFill>
              </a:rPr>
              <a:t>W</a:t>
            </a:r>
            <a:r>
              <a:rPr lang="en-US" sz="3200" dirty="0" smtClean="0">
                <a:solidFill>
                  <a:schemeClr val="bg1">
                    <a:lumMod val="50000"/>
                  </a:schemeClr>
                </a:solidFill>
              </a:rPr>
              <a:t>isconsin Tobacco Prevention and Control Program</a:t>
            </a:r>
          </a:p>
          <a:p>
            <a:r>
              <a:rPr lang="en-US" sz="3200" dirty="0" err="1" smtClean="0">
                <a:solidFill>
                  <a:schemeClr val="bg1">
                    <a:lumMod val="50000"/>
                  </a:schemeClr>
                </a:solidFill>
              </a:rPr>
              <a:t>Karen</a:t>
            </a:r>
            <a:r>
              <a:rPr lang="en-US" sz="3200" dirty="0" err="1" smtClean="0">
                <a:solidFill>
                  <a:schemeClr val="bg1">
                    <a:lumMod val="50000"/>
                  </a:schemeClr>
                </a:solidFill>
              </a:rPr>
              <a:t>.Doster</a:t>
            </a:r>
            <a:r>
              <a:rPr lang="en-US" sz="3200" dirty="0" smtClean="0">
                <a:solidFill>
                  <a:schemeClr val="bg1">
                    <a:lumMod val="50000"/>
                  </a:schemeClr>
                </a:solidFill>
              </a:rPr>
              <a:t/>
            </a:r>
            <a:br>
              <a:rPr lang="en-US" sz="3200" dirty="0" smtClean="0">
                <a:solidFill>
                  <a:schemeClr val="bg1">
                    <a:lumMod val="50000"/>
                  </a:schemeClr>
                </a:solidFill>
              </a:rPr>
            </a:br>
            <a:r>
              <a:rPr lang="en-US" sz="3200" dirty="0" smtClean="0">
                <a:solidFill>
                  <a:schemeClr val="bg1">
                    <a:lumMod val="50000"/>
                  </a:schemeClr>
                </a:solidFill>
              </a:rPr>
              <a:t>@dhs.wisconsin.gov</a:t>
            </a:r>
          </a:p>
          <a:p>
            <a:r>
              <a:rPr lang="en-US" sz="3200" dirty="0" smtClean="0">
                <a:solidFill>
                  <a:schemeClr val="bg1">
                    <a:lumMod val="50000"/>
                  </a:schemeClr>
                </a:solidFill>
              </a:rPr>
              <a:t>608-267-6768</a:t>
            </a:r>
            <a:endParaRPr lang="en-US" sz="3200" dirty="0" smtClean="0">
              <a:solidFill>
                <a:schemeClr val="bg1">
                  <a:lumMod val="50000"/>
                </a:schemeClr>
              </a:solidFill>
            </a:endParaRPr>
          </a:p>
          <a:p>
            <a:endParaRPr lang="en-US" dirty="0"/>
          </a:p>
        </p:txBody>
      </p:sp>
      <p:sp>
        <p:nvSpPr>
          <p:cNvPr id="8" name="TextBox 7"/>
          <p:cNvSpPr txBox="1"/>
          <p:nvPr/>
        </p:nvSpPr>
        <p:spPr>
          <a:xfrm>
            <a:off x="20128" y="6308725"/>
            <a:ext cx="8081717" cy="523220"/>
          </a:xfrm>
          <a:prstGeom prst="rect">
            <a:avLst/>
          </a:prstGeom>
          <a:solidFill>
            <a:srgbClr val="4DC2C4"/>
          </a:solidFill>
        </p:spPr>
        <p:txBody>
          <a:bodyPr wrap="square" rtlCol="0" anchor="ctr">
            <a:spAutoFit/>
          </a:bodyPr>
          <a:lstStyle/>
          <a:p>
            <a:pPr algn="ctr"/>
            <a:r>
              <a:rPr lang="en-US" sz="2800" b="1" dirty="0" smtClean="0">
                <a:solidFill>
                  <a:schemeClr val="bg1"/>
                </a:solidFill>
              </a:rPr>
              <a:t> www.wismokefreehousing.com</a:t>
            </a:r>
            <a:endParaRPr lang="en-US" sz="2800" b="1" dirty="0">
              <a:solidFill>
                <a:schemeClr val="bg1"/>
              </a:solidFill>
            </a:endParaRPr>
          </a:p>
        </p:txBody>
      </p:sp>
      <p:pic>
        <p:nvPicPr>
          <p:cNvPr id="9"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717" y="5565822"/>
            <a:ext cx="1005840" cy="1306033"/>
          </a:xfrm>
          <a:prstGeom prst="rect">
            <a:avLst/>
          </a:prstGeom>
        </p:spPr>
      </p:pic>
    </p:spTree>
    <p:extLst>
      <p:ext uri="{BB962C8B-B14F-4D97-AF65-F5344CB8AC3E}">
        <p14:creationId xmlns:p14="http://schemas.microsoft.com/office/powerpoint/2010/main" val="831504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1359394"/>
            <a:ext cx="7140388" cy="267820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267" name="Title 1"/>
          <p:cNvSpPr>
            <a:spLocks noGrp="1"/>
          </p:cNvSpPr>
          <p:nvPr>
            <p:ph type="title"/>
          </p:nvPr>
        </p:nvSpPr>
        <p:spPr>
          <a:xfrm>
            <a:off x="530879" y="344581"/>
            <a:ext cx="8170489" cy="1143000"/>
          </a:xfrm>
        </p:spPr>
        <p:txBody>
          <a:bodyPr>
            <a:normAutofit/>
          </a:bodyPr>
          <a:lstStyle/>
          <a:p>
            <a:r>
              <a:rPr lang="en-US" altLang="en-US" sz="3600" dirty="0" smtClean="0"/>
              <a:t>Smoke-Free Housing: A Billowing Trend</a:t>
            </a:r>
          </a:p>
        </p:txBody>
      </p:sp>
      <p:sp>
        <p:nvSpPr>
          <p:cNvPr id="11268" name="TextBox 6"/>
          <p:cNvSpPr txBox="1">
            <a:spLocks noChangeArrowheads="1"/>
          </p:cNvSpPr>
          <p:nvPr/>
        </p:nvSpPr>
        <p:spPr bwMode="auto">
          <a:xfrm>
            <a:off x="0" y="6370586"/>
            <a:ext cx="7978588" cy="513987"/>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71" dirty="0">
                <a:solidFill>
                  <a:schemeClr val="bg1"/>
                </a:solidFill>
                <a:latin typeface="Arial Narrow" panose="020B0606020202030204" pitchFamily="34" charset="0"/>
              </a:rPr>
              <a:t> </a:t>
            </a:r>
            <a:r>
              <a:rPr lang="en-US" altLang="en-US" sz="2740" dirty="0">
                <a:solidFill>
                  <a:schemeClr val="bg1"/>
                </a:solidFill>
                <a:latin typeface="Arial Narrow" panose="020B0606020202030204" pitchFamily="34" charset="0"/>
              </a:rPr>
              <a:t>www.wismokefreehousing.com</a:t>
            </a:r>
          </a:p>
        </p:txBody>
      </p:sp>
      <p:pic>
        <p:nvPicPr>
          <p:cNvPr id="11269"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588" y="5544110"/>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The Millennium Housing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680" y="4408115"/>
            <a:ext cx="1741114" cy="122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5552" y="4568008"/>
            <a:ext cx="3569350" cy="11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1938" y="4568008"/>
            <a:ext cx="2437278" cy="10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024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r>
              <a:rPr lang="en-US" altLang="en-US" dirty="0" smtClean="0"/>
              <a:t>74 Housing Authorities are Smoke-free</a:t>
            </a:r>
          </a:p>
        </p:txBody>
      </p:sp>
      <p:sp>
        <p:nvSpPr>
          <p:cNvPr id="13315" name="Content Placeholder 2"/>
          <p:cNvSpPr>
            <a:spLocks noGrp="1"/>
          </p:cNvSpPr>
          <p:nvPr>
            <p:ph idx="1"/>
          </p:nvPr>
        </p:nvSpPr>
        <p:spPr>
          <a:xfrm>
            <a:off x="578504" y="1545012"/>
            <a:ext cx="7986993" cy="4527176"/>
          </a:xfrm>
        </p:spPr>
        <p:txBody>
          <a:bodyPr/>
          <a:lstStyle/>
          <a:p>
            <a:pPr marL="0" indent="0">
              <a:buNone/>
            </a:pPr>
            <a:r>
              <a:rPr lang="en-US" altLang="en-US" smtClean="0"/>
              <a:t>	</a:t>
            </a:r>
          </a:p>
        </p:txBody>
      </p:sp>
      <p:sp>
        <p:nvSpPr>
          <p:cNvPr id="13316" name="TextBox 6"/>
          <p:cNvSpPr txBox="1">
            <a:spLocks noChangeArrowheads="1"/>
          </p:cNvSpPr>
          <p:nvPr/>
        </p:nvSpPr>
        <p:spPr bwMode="auto">
          <a:xfrm>
            <a:off x="0" y="6370586"/>
            <a:ext cx="7978588" cy="513987"/>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71" dirty="0">
                <a:solidFill>
                  <a:schemeClr val="bg1"/>
                </a:solidFill>
                <a:latin typeface="Arial Narrow" panose="020B0606020202030204" pitchFamily="34" charset="0"/>
              </a:rPr>
              <a:t> </a:t>
            </a:r>
            <a:r>
              <a:rPr lang="en-US" altLang="en-US" sz="2740" dirty="0">
                <a:solidFill>
                  <a:schemeClr val="bg1"/>
                </a:solidFill>
                <a:latin typeface="Arial Narrow" panose="020B0606020202030204" pitchFamily="34" charset="0"/>
              </a:rPr>
              <a:t>www.wismokefreehousing.com</a:t>
            </a:r>
          </a:p>
        </p:txBody>
      </p:sp>
      <p:pic>
        <p:nvPicPr>
          <p:cNvPr id="13317"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8588" y="5544110"/>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613524"/>
            <a:ext cx="1909979" cy="190997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1193" y="1806496"/>
            <a:ext cx="4085807" cy="131800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4709" y="1679218"/>
            <a:ext cx="2088497" cy="168427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049" y="4199558"/>
            <a:ext cx="2317096" cy="73171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5983" y="3497695"/>
            <a:ext cx="3220173" cy="214287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3508" y="3617679"/>
            <a:ext cx="1781175" cy="1895475"/>
          </a:xfrm>
          <a:prstGeom prst="rect">
            <a:avLst/>
          </a:prstGeom>
        </p:spPr>
      </p:pic>
    </p:spTree>
    <p:extLst>
      <p:ext uri="{BB962C8B-B14F-4D97-AF65-F5344CB8AC3E}">
        <p14:creationId xmlns:p14="http://schemas.microsoft.com/office/powerpoint/2010/main" val="846954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0478" y="305361"/>
            <a:ext cx="3475225" cy="5668776"/>
          </a:xfrm>
        </p:spPr>
        <p:txBody>
          <a:bodyPr>
            <a:normAutofit fontScale="85000" lnSpcReduction="20000"/>
          </a:bodyPr>
          <a:lstStyle/>
          <a:p>
            <a:pPr marL="0" indent="0">
              <a:lnSpc>
                <a:spcPct val="150000"/>
              </a:lnSpc>
              <a:buNone/>
              <a:defRPr/>
            </a:pPr>
            <a:r>
              <a:rPr lang="en-US" sz="5471" b="1" dirty="0">
                <a:latin typeface="Calibri" pitchFamily="34" charset="0"/>
              </a:rPr>
              <a:t>Profitable</a:t>
            </a:r>
          </a:p>
          <a:p>
            <a:pPr marL="0" indent="0">
              <a:lnSpc>
                <a:spcPct val="150000"/>
              </a:lnSpc>
              <a:buNone/>
              <a:defRPr/>
            </a:pPr>
            <a:r>
              <a:rPr lang="en-US" sz="5471" b="1" dirty="0">
                <a:solidFill>
                  <a:schemeClr val="bg1">
                    <a:lumMod val="65000"/>
                  </a:schemeClr>
                </a:solidFill>
                <a:latin typeface="Calibri" pitchFamily="34" charset="0"/>
              </a:rPr>
              <a:t>Popular</a:t>
            </a:r>
          </a:p>
          <a:p>
            <a:pPr marL="0" indent="0">
              <a:lnSpc>
                <a:spcPct val="150000"/>
              </a:lnSpc>
              <a:buNone/>
              <a:defRPr/>
            </a:pPr>
            <a:r>
              <a:rPr lang="en-US" sz="5471" b="1" dirty="0" smtClean="0">
                <a:solidFill>
                  <a:schemeClr val="bg1">
                    <a:lumMod val="65000"/>
                  </a:schemeClr>
                </a:solidFill>
                <a:latin typeface="Calibri" pitchFamily="34" charset="0"/>
              </a:rPr>
              <a:t>Legal</a:t>
            </a:r>
          </a:p>
          <a:p>
            <a:pPr marL="0" indent="0">
              <a:lnSpc>
                <a:spcPct val="150000"/>
              </a:lnSpc>
              <a:buNone/>
              <a:defRPr/>
            </a:pPr>
            <a:r>
              <a:rPr lang="en-US" sz="5471" b="1" dirty="0" smtClean="0">
                <a:solidFill>
                  <a:schemeClr val="bg1">
                    <a:lumMod val="65000"/>
                  </a:schemeClr>
                </a:solidFill>
                <a:latin typeface="Calibri" pitchFamily="34" charset="0"/>
              </a:rPr>
              <a:t>Healthy</a:t>
            </a:r>
            <a:endParaRPr lang="en-US" sz="5471" b="1" dirty="0">
              <a:solidFill>
                <a:schemeClr val="bg1">
                  <a:lumMod val="65000"/>
                </a:schemeClr>
              </a:solidFill>
              <a:latin typeface="Calibri" pitchFamily="34" charset="0"/>
            </a:endParaRPr>
          </a:p>
          <a:p>
            <a:pPr marL="0" indent="0">
              <a:lnSpc>
                <a:spcPct val="150000"/>
              </a:lnSpc>
              <a:buNone/>
              <a:defRPr/>
            </a:pPr>
            <a:r>
              <a:rPr lang="en-US" sz="5471" b="1" dirty="0">
                <a:solidFill>
                  <a:schemeClr val="bg1">
                    <a:lumMod val="65000"/>
                  </a:schemeClr>
                </a:solidFill>
                <a:latin typeface="Calibri" pitchFamily="34" charset="0"/>
              </a:rPr>
              <a:t>Easy</a:t>
            </a:r>
          </a:p>
        </p:txBody>
      </p:sp>
      <p:pic>
        <p:nvPicPr>
          <p:cNvPr id="24579"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8588" y="5566522"/>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134470" y="6358345"/>
            <a:ext cx="7844118" cy="521661"/>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a:t>
            </a:r>
            <a:r>
              <a:rPr lang="en-US" altLang="en-US" sz="2800" dirty="0">
                <a:solidFill>
                  <a:schemeClr val="bg1"/>
                </a:solidFill>
                <a:latin typeface="+mn-lt"/>
              </a:rPr>
              <a:t>www.wismokefreehousing.com</a:t>
            </a:r>
          </a:p>
        </p:txBody>
      </p:sp>
      <p:pic>
        <p:nvPicPr>
          <p:cNvPr id="24581" name="Picture 3" descr="C:\Users\sapple\AppData\Local\Microsoft\Windows\Temporary Internet Files\Content.IE5\V34U3ZSH\MP900400678[1].jpg"/>
          <p:cNvPicPr>
            <a:picLocks noChangeAspect="1" noChangeArrowheads="1"/>
          </p:cNvPicPr>
          <p:nvPr/>
        </p:nvPicPr>
        <p:blipFill>
          <a:blip r:embed="rId4">
            <a:extLst>
              <a:ext uri="{28A0092B-C50C-407E-A947-70E740481C1C}">
                <a14:useLocalDpi xmlns:a14="http://schemas.microsoft.com/office/drawing/2010/main" val="0"/>
              </a:ext>
            </a:extLst>
          </a:blip>
          <a:srcRect l="21857" r="12083"/>
          <a:stretch>
            <a:fillRect/>
          </a:stretch>
        </p:blipFill>
        <p:spPr bwMode="auto">
          <a:xfrm>
            <a:off x="134471" y="0"/>
            <a:ext cx="4042522" cy="637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035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Smoke Damaged Unit</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354474" y="1649645"/>
            <a:ext cx="4128347" cy="3505200"/>
          </a:xfrm>
        </p:spPr>
      </p:pic>
      <p:pic>
        <p:nvPicPr>
          <p:cNvPr id="11"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4645581" y="1493090"/>
            <a:ext cx="4107987" cy="3797950"/>
          </a:xfrm>
        </p:spPr>
      </p:pic>
      <p:sp>
        <p:nvSpPr>
          <p:cNvPr id="13" name="TextBox 7"/>
          <p:cNvSpPr txBox="1">
            <a:spLocks noChangeArrowheads="1"/>
          </p:cNvSpPr>
          <p:nvPr/>
        </p:nvSpPr>
        <p:spPr bwMode="auto">
          <a:xfrm>
            <a:off x="-1" y="6358345"/>
            <a:ext cx="8342499" cy="521661"/>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a:t>
            </a:r>
            <a:r>
              <a:rPr lang="en-US" altLang="en-US" sz="2740" dirty="0">
                <a:solidFill>
                  <a:schemeClr val="bg1"/>
                </a:solidFill>
                <a:latin typeface="Arial Narrow" panose="020B0606020202030204" pitchFamily="34" charset="0"/>
              </a:rPr>
              <a:t>www.wismokefreehousing.com</a:t>
            </a:r>
          </a:p>
        </p:txBody>
      </p:sp>
      <p:pic>
        <p:nvPicPr>
          <p:cNvPr id="14" name="Content Placeholder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6718" y="5867400"/>
            <a:ext cx="757282" cy="10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0488" y="5667345"/>
            <a:ext cx="9141655" cy="400110"/>
          </a:xfrm>
          <a:prstGeom prst="rect">
            <a:avLst/>
          </a:prstGeom>
          <a:noFill/>
        </p:spPr>
        <p:txBody>
          <a:bodyPr wrap="square" rtlCol="0">
            <a:spAutoFit/>
          </a:bodyPr>
          <a:lstStyle/>
          <a:p>
            <a:pPr algn="ctr"/>
            <a:r>
              <a:rPr lang="en-US" sz="2000" dirty="0" smtClean="0"/>
              <a:t>Tenant rented this unit for 14 years smoking 3 packs/day </a:t>
            </a:r>
            <a:endParaRPr lang="en-US" sz="2000" dirty="0"/>
          </a:p>
        </p:txBody>
      </p:sp>
    </p:spTree>
    <p:extLst>
      <p:ext uri="{BB962C8B-B14F-4D97-AF65-F5344CB8AC3E}">
        <p14:creationId xmlns:p14="http://schemas.microsoft.com/office/powerpoint/2010/main" val="3786510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defRPr/>
            </a:pPr>
            <a:endParaRPr lang="en-US">
              <a:ea typeface="ＭＳ Ｐゴシック" charset="0"/>
              <a:cs typeface="+mj-cs"/>
            </a:endParaRPr>
          </a:p>
        </p:txBody>
      </p:sp>
      <p:sp>
        <p:nvSpPr>
          <p:cNvPr id="15363" name="Content Placeholder 2"/>
          <p:cNvSpPr>
            <a:spLocks noGrp="1"/>
          </p:cNvSpPr>
          <p:nvPr>
            <p:ph idx="1"/>
          </p:nvPr>
        </p:nvSpPr>
        <p:spPr/>
        <p:txBody>
          <a:bodyPr/>
          <a:lstStyle/>
          <a:p>
            <a:pPr>
              <a:buFontTx/>
              <a:buNone/>
              <a:defRPr/>
            </a:pPr>
            <a:endParaRPr lang="en-US">
              <a:ea typeface="ＭＳ Ｐゴシック" charset="0"/>
              <a:cs typeface="+mn-cs"/>
            </a:endParaRP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l="30782" t="23047" r="28783" b="13158"/>
          <a:stretch>
            <a:fillRect/>
          </a:stretch>
        </p:blipFill>
        <p:spPr bwMode="auto">
          <a:xfrm>
            <a:off x="1189784" y="228600"/>
            <a:ext cx="6764431" cy="59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Content Placeholder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588" y="5566522"/>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7"/>
          <p:cNvSpPr txBox="1">
            <a:spLocks noChangeArrowheads="1"/>
          </p:cNvSpPr>
          <p:nvPr/>
        </p:nvSpPr>
        <p:spPr bwMode="auto">
          <a:xfrm>
            <a:off x="0" y="6363346"/>
            <a:ext cx="7978588" cy="511658"/>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www.wismokefreehousing.com</a:t>
            </a:r>
          </a:p>
        </p:txBody>
      </p:sp>
      <p:sp>
        <p:nvSpPr>
          <p:cNvPr id="28679" name="TextBox 3"/>
          <p:cNvSpPr txBox="1">
            <a:spLocks noChangeArrowheads="1"/>
          </p:cNvSpPr>
          <p:nvPr/>
        </p:nvSpPr>
        <p:spPr bwMode="auto">
          <a:xfrm>
            <a:off x="6413687" y="5453178"/>
            <a:ext cx="1116386" cy="4438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294" b="1" dirty="0">
                <a:latin typeface="Arial Narrow" panose="020B0606020202030204" pitchFamily="34" charset="0"/>
              </a:rPr>
              <a:t>$2740 +</a:t>
            </a:r>
          </a:p>
        </p:txBody>
      </p:sp>
    </p:spTree>
    <p:extLst>
      <p:ext uri="{BB962C8B-B14F-4D97-AF65-F5344CB8AC3E}">
        <p14:creationId xmlns:p14="http://schemas.microsoft.com/office/powerpoint/2010/main" val="561683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941795" y="1752320"/>
            <a:ext cx="3549463" cy="2620775"/>
          </a:xfrm>
        </p:spPr>
        <p:txBody>
          <a:bodyPr/>
          <a:lstStyle/>
          <a:p>
            <a:pPr>
              <a:defRPr/>
            </a:pPr>
            <a:r>
              <a:rPr lang="en-US" dirty="0">
                <a:latin typeface="Calibri" charset="0"/>
                <a:ea typeface="ＭＳ Ｐゴシック" charset="0"/>
                <a:cs typeface="+mj-cs"/>
              </a:rPr>
              <a:t>Less Risk of Fire Damage</a:t>
            </a:r>
          </a:p>
        </p:txBody>
      </p:sp>
      <p:pic>
        <p:nvPicPr>
          <p:cNvPr id="30723" name="Picture 5" descr="C:\Users\sapple\AppData\Local\Microsoft\Windows\Temporary Internet Files\Content.IE5\20IIMG0O\MP900405014[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375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Content Placeholder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8588" y="5566522"/>
            <a:ext cx="976313" cy="13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p:cNvSpPr txBox="1">
            <a:spLocks noChangeArrowheads="1"/>
          </p:cNvSpPr>
          <p:nvPr/>
        </p:nvSpPr>
        <p:spPr bwMode="auto">
          <a:xfrm>
            <a:off x="0" y="6363346"/>
            <a:ext cx="7978588" cy="511658"/>
          </a:xfrm>
          <a:prstGeom prst="rect">
            <a:avLst/>
          </a:prstGeom>
          <a:solidFill>
            <a:srgbClr val="4DC2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nchor="ctr">
            <a:spAutoFit/>
          </a:bodyPr>
          <a:lstStyle>
            <a:lvl1pPr>
              <a:spcBef>
                <a:spcPct val="20000"/>
              </a:spcBef>
              <a:buSzPct val="100000"/>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SzTx/>
              <a:buFontTx/>
              <a:buNone/>
            </a:pPr>
            <a:r>
              <a:rPr lang="en-US" altLang="en-US" sz="2735" dirty="0">
                <a:solidFill>
                  <a:schemeClr val="bg1"/>
                </a:solidFill>
                <a:latin typeface="Arial Narrow" panose="020B0606020202030204" pitchFamily="34" charset="0"/>
              </a:rPr>
              <a:t> www.wismokefreehousing.com</a:t>
            </a:r>
          </a:p>
        </p:txBody>
      </p:sp>
    </p:spTree>
    <p:extLst>
      <p:ext uri="{BB962C8B-B14F-4D97-AF65-F5344CB8AC3E}">
        <p14:creationId xmlns:p14="http://schemas.microsoft.com/office/powerpoint/2010/main" val="925079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3119</TotalTime>
  <Words>2686</Words>
  <Application>Microsoft Office PowerPoint</Application>
  <PresentationFormat>On-screen Show (4:3)</PresentationFormat>
  <Paragraphs>366</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Karen Doster</vt:lpstr>
      <vt:lpstr>Clear Gains Vision</vt:lpstr>
      <vt:lpstr>Clear Gains Network Partners </vt:lpstr>
      <vt:lpstr>Smoke-Free Housing: A Billowing Trend</vt:lpstr>
      <vt:lpstr>74 Housing Authorities are Smoke-free</vt:lpstr>
      <vt:lpstr>PowerPoint Presentation</vt:lpstr>
      <vt:lpstr>Smoke Damaged Unit</vt:lpstr>
      <vt:lpstr>PowerPoint Presentation</vt:lpstr>
      <vt:lpstr>Less Risk of Fire Damage</vt:lpstr>
      <vt:lpstr>PowerPoint Presentation</vt:lpstr>
      <vt:lpstr>PowerPoint Presentation</vt:lpstr>
      <vt:lpstr>PowerPoint Presentation</vt:lpstr>
      <vt:lpstr>PowerPoint Presentation</vt:lpstr>
      <vt:lpstr>Recycled Air in Apartments</vt:lpstr>
      <vt:lpstr>PowerPoint Presentation</vt:lpstr>
      <vt:lpstr>Ventilation Doesn’t Help</vt:lpstr>
      <vt:lpstr>Will a smoke-free policy  affect my occupancy rate? </vt:lpstr>
      <vt:lpstr>PowerPoint Presentation</vt:lpstr>
      <vt:lpstr> Private Housing </vt:lpstr>
      <vt:lpstr>Public Housing Mandate</vt:lpstr>
      <vt:lpstr>Smoke-free Public Housing</vt:lpstr>
      <vt:lpstr>Smoke-free Public Housing</vt:lpstr>
      <vt:lpstr>PowerPoint Presentation</vt:lpstr>
      <vt:lpstr>How do I ensure compliance? </vt:lpstr>
      <vt:lpstr>PowerPoint Presentation</vt:lpstr>
      <vt:lpstr>Health Benefits</vt:lpstr>
      <vt:lpstr>What are the health  benefits of quitting? </vt:lpstr>
      <vt:lpstr>PowerPoint Presentation</vt:lpstr>
      <vt:lpstr>PowerPoint Presentation</vt:lpstr>
      <vt:lpstr>Website Resources</vt:lpstr>
      <vt:lpstr>Smoke-Free Housing Finder</vt:lpstr>
      <vt:lpstr>Property Owner</vt:lpstr>
      <vt:lpstr>PowerPoint Presentation</vt:lpstr>
      <vt:lpstr>PowerPoint Presentation</vt:lpstr>
    </vt:vector>
  </TitlesOfParts>
  <Company>American Lung Association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Grayson</dc:creator>
  <cp:lastModifiedBy>Wong, Joann L</cp:lastModifiedBy>
  <cp:revision>162</cp:revision>
  <cp:lastPrinted>2015-11-12T17:44:09Z</cp:lastPrinted>
  <dcterms:created xsi:type="dcterms:W3CDTF">2013-09-24T14:19:23Z</dcterms:created>
  <dcterms:modified xsi:type="dcterms:W3CDTF">2018-03-19T20:32:10Z</dcterms:modified>
</cp:coreProperties>
</file>