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Lst>
  <p:notesMasterIdLst>
    <p:notesMasterId r:id="rId10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B90CD4B-B673-4D37-8BE3-40410D5BF2C0}">
  <a:tblStyle styleId="{7B90CD4B-B673-4D37-8BE3-40410D5BF2C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9ED986-0812-4FAA-86B7-C385E25F4E5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6"/>
          </a:solidFill>
        </a:fill>
      </a:tcStyle>
    </a:wholeTbl>
    <a:band1H>
      <a:tcTxStyle/>
      <a:tcStyle>
        <a:tcBdr/>
        <a:fill>
          <a:solidFill>
            <a:srgbClr val="F9D7CA"/>
          </a:solidFill>
        </a:fill>
      </a:tcStyle>
    </a:band1H>
    <a:band2H>
      <a:tcTxStyle/>
      <a:tcStyle>
        <a:tcBdr/>
      </a:tcStyle>
    </a:band2H>
    <a:band1V>
      <a:tcTxStyle/>
      <a:tcStyle>
        <a:tcBdr/>
        <a:fill>
          <a:solidFill>
            <a:srgbClr val="F9D7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730" y="3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4250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Shape 13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a:t>
            </a:fld>
            <a:endParaRPr sz="120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Shape 19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Font typeface="Arial"/>
              <a:buNone/>
            </a:pPr>
            <a:r>
              <a:rPr lang="en-US" sz="1200" b="0" i="0" u="none" strike="noStrike" cap="none">
                <a:solidFill>
                  <a:srgbClr val="000000"/>
                </a:solidFill>
                <a:latin typeface="Arial"/>
                <a:ea typeface="Arial"/>
                <a:cs typeface="Arial"/>
                <a:sym typeface="Arial"/>
              </a:rPr>
              <a:t>Another reason to do store assessments is to collect high quality local data. </a:t>
            </a:r>
            <a:r>
              <a:rPr lang="en-US" sz="1200" b="0" i="0" u="none" strike="noStrike" cap="none">
                <a:solidFill>
                  <a:srgbClr val="000000"/>
                </a:solidFill>
                <a:latin typeface="Calibri"/>
                <a:ea typeface="Calibri"/>
                <a:cs typeface="Calibri"/>
                <a:sym typeface="Calibri"/>
              </a:rPr>
              <a:t>The data collected is likely to be the most up to date and accurate data on what’s going on in the retail environment in your area.</a:t>
            </a:r>
            <a:endParaRPr/>
          </a:p>
          <a:p>
            <a:pPr marL="0" marR="0" lvl="0" indent="0" algn="l" rtl="0">
              <a:spcBef>
                <a:spcPts val="0"/>
              </a:spcBef>
              <a:spcAft>
                <a:spcPts val="0"/>
              </a:spcAft>
              <a:buClr>
                <a:schemeClr val="dk1"/>
              </a:buClr>
              <a:buFont typeface="Calibri"/>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Clr>
                <a:srgbClr val="000000"/>
              </a:buClr>
              <a:buFont typeface="Calibri"/>
              <a:buNone/>
            </a:pPr>
            <a:r>
              <a:rPr lang="en-US" sz="1200" b="0" i="0" u="none" strike="noStrike" cap="none">
                <a:solidFill>
                  <a:srgbClr val="000000"/>
                </a:solidFill>
                <a:latin typeface="Calibri"/>
                <a:ea typeface="Calibri"/>
                <a:cs typeface="Calibri"/>
                <a:sym typeface="Calibri"/>
              </a:rPr>
              <a:t>I’ve put a couple pictures on this slide as a reminder that photographic data are a powerful way to showcase what is going on in your area and photos are easy to collect when conducting store assessments. </a:t>
            </a: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Calibri"/>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Calibri"/>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Arial"/>
              <a:buNone/>
            </a:pPr>
            <a:r>
              <a:rPr lang="en-US" sz="800" b="0" i="0" u="none" strike="noStrike" cap="none">
                <a:solidFill>
                  <a:schemeClr val="dk1"/>
                </a:solidFill>
                <a:latin typeface="Arial"/>
                <a:ea typeface="Arial"/>
                <a:cs typeface="Arial"/>
                <a:sym typeface="Arial"/>
              </a:rPr>
              <a:t>Image Source: Counter Tobacco</a:t>
            </a: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62" name="Shape 11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Shape 20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Another reason is to document industry targeting. By looking at the data we collect, we can identify patterns such as targeting of youth or minority populations.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can answer questions such as ‘Where are the most price promotions?’ and ‘Where do we most often see flavored products?’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Shape 21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first step in policy change is identifying the problem. With store assessment data we can identify and prioritize the problems we find.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2" name="Shape 21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Shape 21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Educate policy makers using local data. It's pretty powerful when we can show policy makers what is going on in their backyard. Store assessment data provide clear and accurate advocacy points. local data. </a:t>
            </a:r>
            <a:endParaRPr sz="1200" b="0" i="0" u="none" strike="noStrike" cap="none">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Shape 2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With this data we can answer questions about how the retail environment changes over time, such as how new policies impact what's going on in stores. How is marketing changing? How is product availability changing?</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Shape 2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 does the form ask? What are best practices for answering the questions?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Why do you think we go over each question? Data quality matters. Everyone needs to answer the questions in the same way, or it means nothing.</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Shape 24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You have a copy in your folder.</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 questions strategically chosen – linked with a potential policy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Based off of the national standard, STARS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Take a quick look at it – we’ll be practicing filling it out a little later</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You’ll become very familiar with it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**Stress the importance of collecting good data.</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5" name="Shape 2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2" name="Shape 2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0" name="Shape 2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6" name="Shape 2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3" name="Shape 2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Shape 30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Tobacco shop</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Beer/wine/liquor store</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General merchandise/mass merchandiser/discount store</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Convenience Store with or without gas</a:t>
            </a:r>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Thanks for playing everyone!</a:t>
            </a:r>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08" name="Shape 30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23</a:t>
            </a:fld>
            <a:endParaRPr sz="1200">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31" name="Shape 33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32" name="Shape 33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25</a:t>
            </a:fld>
            <a:endParaRPr sz="1200">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43" name="Shape 34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4" name="Shape 34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26</a:t>
            </a:fld>
            <a:endParaRPr sz="1200">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58" name="Shape 35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9" name="Shape 35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27</a:t>
            </a:fld>
            <a:endParaRPr sz="1200">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Shape 38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Yes!</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No!</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No!</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Yes!</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No</a:t>
            </a: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83" name="Shape 38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Shape 39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Question 4 – exterior advertisements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Cigarettes- non menthol – Yes.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Cigarettes –menthol – Yes.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E-cigarettes – Yes. (mark ten)</a:t>
            </a:r>
            <a:endParaRPr sz="1200" b="0" i="0" u="none" strike="noStrike" cap="none">
              <a:solidFill>
                <a:schemeClr val="dk1"/>
              </a:solidFill>
              <a:latin typeface="Calibri"/>
              <a:ea typeface="Calibri"/>
              <a:cs typeface="Calibri"/>
              <a:sym typeface="Calibri"/>
            </a:endParaRPr>
          </a:p>
        </p:txBody>
      </p:sp>
      <p:sp>
        <p:nvSpPr>
          <p:cNvPr id="396" name="Shape 39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 name="Shape 1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4" name="Shape 4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6" name="Shape 4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Shape 42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question is of interest because many municipalities are considering banning the sale of tobacco at pharmacies for the following reasons:</a:t>
            </a:r>
            <a:endParaRPr/>
          </a:p>
          <a:p>
            <a:pPr marL="285750" marR="0" lvl="0" indent="-2857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Selling tobacco in pharmacies sends a mixed message to consumers about the dangers of tobacco products since pharmacies are supposed to be health-oriented stores. </a:t>
            </a:r>
            <a:endParaRPr/>
          </a:p>
          <a:p>
            <a:pPr marL="285750" marR="0" lvl="0" indent="-2857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 presence of tobacco in pharmacies makes it harder for smokers to quit because tobacco is often sold next to cessation products. </a:t>
            </a:r>
            <a:endParaRPr/>
          </a:p>
          <a:p>
            <a:pPr marL="285750" marR="0" lvl="0" indent="-2857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Selling tobacco is a conflict of interest for pharmacists, who are dedicated to individuals’ welfare.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26" name="Shape 42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Shape 43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Smirnoff ice, Mike’s Hard Lemonade, Bacardi Breezer– alcoopops count as alcohol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Arial"/>
                <a:ea typeface="Arial"/>
                <a:cs typeface="Arial"/>
                <a:sym typeface="Arial"/>
              </a:rPr>
              <a:t>Alcopop</a:t>
            </a:r>
            <a:r>
              <a:rPr lang="en-US" sz="1200" b="0" i="0" u="none" strike="noStrike" cap="none">
                <a:solidFill>
                  <a:schemeClr val="dk1"/>
                </a:solidFill>
                <a:latin typeface="Arial"/>
                <a:ea typeface="Arial"/>
                <a:cs typeface="Arial"/>
                <a:sym typeface="Arial"/>
              </a:rPr>
              <a:t> is a colloquial term describing certain flavored alcoholic beverages with relatively low alcohol content (e.g., 3–7% alcohol by volume), including: malt beverages to which various fruit juices or other flavorings have been added. Tend to be sugary and/or fruity.</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37" name="Shape 43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5" name="Shape 4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52" name="Shape 45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53" name="Shape 45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35</a:t>
            </a:fld>
            <a:endParaRPr sz="1200">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6" name="Shape 4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97" name="Shape 4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98" name="Shape 4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38</a:t>
            </a:fld>
            <a:endParaRPr sz="1200">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13" name="Shape 51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14" name="Shape 51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39</a:t>
            </a:fld>
            <a:endParaRPr sz="120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4" name="Shape 1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43" name="Shape 5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61" name="Shape 5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81" name="Shape 5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98" name="Shape 5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6" name="Shape 6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Shape 62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No – low price.</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Yes – special price</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YES – trial offer</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No –standard price.</a:t>
            </a:r>
            <a:endParaRPr/>
          </a:p>
          <a:p>
            <a:pPr marL="228600" marR="0" lvl="0" indent="-22860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Yes – all say special!</a:t>
            </a:r>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29" name="Shape 6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Shape 64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Cigarillos/little cigars/blunts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Premium large cigars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Chew, moist/dry snuff, dip, or snus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E-cigarettes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Hookah tobacco</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Loose tobacco</a:t>
            </a: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46</a:t>
            </a:fld>
            <a:endParaRPr sz="1200">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Shape 65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Cigarillos/little cigars/blunts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Premium large cigars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Chew, moist/dry snuff, dip, or snus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E-cigarettes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Hookah tobacco</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Loose tobacco</a:t>
            </a:r>
            <a:endParaRPr sz="1200" b="0" i="0" u="none" strike="noStrike" cap="none">
              <a:solidFill>
                <a:schemeClr val="dk1"/>
              </a:solidFill>
              <a:latin typeface="Calibri"/>
              <a:ea typeface="Calibri"/>
              <a:cs typeface="Calibri"/>
              <a:sym typeface="Calibri"/>
            </a:endParaRPr>
          </a:p>
        </p:txBody>
      </p:sp>
      <p:sp>
        <p:nvSpPr>
          <p:cNvPr id="656" name="Shape 65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47</a:t>
            </a:fld>
            <a:endParaRPr sz="1200">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Shape 67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Cigarillos/little cigars/blunts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Premium large cigars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Chew, moist/dry snuff, dip, or snus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E-cigarettes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Hookah tobacco</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Loose tobacco</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73" name="Shape 67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48</a:t>
            </a:fld>
            <a:endParaRPr sz="1200">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84" name="Shape 68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85" name="Shape 68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49</a:t>
            </a:fld>
            <a:endParaRPr sz="120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96" name="Shape 69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97" name="Shape 69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50</a:t>
            </a:fld>
            <a:endParaRPr sz="1200">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Shape 71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Chew, moist/dry snuff, dip, snus sold here? YES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Flavored? Vendor assisted display? YES</a:t>
            </a:r>
            <a:endParaRPr/>
          </a:p>
        </p:txBody>
      </p:sp>
      <p:sp>
        <p:nvSpPr>
          <p:cNvPr id="713" name="Shape 71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Shape 72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Blu disposable e-cigarette sold here? YES.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Vendor Assisted Display?</a:t>
            </a:r>
            <a:endParaRPr sz="1200" b="0" i="0" u="none" strike="noStrike" cap="none">
              <a:solidFill>
                <a:schemeClr val="dk1"/>
              </a:solidFill>
              <a:latin typeface="Calibri"/>
              <a:ea typeface="Calibri"/>
              <a:cs typeface="Calibri"/>
              <a:sym typeface="Calibri"/>
            </a:endParaRPr>
          </a:p>
        </p:txBody>
      </p:sp>
      <p:sp>
        <p:nvSpPr>
          <p:cNvPr id="722" name="Shape 72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29" name="Shape 7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38" name="Shape 7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45" name="Shape 7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2" name="Shape 7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8" name="Shape 7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68" name="Shape 7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81" name="Shape 7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6" name="Shape 1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Shape 79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Refer to your pocket guide or use it later as a reference</a:t>
            </a:r>
            <a:endParaRPr sz="1200" b="0" i="0" u="none" strike="noStrike" cap="none">
              <a:solidFill>
                <a:schemeClr val="dk1"/>
              </a:solidFill>
              <a:latin typeface="Calibri"/>
              <a:ea typeface="Calibri"/>
              <a:cs typeface="Calibri"/>
              <a:sym typeface="Calibri"/>
            </a:endParaRPr>
          </a:p>
        </p:txBody>
      </p:sp>
      <p:sp>
        <p:nvSpPr>
          <p:cNvPr id="791" name="Shape 79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60</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99" name="Shape 7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08" name="Shape 8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21" name="Shape 82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22" name="Shape 82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63</a:t>
            </a:fld>
            <a:endParaRPr sz="1200">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32" name="Shape 8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39" name="Shape 8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40" name="Shape 84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65</a:t>
            </a:fld>
            <a:endParaRPr sz="1200">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50" name="Shape 8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63" name="Shape 86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64" name="Shape 86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67</a:t>
            </a:fld>
            <a:endParaRPr sz="1200">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79" name="Shape 87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80" name="Shape 88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68</a:t>
            </a:fld>
            <a:endParaRPr sz="1200">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89" name="Shape 8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2" name="Shape 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02" name="Shape 90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3" name="Shape 90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70</a:t>
            </a:fld>
            <a:endParaRPr sz="1200">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12" name="Shape 9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Shape 9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25" name="Shape 92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26" name="Shape 92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72</a:t>
            </a:fld>
            <a:endParaRPr sz="1200">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Shape 93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5" name="Shape 9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Shape 95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52" name="Shape 9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Shape 95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58" name="Shape 9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Shape 96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5" name="Shape 9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73" name="Shape 9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81" name="Shape 9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88" name="Shape 9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Shape 17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94" name="Shape 9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Shape 100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We know why we do store audits, but how will we do them? With the help of a tool called the store Audit Center. I should say that the word “audit” and “assessment” are interchangeable.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02" name="Shape 100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81</a:t>
            </a:fld>
            <a:endParaRPr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08" name="Shape 10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Shape 101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15" name="Shape 101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83</a:t>
            </a:fld>
            <a:endParaRPr sz="12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Shape 10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Shape 103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Two options: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View Map – Click on store, click on Do Audit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View List – Click on store, click on Do Audit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*Sometimes it will say your name instead of ‘Do Audit’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32" name="Shape 103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84</a:t>
            </a:fld>
            <a:endParaRPr sz="120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Shape 104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Wisconsin Store Assessment Form comes up, and you can answer the questions on your mobile device in the retailer.</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Notice it has the name of the campaign on the top left, the name of the form, and your “roadmap” on the right.</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41" name="Shape 104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85</a:t>
            </a:fld>
            <a:endParaRPr sz="1200">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Shape 105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Always scroll to the right on the assessment form.</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58" name="Shape 105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86</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69" name="Shape 10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76" name="Shape 10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82" name="Shape 10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Shape 18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first reason is to engage yourself and your supporters in the retail environment. Store assessments can involve powerful, but infrequently heard voices, such as youth, community members, or coalition members.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6" name="Shape 18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88" name="Shape 10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96" name="Shape 10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03" name="Shape 1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2" name="Shape 11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9" name="Shape 1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27" name="Shape 11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34" name="Shape 1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Shape 114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42" name="Shape 114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97</a:t>
            </a:fld>
            <a:endParaRPr sz="120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49" name="Shape 11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56" name="Shape 11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subTitle" idx="1"/>
          </p:nvPr>
        </p:nvSpPr>
        <p:spPr>
          <a:xfrm>
            <a:off x="1488831" y="5164667"/>
            <a:ext cx="6178061" cy="931333"/>
          </a:xfrm>
          <a:prstGeom prst="rect">
            <a:avLst/>
          </a:prstGeom>
          <a:solidFill>
            <a:srgbClr val="D7D7D7"/>
          </a:solidFill>
          <a:ln>
            <a:noFill/>
          </a:ln>
        </p:spPr>
        <p:txBody>
          <a:bodyPr spcFirstLastPara="1" wrap="square" lIns="91425" tIns="91425" rIns="91425" bIns="91425" anchor="t" anchorCtr="0"/>
          <a:lstStyle>
            <a:lvl1pPr marL="0" marR="0" lvl="0" indent="0" algn="ctr" rtl="0">
              <a:lnSpc>
                <a:spcPct val="90000"/>
              </a:lnSpc>
              <a:spcBef>
                <a:spcPts val="750"/>
              </a:spcBef>
              <a:spcAft>
                <a:spcPts val="0"/>
              </a:spcAft>
              <a:buClr>
                <a:schemeClr val="dk1"/>
              </a:buClr>
              <a:buSzPts val="2100"/>
              <a:buFont typeface="Arial"/>
              <a:buNone/>
              <a:defRPr sz="20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chemeClr val="dk1"/>
              </a:buClr>
              <a:buSzPts val="150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177271" y="621797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p:nvPr/>
        </p:nvSpPr>
        <p:spPr>
          <a:xfrm>
            <a:off x="0" y="3437470"/>
            <a:ext cx="9144000" cy="1604433"/>
          </a:xfrm>
          <a:prstGeom prst="round2DiagRect">
            <a:avLst>
              <a:gd name="adj1" fmla="val 20889"/>
              <a:gd name="adj2" fmla="val 0"/>
            </a:avLst>
          </a:prstGeom>
          <a:solidFill>
            <a:srgbClr val="595959"/>
          </a:solidFill>
          <a:ln w="12700" cap="flat" cmpd="sng">
            <a:solidFill>
              <a:srgbClr val="AF5C0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20" name="Shape 20"/>
          <p:cNvSpPr txBox="1">
            <a:spLocks noGrp="1"/>
          </p:cNvSpPr>
          <p:nvPr>
            <p:ph type="ctrTitle"/>
          </p:nvPr>
        </p:nvSpPr>
        <p:spPr>
          <a:xfrm>
            <a:off x="304077" y="3441700"/>
            <a:ext cx="8535848" cy="1600994"/>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lt1"/>
              </a:buClr>
              <a:buSzPts val="1400"/>
              <a:buFont typeface="Calibri"/>
              <a:buNone/>
              <a:defRPr sz="4800" b="1" i="0" u="none" strike="noStrike" cap="none">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21" name="Shape 21"/>
          <p:cNvPicPr preferRelativeResize="0"/>
          <p:nvPr/>
        </p:nvPicPr>
        <p:blipFill rotWithShape="1">
          <a:blip r:embed="rId2">
            <a:alphaModFix/>
          </a:blip>
          <a:srcRect/>
          <a:stretch/>
        </p:blipFill>
        <p:spPr>
          <a:xfrm>
            <a:off x="0" y="72252"/>
            <a:ext cx="9144000" cy="330423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6"/>
        <p:cNvGrpSpPr/>
        <p:nvPr/>
      </p:nvGrpSpPr>
      <p:grpSpPr>
        <a:xfrm>
          <a:off x="0" y="0"/>
          <a:ext cx="0" cy="0"/>
          <a:chOff x="0" y="0"/>
          <a:chExt cx="0" cy="0"/>
        </a:xfrm>
      </p:grpSpPr>
      <p:pic>
        <p:nvPicPr>
          <p:cNvPr id="57" name="Shape 57"/>
          <p:cNvPicPr preferRelativeResize="0"/>
          <p:nvPr/>
        </p:nvPicPr>
        <p:blipFill rotWithShape="1">
          <a:blip r:embed="rId2">
            <a:alphaModFix/>
          </a:blip>
          <a:srcRect/>
          <a:stretch/>
        </p:blipFill>
        <p:spPr>
          <a:xfrm>
            <a:off x="-152400" y="1690689"/>
            <a:ext cx="6688268" cy="4235205"/>
          </a:xfrm>
          <a:prstGeom prst="rect">
            <a:avLst/>
          </a:prstGeom>
          <a:noFill/>
          <a:ln>
            <a:noFill/>
          </a:ln>
        </p:spPr>
      </p:pic>
      <p:sp>
        <p:nvSpPr>
          <p:cNvPr id="58" name="Shape 58"/>
          <p:cNvSpPr txBox="1"/>
          <p:nvPr/>
        </p:nvSpPr>
        <p:spPr>
          <a:xfrm>
            <a:off x="6693877" y="2098431"/>
            <a:ext cx="2227385"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Enter some details about 1-2 states you work in and states with successes!</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Give 1 additional example </a:t>
            </a:r>
            <a:endParaRPr/>
          </a:p>
        </p:txBody>
      </p:sp>
      <p:sp>
        <p:nvSpPr>
          <p:cNvPr id="59" name="Shape 5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338263" y="2579539"/>
            <a:ext cx="3704419" cy="2625507"/>
          </a:xfrm>
          <a:prstGeom prst="rect">
            <a:avLst/>
          </a:prstGeom>
          <a:noFill/>
          <a:ln>
            <a:noFill/>
          </a:ln>
        </p:spPr>
      </p:pic>
      <p:pic>
        <p:nvPicPr>
          <p:cNvPr id="62" name="Shape 62"/>
          <p:cNvPicPr preferRelativeResize="0"/>
          <p:nvPr/>
        </p:nvPicPr>
        <p:blipFill rotWithShape="1">
          <a:blip r:embed="rId3">
            <a:alphaModFix/>
          </a:blip>
          <a:srcRect/>
          <a:stretch/>
        </p:blipFill>
        <p:spPr>
          <a:xfrm>
            <a:off x="717495" y="3149110"/>
            <a:ext cx="2945953" cy="1323732"/>
          </a:xfrm>
          <a:prstGeom prst="rect">
            <a:avLst/>
          </a:prstGeom>
          <a:noFill/>
          <a:ln>
            <a:noFill/>
          </a:ln>
        </p:spPr>
      </p:pic>
      <p:sp>
        <p:nvSpPr>
          <p:cNvPr id="63" name="Shape 63"/>
          <p:cNvSpPr txBox="1">
            <a:spLocks noGrp="1"/>
          </p:cNvSpPr>
          <p:nvPr>
            <p:ph type="body" idx="1"/>
          </p:nvPr>
        </p:nvSpPr>
        <p:spPr>
          <a:xfrm>
            <a:off x="93879" y="1847335"/>
            <a:ext cx="4298890" cy="472346"/>
          </a:xfrm>
          <a:prstGeom prst="rect">
            <a:avLst/>
          </a:prstGeom>
          <a:solidFill>
            <a:srgbClr val="262626"/>
          </a:solidFill>
          <a:ln>
            <a:noFill/>
          </a:ln>
        </p:spPr>
        <p:txBody>
          <a:bodyPr spcFirstLastPara="1" wrap="square" lIns="91425" tIns="91425" rIns="91425" bIns="91425" anchor="b" anchorCtr="0"/>
          <a:lstStyle>
            <a:lvl1pPr marL="457200" marR="0" lvl="0" indent="-228600" algn="ctr" rtl="0">
              <a:lnSpc>
                <a:spcPct val="90000"/>
              </a:lnSpc>
              <a:spcBef>
                <a:spcPts val="750"/>
              </a:spcBef>
              <a:spcAft>
                <a:spcPts val="0"/>
              </a:spcAft>
              <a:buClr>
                <a:srgbClr val="D8D8D8"/>
              </a:buClr>
              <a:buSzPts val="2100"/>
              <a:buFont typeface="Arial"/>
              <a:buNone/>
              <a:defRPr sz="2800" b="1" i="0" u="none" strike="noStrike" cap="none">
                <a:solidFill>
                  <a:srgbClr val="D8D8D8"/>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4629150" y="1847335"/>
            <a:ext cx="4174881" cy="472346"/>
          </a:xfrm>
          <a:prstGeom prst="rect">
            <a:avLst/>
          </a:prstGeom>
          <a:solidFill>
            <a:srgbClr val="262626"/>
          </a:solidFill>
          <a:ln>
            <a:noFill/>
          </a:ln>
        </p:spPr>
        <p:txBody>
          <a:bodyPr spcFirstLastPara="1" wrap="square" lIns="91425" tIns="91425" rIns="91425" bIns="91425" anchor="b" anchorCtr="0"/>
          <a:lstStyle>
            <a:lvl1pPr marL="457200" marR="0" lvl="0" indent="-228600" algn="ctr" rtl="0">
              <a:lnSpc>
                <a:spcPct val="90000"/>
              </a:lnSpc>
              <a:spcBef>
                <a:spcPts val="750"/>
              </a:spcBef>
              <a:spcAft>
                <a:spcPts val="0"/>
              </a:spcAft>
              <a:buClr>
                <a:srgbClr val="D8D8D8"/>
              </a:buClr>
              <a:buSzPts val="2100"/>
              <a:buFont typeface="Arial"/>
              <a:buNone/>
              <a:defRPr sz="2800" b="1" i="0" u="none" strike="noStrike" cap="none">
                <a:solidFill>
                  <a:srgbClr val="D8D8D8"/>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600" b="1" i="0" u="none" strike="noStrike" cap="none">
                <a:solidFill>
                  <a:schemeClr val="dk1"/>
                </a:solidFill>
                <a:latin typeface="Calibri"/>
                <a:ea typeface="Calibri"/>
                <a:cs typeface="Calibri"/>
                <a:sym typeface="Calibri"/>
              </a:defRPr>
            </a:lvl9pPr>
          </a:lstStyle>
          <a:p>
            <a:endParaRPr/>
          </a:p>
        </p:txBody>
      </p:sp>
      <p:pic>
        <p:nvPicPr>
          <p:cNvPr id="65" name="Shape 65"/>
          <p:cNvPicPr preferRelativeResize="0"/>
          <p:nvPr/>
        </p:nvPicPr>
        <p:blipFill rotWithShape="1">
          <a:blip r:embed="rId4">
            <a:alphaModFix/>
          </a:blip>
          <a:srcRect/>
          <a:stretch/>
        </p:blipFill>
        <p:spPr>
          <a:xfrm>
            <a:off x="4392769" y="2323123"/>
            <a:ext cx="4751231" cy="2975706"/>
          </a:xfrm>
          <a:prstGeom prst="rect">
            <a:avLst/>
          </a:prstGeom>
          <a:noFill/>
          <a:ln>
            <a:noFill/>
          </a:ln>
        </p:spPr>
      </p:pic>
      <p:pic>
        <p:nvPicPr>
          <p:cNvPr id="66" name="Shape 66"/>
          <p:cNvPicPr preferRelativeResize="0"/>
          <p:nvPr/>
        </p:nvPicPr>
        <p:blipFill rotWithShape="1">
          <a:blip r:embed="rId5">
            <a:alphaModFix/>
          </a:blip>
          <a:srcRect/>
          <a:stretch/>
        </p:blipFill>
        <p:spPr>
          <a:xfrm>
            <a:off x="5082960" y="2579539"/>
            <a:ext cx="2790788" cy="1507551"/>
          </a:xfrm>
          <a:prstGeom prst="rect">
            <a:avLst/>
          </a:prstGeom>
          <a:noFill/>
          <a:ln>
            <a:noFill/>
          </a:ln>
        </p:spPr>
      </p:pic>
      <p:sp>
        <p:nvSpPr>
          <p:cNvPr id="67" name="Shape 67"/>
          <p:cNvSpPr txBox="1"/>
          <p:nvPr/>
        </p:nvSpPr>
        <p:spPr>
          <a:xfrm>
            <a:off x="0" y="5464904"/>
            <a:ext cx="4498181" cy="861774"/>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Captures Retailer Content</a:t>
            </a:r>
            <a:endParaRPr/>
          </a:p>
          <a:p>
            <a:pPr marL="0" marR="0" lvl="0" indent="0" algn="ctr" rtl="0">
              <a:spcBef>
                <a:spcPts val="0"/>
              </a:spcBef>
              <a:spcAft>
                <a:spcPts val="0"/>
              </a:spcAft>
              <a:buNone/>
            </a:pPr>
            <a:r>
              <a:rPr lang="en-US" sz="1600">
                <a:solidFill>
                  <a:srgbClr val="000000"/>
                </a:solidFill>
                <a:latin typeface="Calibri"/>
                <a:ea typeface="Calibri"/>
                <a:cs typeface="Calibri"/>
                <a:sym typeface="Calibri"/>
              </a:rPr>
              <a:t>(e.g. do retailers sell flavored products?</a:t>
            </a:r>
            <a:endParaRPr/>
          </a:p>
          <a:p>
            <a:pPr marL="0" marR="0" lvl="0" indent="0" algn="ctr" rtl="0">
              <a:spcBef>
                <a:spcPts val="0"/>
              </a:spcBef>
              <a:spcAft>
                <a:spcPts val="0"/>
              </a:spcAft>
              <a:buNone/>
            </a:pPr>
            <a:r>
              <a:rPr lang="en-US" sz="1600">
                <a:solidFill>
                  <a:srgbClr val="000000"/>
                </a:solidFill>
                <a:latin typeface="Calibri"/>
                <a:ea typeface="Calibri"/>
                <a:cs typeface="Calibri"/>
                <a:sym typeface="Calibri"/>
              </a:rPr>
              <a:t>What is the cost of Blu e-cigs in my area)</a:t>
            </a:r>
            <a:endParaRPr/>
          </a:p>
        </p:txBody>
      </p:sp>
      <p:sp>
        <p:nvSpPr>
          <p:cNvPr id="68" name="Shape 68"/>
          <p:cNvSpPr txBox="1"/>
          <p:nvPr/>
        </p:nvSpPr>
        <p:spPr>
          <a:xfrm>
            <a:off x="4629150" y="5464904"/>
            <a:ext cx="4514850" cy="615553"/>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Captures the Retailer Landscape</a:t>
            </a:r>
            <a:endParaRPr/>
          </a:p>
          <a:p>
            <a:pPr marL="0" marR="0" lvl="0" indent="0" algn="ctr" rtl="0">
              <a:spcBef>
                <a:spcPts val="0"/>
              </a:spcBef>
              <a:spcAft>
                <a:spcPts val="0"/>
              </a:spcAft>
              <a:buNone/>
            </a:pPr>
            <a:r>
              <a:rPr lang="en-US" sz="1600">
                <a:solidFill>
                  <a:srgbClr val="000000"/>
                </a:solidFill>
                <a:latin typeface="Calibri"/>
                <a:ea typeface="Calibri"/>
                <a:cs typeface="Calibri"/>
                <a:sym typeface="Calibri"/>
              </a:rPr>
              <a:t>(e.g. What is the retailer density in my county?)</a:t>
            </a:r>
            <a:endParaRPr/>
          </a:p>
        </p:txBody>
      </p:sp>
      <p:sp>
        <p:nvSpPr>
          <p:cNvPr id="69" name="Shape 6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a:stretch/>
        </p:blipFill>
        <p:spPr>
          <a:xfrm>
            <a:off x="0" y="1928586"/>
            <a:ext cx="9144000" cy="2852928"/>
          </a:xfrm>
          <a:prstGeom prst="rect">
            <a:avLst/>
          </a:prstGeom>
          <a:noFill/>
          <a:ln>
            <a:noFill/>
          </a:ln>
        </p:spPr>
      </p:pic>
      <p:sp>
        <p:nvSpPr>
          <p:cNvPr id="72" name="Shape 72"/>
          <p:cNvSpPr/>
          <p:nvPr/>
        </p:nvSpPr>
        <p:spPr>
          <a:xfrm>
            <a:off x="274320" y="4888783"/>
            <a:ext cx="8699863" cy="989502"/>
          </a:xfrm>
          <a:prstGeom prst="rect">
            <a:avLst/>
          </a:prstGeom>
          <a:solidFill>
            <a:srgbClr val="4DA3D8"/>
          </a:solidFill>
          <a:ln w="12700" cap="flat" cmpd="sng">
            <a:solidFill>
              <a:srgbClr val="4DA3D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D2C3E"/>
                </a:solidFill>
                <a:latin typeface="Calibri"/>
                <a:ea typeface="Calibri"/>
                <a:cs typeface="Calibri"/>
                <a:sym typeface="Calibri"/>
              </a:rPr>
              <a:t>The retail environment shapes a community’s health </a:t>
            </a:r>
            <a:endParaRPr/>
          </a:p>
          <a:p>
            <a:pPr marL="0" marR="0" lvl="0" indent="0" algn="ctr" rtl="0">
              <a:spcBef>
                <a:spcPts val="0"/>
              </a:spcBef>
              <a:spcAft>
                <a:spcPts val="0"/>
              </a:spcAft>
              <a:buNone/>
            </a:pPr>
            <a:r>
              <a:rPr lang="en-US" sz="2400">
                <a:solidFill>
                  <a:srgbClr val="0D2C3E"/>
                </a:solidFill>
                <a:latin typeface="Calibri"/>
                <a:ea typeface="Calibri"/>
                <a:cs typeface="Calibri"/>
                <a:sym typeface="Calibri"/>
              </a:rPr>
              <a:t>by providing and promoting—or discouraging—healthy options.</a:t>
            </a:r>
            <a:endParaRPr sz="2400">
              <a:solidFill>
                <a:srgbClr val="1B587C"/>
              </a:solidFill>
              <a:latin typeface="Calibri"/>
              <a:ea typeface="Calibri"/>
              <a:cs typeface="Calibri"/>
              <a:sym typeface="Calibri"/>
            </a:endParaRPr>
          </a:p>
        </p:txBody>
      </p:sp>
      <p:sp>
        <p:nvSpPr>
          <p:cNvPr id="73" name="Shape 7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74"/>
        <p:cNvGrpSpPr/>
        <p:nvPr/>
      </p:nvGrpSpPr>
      <p:grpSpPr>
        <a:xfrm>
          <a:off x="0" y="0"/>
          <a:ext cx="0" cy="0"/>
          <a:chOff x="0" y="0"/>
          <a:chExt cx="0" cy="0"/>
        </a:xfrm>
      </p:grpSpPr>
      <p:sp>
        <p:nvSpPr>
          <p:cNvPr id="75" name="Shape 75"/>
          <p:cNvSpPr/>
          <p:nvPr/>
        </p:nvSpPr>
        <p:spPr>
          <a:xfrm>
            <a:off x="0" y="3921369"/>
            <a:ext cx="9144000" cy="1289539"/>
          </a:xfrm>
          <a:prstGeom prst="round2DiagRect">
            <a:avLst>
              <a:gd name="adj1" fmla="val 23923"/>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76" name="Shape 76"/>
          <p:cNvSpPr txBox="1">
            <a:spLocks noGrp="1"/>
          </p:cNvSpPr>
          <p:nvPr>
            <p:ph type="body" idx="1"/>
          </p:nvPr>
        </p:nvSpPr>
        <p:spPr>
          <a:xfrm>
            <a:off x="1657349" y="5408246"/>
            <a:ext cx="5829300" cy="1111250"/>
          </a:xfrm>
          <a:prstGeom prst="rect">
            <a:avLst/>
          </a:prstGeom>
          <a:noFill/>
          <a:ln>
            <a:noFill/>
          </a:ln>
        </p:spPr>
        <p:txBody>
          <a:bodyPr spcFirstLastPara="1" wrap="square" lIns="91425" tIns="91425" rIns="91425" bIns="91425" anchor="t" anchorCtr="1"/>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7" name="Shape 77"/>
          <p:cNvSpPr txBox="1">
            <a:spLocks noGrp="1"/>
          </p:cNvSpPr>
          <p:nvPr>
            <p:ph type="title"/>
          </p:nvPr>
        </p:nvSpPr>
        <p:spPr>
          <a:xfrm>
            <a:off x="0" y="4247662"/>
            <a:ext cx="9143999" cy="636955"/>
          </a:xfrm>
          <a:prstGeom prst="rect">
            <a:avLst/>
          </a:prstGeom>
          <a:no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lt1"/>
              </a:buClr>
              <a:buSzPts val="1400"/>
              <a:buFont typeface="Calibri"/>
              <a:buNone/>
              <a:defRPr sz="4500" b="1" i="0" u="none" strike="noStrike" cap="none">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78" name="Shape 78"/>
          <p:cNvPicPr preferRelativeResize="0"/>
          <p:nvPr/>
        </p:nvPicPr>
        <p:blipFill rotWithShape="1">
          <a:blip r:embed="rId2">
            <a:alphaModFix/>
          </a:blip>
          <a:srcRect/>
          <a:stretch/>
        </p:blipFill>
        <p:spPr>
          <a:xfrm>
            <a:off x="2622549" y="726831"/>
            <a:ext cx="3898900" cy="2997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ctr"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81" name="Shape 81"/>
          <p:cNvPicPr preferRelativeResize="0"/>
          <p:nvPr/>
        </p:nvPicPr>
        <p:blipFill rotWithShape="1">
          <a:blip r:embed="rId2">
            <a:alphaModFix/>
          </a:blip>
          <a:srcRect/>
          <a:stretch/>
        </p:blipFill>
        <p:spPr>
          <a:xfrm>
            <a:off x="584200" y="1690691"/>
            <a:ext cx="7975600" cy="3987800"/>
          </a:xfrm>
          <a:prstGeom prst="rect">
            <a:avLst/>
          </a:prstGeom>
          <a:noFill/>
          <a:ln>
            <a:noFill/>
          </a:ln>
        </p:spPr>
      </p:pic>
      <p:sp>
        <p:nvSpPr>
          <p:cNvPr id="82" name="Shape 82"/>
          <p:cNvSpPr/>
          <p:nvPr/>
        </p:nvSpPr>
        <p:spPr>
          <a:xfrm>
            <a:off x="584200" y="5235195"/>
            <a:ext cx="8019924" cy="886592"/>
          </a:xfrm>
          <a:prstGeom prst="rect">
            <a:avLst/>
          </a:prstGeom>
          <a:solidFill>
            <a:srgbClr val="4DA3D8"/>
          </a:solidFill>
          <a:ln w="12700" cap="flat" cmpd="sng">
            <a:solidFill>
              <a:srgbClr val="4DA3D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Calibri"/>
                <a:ea typeface="Calibri"/>
                <a:cs typeface="Calibri"/>
                <a:sym typeface="Calibri"/>
              </a:rPr>
              <a:t>What are they spending it on at the Point of Sale?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83"/>
        <p:cNvGrpSpPr/>
        <p:nvPr/>
      </p:nvGrpSpPr>
      <p:grpSpPr>
        <a:xfrm>
          <a:off x="0" y="0"/>
          <a:ext cx="0" cy="0"/>
          <a:chOff x="0" y="0"/>
          <a:chExt cx="0" cy="0"/>
        </a:xfrm>
      </p:grpSpPr>
      <p:sp>
        <p:nvSpPr>
          <p:cNvPr id="84" name="Shape 84"/>
          <p:cNvSpPr/>
          <p:nvPr/>
        </p:nvSpPr>
        <p:spPr>
          <a:xfrm>
            <a:off x="0" y="3921369"/>
            <a:ext cx="9144000" cy="1289539"/>
          </a:xfrm>
          <a:prstGeom prst="round2DiagRect">
            <a:avLst>
              <a:gd name="adj1" fmla="val 23923"/>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5" name="Shape 85"/>
          <p:cNvSpPr txBox="1">
            <a:spLocks noGrp="1"/>
          </p:cNvSpPr>
          <p:nvPr>
            <p:ph type="body" idx="1"/>
          </p:nvPr>
        </p:nvSpPr>
        <p:spPr>
          <a:xfrm>
            <a:off x="1657349" y="5408246"/>
            <a:ext cx="5829300" cy="1111250"/>
          </a:xfrm>
          <a:prstGeom prst="rect">
            <a:avLst/>
          </a:prstGeom>
          <a:noFill/>
          <a:ln>
            <a:noFill/>
          </a:ln>
        </p:spPr>
        <p:txBody>
          <a:bodyPr spcFirstLastPara="1" wrap="square" lIns="91425" tIns="91425" rIns="91425" bIns="91425" anchor="t" anchorCtr="1"/>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6" name="Shape 86"/>
          <p:cNvSpPr txBox="1">
            <a:spLocks noGrp="1"/>
          </p:cNvSpPr>
          <p:nvPr>
            <p:ph type="title"/>
          </p:nvPr>
        </p:nvSpPr>
        <p:spPr>
          <a:xfrm>
            <a:off x="0" y="4247662"/>
            <a:ext cx="9143999" cy="636955"/>
          </a:xfrm>
          <a:prstGeom prst="rect">
            <a:avLst/>
          </a:prstGeom>
          <a:no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lt1"/>
              </a:buClr>
              <a:buSzPts val="1400"/>
              <a:buFont typeface="Calibri"/>
              <a:buNone/>
              <a:defRPr sz="4500" b="1" i="0" u="none" strike="noStrike" cap="none">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87" name="Shape 87"/>
          <p:cNvPicPr preferRelativeResize="0"/>
          <p:nvPr/>
        </p:nvPicPr>
        <p:blipFill rotWithShape="1">
          <a:blip r:embed="rId2">
            <a:alphaModFix/>
          </a:blip>
          <a:srcRect/>
          <a:stretch/>
        </p:blipFill>
        <p:spPr>
          <a:xfrm>
            <a:off x="3835791" y="60569"/>
            <a:ext cx="1869440" cy="3860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88"/>
        <p:cNvGrpSpPr/>
        <p:nvPr/>
      </p:nvGrpSpPr>
      <p:grpSpPr>
        <a:xfrm>
          <a:off x="0" y="0"/>
          <a:ext cx="0" cy="0"/>
          <a:chOff x="0" y="0"/>
          <a:chExt cx="0" cy="0"/>
        </a:xfrm>
      </p:grpSpPr>
      <p:sp>
        <p:nvSpPr>
          <p:cNvPr id="89" name="Shape 89"/>
          <p:cNvSpPr/>
          <p:nvPr/>
        </p:nvSpPr>
        <p:spPr>
          <a:xfrm>
            <a:off x="0" y="3921369"/>
            <a:ext cx="9144000" cy="1289539"/>
          </a:xfrm>
          <a:prstGeom prst="round2DiagRect">
            <a:avLst>
              <a:gd name="adj1" fmla="val 23923"/>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90" name="Shape 90"/>
          <p:cNvSpPr txBox="1">
            <a:spLocks noGrp="1"/>
          </p:cNvSpPr>
          <p:nvPr>
            <p:ph type="body" idx="1"/>
          </p:nvPr>
        </p:nvSpPr>
        <p:spPr>
          <a:xfrm>
            <a:off x="1657349" y="5408246"/>
            <a:ext cx="5829300" cy="1111250"/>
          </a:xfrm>
          <a:prstGeom prst="rect">
            <a:avLst/>
          </a:prstGeom>
          <a:noFill/>
          <a:ln>
            <a:noFill/>
          </a:ln>
        </p:spPr>
        <p:txBody>
          <a:bodyPr spcFirstLastPara="1" wrap="square" lIns="91425" tIns="91425" rIns="91425" bIns="91425" anchor="t" anchorCtr="1"/>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91" name="Shape 91"/>
          <p:cNvSpPr txBox="1">
            <a:spLocks noGrp="1"/>
          </p:cNvSpPr>
          <p:nvPr>
            <p:ph type="title"/>
          </p:nvPr>
        </p:nvSpPr>
        <p:spPr>
          <a:xfrm>
            <a:off x="0" y="4247662"/>
            <a:ext cx="9143999" cy="636955"/>
          </a:xfrm>
          <a:prstGeom prst="rect">
            <a:avLst/>
          </a:prstGeom>
          <a:no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lt1"/>
              </a:buClr>
              <a:buSzPts val="1400"/>
              <a:buFont typeface="Calibri"/>
              <a:buNone/>
              <a:defRPr sz="4500" b="1" i="0" u="none" strike="noStrike" cap="none">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92" name="Shape 92"/>
          <p:cNvPicPr preferRelativeResize="0"/>
          <p:nvPr/>
        </p:nvPicPr>
        <p:blipFill rotWithShape="1">
          <a:blip r:embed="rId2">
            <a:alphaModFix/>
          </a:blip>
          <a:srcRect/>
          <a:stretch/>
        </p:blipFill>
        <p:spPr>
          <a:xfrm>
            <a:off x="2844799" y="413727"/>
            <a:ext cx="3454400" cy="32639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93"/>
        <p:cNvGrpSpPr/>
        <p:nvPr/>
      </p:nvGrpSpPr>
      <p:grpSpPr>
        <a:xfrm>
          <a:off x="0" y="0"/>
          <a:ext cx="0" cy="0"/>
          <a:chOff x="0" y="0"/>
          <a:chExt cx="0" cy="0"/>
        </a:xfrm>
      </p:grpSpPr>
      <p:sp>
        <p:nvSpPr>
          <p:cNvPr id="94" name="Shape 94"/>
          <p:cNvSpPr/>
          <p:nvPr/>
        </p:nvSpPr>
        <p:spPr>
          <a:xfrm>
            <a:off x="0" y="3921369"/>
            <a:ext cx="9144000" cy="1289539"/>
          </a:xfrm>
          <a:prstGeom prst="round2DiagRect">
            <a:avLst>
              <a:gd name="adj1" fmla="val 23923"/>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95" name="Shape 95"/>
          <p:cNvSpPr txBox="1">
            <a:spLocks noGrp="1"/>
          </p:cNvSpPr>
          <p:nvPr>
            <p:ph type="body" idx="1"/>
          </p:nvPr>
        </p:nvSpPr>
        <p:spPr>
          <a:xfrm>
            <a:off x="1657349" y="5408246"/>
            <a:ext cx="5829300" cy="1111250"/>
          </a:xfrm>
          <a:prstGeom prst="rect">
            <a:avLst/>
          </a:prstGeom>
          <a:noFill/>
          <a:ln>
            <a:noFill/>
          </a:ln>
        </p:spPr>
        <p:txBody>
          <a:bodyPr spcFirstLastPara="1" wrap="square" lIns="91425" tIns="91425" rIns="91425" bIns="91425" anchor="t" anchorCtr="1"/>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96" name="Shape 96"/>
          <p:cNvSpPr txBox="1">
            <a:spLocks noGrp="1"/>
          </p:cNvSpPr>
          <p:nvPr>
            <p:ph type="title"/>
          </p:nvPr>
        </p:nvSpPr>
        <p:spPr>
          <a:xfrm>
            <a:off x="0" y="4247662"/>
            <a:ext cx="9143999" cy="636955"/>
          </a:xfrm>
          <a:prstGeom prst="rect">
            <a:avLst/>
          </a:prstGeom>
          <a:no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lt1"/>
              </a:buClr>
              <a:buSzPts val="1400"/>
              <a:buFont typeface="Calibri"/>
              <a:buNone/>
              <a:defRPr sz="4500" b="1" i="0" u="none" strike="noStrike" cap="none">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97" name="Shape 97"/>
          <p:cNvPicPr preferRelativeResize="0"/>
          <p:nvPr/>
        </p:nvPicPr>
        <p:blipFill rotWithShape="1">
          <a:blip r:embed="rId2">
            <a:alphaModFix/>
          </a:blip>
          <a:srcRect/>
          <a:stretch/>
        </p:blipFill>
        <p:spPr>
          <a:xfrm>
            <a:off x="1841499" y="151423"/>
            <a:ext cx="5461000" cy="3606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ctr"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100" name="Shape 100"/>
          <p:cNvPicPr preferRelativeResize="0"/>
          <p:nvPr/>
        </p:nvPicPr>
        <p:blipFill rotWithShape="1">
          <a:blip r:embed="rId2">
            <a:alphaModFix/>
          </a:blip>
          <a:srcRect/>
          <a:stretch/>
        </p:blipFill>
        <p:spPr>
          <a:xfrm>
            <a:off x="3200400" y="2781300"/>
            <a:ext cx="2730500" cy="1282700"/>
          </a:xfrm>
          <a:prstGeom prst="rect">
            <a:avLst/>
          </a:prstGeom>
          <a:noFill/>
          <a:ln>
            <a:noFill/>
          </a:ln>
        </p:spPr>
      </p:pic>
      <p:grpSp>
        <p:nvGrpSpPr>
          <p:cNvPr id="101" name="Shape 101"/>
          <p:cNvGrpSpPr/>
          <p:nvPr/>
        </p:nvGrpSpPr>
        <p:grpSpPr>
          <a:xfrm>
            <a:off x="117231" y="2536092"/>
            <a:ext cx="9144000" cy="2836850"/>
            <a:chOff x="117231" y="2536092"/>
            <a:chExt cx="9144000" cy="2836850"/>
          </a:xfrm>
        </p:grpSpPr>
        <p:pic>
          <p:nvPicPr>
            <p:cNvPr id="102" name="Shape 102"/>
            <p:cNvPicPr preferRelativeResize="0"/>
            <p:nvPr/>
          </p:nvPicPr>
          <p:blipFill rotWithShape="1">
            <a:blip r:embed="rId3">
              <a:alphaModFix/>
            </a:blip>
            <a:srcRect/>
            <a:stretch/>
          </p:blipFill>
          <p:spPr>
            <a:xfrm>
              <a:off x="117231" y="2536092"/>
              <a:ext cx="9144000" cy="2836850"/>
            </a:xfrm>
            <a:prstGeom prst="rect">
              <a:avLst/>
            </a:prstGeom>
            <a:noFill/>
            <a:ln>
              <a:noFill/>
            </a:ln>
          </p:spPr>
        </p:pic>
        <p:pic>
          <p:nvPicPr>
            <p:cNvPr id="103" name="Shape 103"/>
            <p:cNvPicPr preferRelativeResize="0"/>
            <p:nvPr/>
          </p:nvPicPr>
          <p:blipFill rotWithShape="1">
            <a:blip r:embed="rId2">
              <a:alphaModFix/>
            </a:blip>
            <a:srcRect/>
            <a:stretch/>
          </p:blipFill>
          <p:spPr>
            <a:xfrm>
              <a:off x="6739084" y="3903717"/>
              <a:ext cx="679517" cy="319215"/>
            </a:xfrm>
            <a:prstGeom prst="rect">
              <a:avLst/>
            </a:prstGeom>
            <a:noFill/>
            <a:ln>
              <a:noFill/>
            </a:ln>
          </p:spPr>
        </p:pic>
      </p:grpSp>
      <p:sp>
        <p:nvSpPr>
          <p:cNvPr id="104" name="Shape 104"/>
          <p:cNvSpPr txBox="1"/>
          <p:nvPr/>
        </p:nvSpPr>
        <p:spPr>
          <a:xfrm>
            <a:off x="1470845" y="6347991"/>
            <a:ext cx="594775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rgbClr val="BFBFBF"/>
                </a:solidFill>
                <a:latin typeface="Calibri"/>
                <a:ea typeface="Calibri"/>
                <a:cs typeface="Calibri"/>
                <a:sym typeface="Calibri"/>
              </a:rPr>
              <a:t>Reitzel, et al., 2010, American Journal of Public Health</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28650" y="365128"/>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7" name="Shape 107"/>
          <p:cNvSpPr txBox="1"/>
          <p:nvPr/>
        </p:nvSpPr>
        <p:spPr>
          <a:xfrm>
            <a:off x="548640" y="2037806"/>
            <a:ext cx="8334103"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Calibri 18 or larger for texts. Calibri is a standard font on many versions of PPT and should translate easily.</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Use bold blocks of color and graphics that enhance the story you are telling. Try to use minimal text where possible and let images and your voice tell the story for you</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Feel free to re use slides from this slide master to assist you.</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Usually a good idea to brand slides with our logo.</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4" name="Shape 24"/>
          <p:cNvSpPr txBox="1">
            <a:spLocks noGrp="1"/>
          </p:cNvSpPr>
          <p:nvPr>
            <p:ph type="body" idx="1"/>
          </p:nvPr>
        </p:nvSpPr>
        <p:spPr>
          <a:xfrm>
            <a:off x="628650" y="1813902"/>
            <a:ext cx="78867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Shape 109"/>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4" name="Shape 114"/>
          <p:cNvSpPr>
            <a:spLocks noGrp="1"/>
          </p:cNvSpPr>
          <p:nvPr>
            <p:ph type="pic" idx="2"/>
          </p:nvPr>
        </p:nvSpPr>
        <p:spPr>
          <a:xfrm>
            <a:off x="3887391" y="987428"/>
            <a:ext cx="462915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628650" y="365128"/>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1" name="Shape 12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rot="5400000">
            <a:off x="4623594" y="2285206"/>
            <a:ext cx="5811838" cy="1971675"/>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7" name="Shape 127"/>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Shape 26"/>
          <p:cNvSpPr/>
          <p:nvPr/>
        </p:nvSpPr>
        <p:spPr>
          <a:xfrm>
            <a:off x="0" y="3921369"/>
            <a:ext cx="9144000" cy="1289539"/>
          </a:xfrm>
          <a:prstGeom prst="round2DiagRect">
            <a:avLst>
              <a:gd name="adj1" fmla="val 23923"/>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7" name="Shape 27"/>
          <p:cNvSpPr txBox="1">
            <a:spLocks noGrp="1"/>
          </p:cNvSpPr>
          <p:nvPr>
            <p:ph type="body" idx="1"/>
          </p:nvPr>
        </p:nvSpPr>
        <p:spPr>
          <a:xfrm>
            <a:off x="1657349" y="5408246"/>
            <a:ext cx="5829300" cy="1111250"/>
          </a:xfrm>
          <a:prstGeom prst="rect">
            <a:avLst/>
          </a:prstGeom>
          <a:noFill/>
          <a:ln>
            <a:noFill/>
          </a:ln>
        </p:spPr>
        <p:txBody>
          <a:bodyPr spcFirstLastPara="1" wrap="square" lIns="91425" tIns="91425" rIns="91425" bIns="91425" anchor="t" anchorCtr="1"/>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8" name="Shape 28"/>
          <p:cNvSpPr txBox="1">
            <a:spLocks noGrp="1"/>
          </p:cNvSpPr>
          <p:nvPr>
            <p:ph type="title"/>
          </p:nvPr>
        </p:nvSpPr>
        <p:spPr>
          <a:xfrm>
            <a:off x="0" y="4247662"/>
            <a:ext cx="9143999" cy="636955"/>
          </a:xfrm>
          <a:prstGeom prst="rect">
            <a:avLst/>
          </a:prstGeom>
          <a:no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lt1"/>
              </a:buClr>
              <a:buSzPts val="1400"/>
              <a:buFont typeface="Calibri"/>
              <a:buNone/>
              <a:defRPr sz="4500" b="0" i="0" u="none" strike="noStrike" cap="none">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29" name="Shape 29"/>
          <p:cNvPicPr preferRelativeResize="0"/>
          <p:nvPr/>
        </p:nvPicPr>
        <p:blipFill rotWithShape="1">
          <a:blip r:embed="rId2">
            <a:alphaModFix/>
          </a:blip>
          <a:srcRect/>
          <a:stretch/>
        </p:blipFill>
        <p:spPr>
          <a:xfrm>
            <a:off x="0" y="556782"/>
            <a:ext cx="9144000" cy="336263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32" name="Shape 32"/>
          <p:cNvPicPr preferRelativeResize="0"/>
          <p:nvPr/>
        </p:nvPicPr>
        <p:blipFill rotWithShape="1">
          <a:blip r:embed="rId2">
            <a:alphaModFix/>
          </a:blip>
          <a:srcRect/>
          <a:stretch/>
        </p:blipFill>
        <p:spPr>
          <a:xfrm>
            <a:off x="105508" y="1732236"/>
            <a:ext cx="9144000" cy="3390747"/>
          </a:xfrm>
          <a:prstGeom prst="rect">
            <a:avLst/>
          </a:prstGeom>
          <a:noFill/>
          <a:ln>
            <a:noFill/>
          </a:ln>
        </p:spPr>
      </p:pic>
      <p:sp>
        <p:nvSpPr>
          <p:cNvPr id="33" name="Shape 33"/>
          <p:cNvSpPr/>
          <p:nvPr/>
        </p:nvSpPr>
        <p:spPr>
          <a:xfrm>
            <a:off x="996462" y="3523607"/>
            <a:ext cx="1805354" cy="108356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1. Industry marketing spending</a:t>
            </a:r>
            <a:endParaRPr/>
          </a:p>
        </p:txBody>
      </p:sp>
      <p:sp>
        <p:nvSpPr>
          <p:cNvPr id="34" name="Shape 34"/>
          <p:cNvSpPr/>
          <p:nvPr/>
        </p:nvSpPr>
        <p:spPr>
          <a:xfrm>
            <a:off x="2520461" y="4853354"/>
            <a:ext cx="1805354" cy="80889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2. Youth tobacco use initiation</a:t>
            </a:r>
            <a:endParaRPr/>
          </a:p>
        </p:txBody>
      </p:sp>
      <p:sp>
        <p:nvSpPr>
          <p:cNvPr id="35" name="Shape 35"/>
          <p:cNvSpPr/>
          <p:nvPr/>
        </p:nvSpPr>
        <p:spPr>
          <a:xfrm>
            <a:off x="4314092" y="3889539"/>
            <a:ext cx="1805354" cy="77372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3. Quit attempts more difficult</a:t>
            </a:r>
            <a:endParaRPr/>
          </a:p>
        </p:txBody>
      </p:sp>
      <p:sp>
        <p:nvSpPr>
          <p:cNvPr id="36" name="Shape 36"/>
          <p:cNvSpPr/>
          <p:nvPr/>
        </p:nvSpPr>
        <p:spPr>
          <a:xfrm>
            <a:off x="6529754" y="3889539"/>
            <a:ext cx="1805354" cy="7737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4. Density and proximity</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199292" y="1811867"/>
            <a:ext cx="4298890" cy="392071"/>
          </a:xfrm>
          <a:prstGeom prst="rect">
            <a:avLst/>
          </a:prstGeom>
          <a:solidFill>
            <a:srgbClr val="262626"/>
          </a:solidFill>
          <a:ln>
            <a:noFill/>
          </a:ln>
        </p:spPr>
        <p:txBody>
          <a:bodyPr spcFirstLastPara="1" wrap="square" lIns="91425" tIns="91425" rIns="91425" bIns="91425" anchor="b" anchorCtr="0"/>
          <a:lstStyle>
            <a:lvl1pPr marL="457200" marR="0" lvl="0" indent="-228600" algn="ctr" rtl="0">
              <a:lnSpc>
                <a:spcPct val="90000"/>
              </a:lnSpc>
              <a:spcBef>
                <a:spcPts val="750"/>
              </a:spcBef>
              <a:spcAft>
                <a:spcPts val="0"/>
              </a:spcAft>
              <a:buClr>
                <a:schemeClr val="lt1"/>
              </a:buClr>
              <a:buSzPts val="21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199292" y="2325114"/>
            <a:ext cx="4298890" cy="3864549"/>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3"/>
          </p:nvPr>
        </p:nvSpPr>
        <p:spPr>
          <a:xfrm>
            <a:off x="4629151" y="1811867"/>
            <a:ext cx="4350726" cy="392071"/>
          </a:xfrm>
          <a:prstGeom prst="rect">
            <a:avLst/>
          </a:prstGeom>
          <a:solidFill>
            <a:srgbClr val="262626"/>
          </a:solidFill>
          <a:ln>
            <a:noFill/>
          </a:ln>
        </p:spPr>
        <p:txBody>
          <a:bodyPr spcFirstLastPara="1" wrap="square" lIns="91425" tIns="91425" rIns="91425" bIns="91425" anchor="b" anchorCtr="0"/>
          <a:lstStyle>
            <a:lvl1pPr marL="457200" marR="0" lvl="0" indent="-228600" algn="ctr" rtl="0">
              <a:lnSpc>
                <a:spcPct val="90000"/>
              </a:lnSpc>
              <a:spcBef>
                <a:spcPts val="750"/>
              </a:spcBef>
              <a:spcAft>
                <a:spcPts val="0"/>
              </a:spcAft>
              <a:buClr>
                <a:schemeClr val="lt1"/>
              </a:buClr>
              <a:buSzPts val="2100"/>
              <a:buFont typeface="Arial"/>
              <a:buNone/>
              <a:defRPr sz="1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4"/>
          </p:nvPr>
        </p:nvSpPr>
        <p:spPr>
          <a:xfrm>
            <a:off x="4629151" y="2325114"/>
            <a:ext cx="4350726" cy="3864549"/>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Shape 45"/>
          <p:cNvSpPr txBox="1">
            <a:spLocks noGrp="1"/>
          </p:cNvSpPr>
          <p:nvPr>
            <p:ph type="body" idx="1"/>
          </p:nvPr>
        </p:nvSpPr>
        <p:spPr>
          <a:xfrm>
            <a:off x="628650" y="1813902"/>
            <a:ext cx="78867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8" name="Shape 48"/>
          <p:cNvSpPr txBox="1">
            <a:spLocks noGrp="1"/>
          </p:cNvSpPr>
          <p:nvPr>
            <p:ph type="body" idx="1"/>
          </p:nvPr>
        </p:nvSpPr>
        <p:spPr>
          <a:xfrm>
            <a:off x="628650" y="1825625"/>
            <a:ext cx="38862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629150" y="1825625"/>
            <a:ext cx="38862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91425" rIns="91425" bIns="91425" anchor="ctr" anchorCtr="1"/>
          <a:lstStyle>
            <a:lvl1pPr marL="0" marR="0" lvl="0" indent="0" algn="l" rtl="0">
              <a:lnSpc>
                <a:spcPct val="90000"/>
              </a:lnSpc>
              <a:spcBef>
                <a:spcPts val="0"/>
              </a:spcBef>
              <a:spcAft>
                <a:spcPts val="0"/>
              </a:spcAft>
              <a:buClr>
                <a:schemeClr val="dk2"/>
              </a:buClr>
              <a:buSzPts val="1400"/>
              <a:buFont typeface="Calibri"/>
              <a:buNone/>
              <a:defRPr sz="48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629841" y="457200"/>
            <a:ext cx="2949178" cy="1600200"/>
          </a:xfrm>
          <a:prstGeom prst="rect">
            <a:avLst/>
          </a:prstGeom>
          <a:solidFill>
            <a:srgbClr val="D7D7D7"/>
          </a:solid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2"/>
              </a:buClr>
              <a:buSzPts val="1400"/>
              <a:buFont typeface="Calibri"/>
              <a:buNone/>
              <a:defRPr sz="2400" b="1" i="0" u="none" strike="noStrike" cap="none">
                <a:solidFill>
                  <a:schemeClr val="dk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Shape 54"/>
          <p:cNvSpPr txBox="1">
            <a:spLocks noGrp="1"/>
          </p:cNvSpPr>
          <p:nvPr>
            <p:ph type="body" idx="1"/>
          </p:nvPr>
        </p:nvSpPr>
        <p:spPr>
          <a:xfrm>
            <a:off x="3887391" y="987428"/>
            <a:ext cx="4629150" cy="4873625"/>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8"/>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15" name="Shape 15" descr="logo_counter_tools_tagline.png"/>
          <p:cNvPicPr preferRelativeResize="0"/>
          <p:nvPr/>
        </p:nvPicPr>
        <p:blipFill rotWithShape="1">
          <a:blip r:embed="rId25">
            <a:alphaModFix/>
          </a:blip>
          <a:srcRect/>
          <a:stretch/>
        </p:blipFill>
        <p:spPr>
          <a:xfrm>
            <a:off x="7569717" y="6176963"/>
            <a:ext cx="1202018" cy="5445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jpg"/><Relationship Id="rId4" Type="http://schemas.openxmlformats.org/officeDocument/2006/relationships/image" Target="../media/image55.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jpg"/><Relationship Id="rId7" Type="http://schemas.openxmlformats.org/officeDocument/2006/relationships/image" Target="../media/image96.jpg"/><Relationship Id="rId12" Type="http://schemas.openxmlformats.org/officeDocument/2006/relationships/image" Target="../media/image10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jpg"/><Relationship Id="rId5" Type="http://schemas.openxmlformats.org/officeDocument/2006/relationships/image" Target="../media/image94.png"/><Relationship Id="rId10" Type="http://schemas.openxmlformats.org/officeDocument/2006/relationships/image" Target="../media/image99.jpg"/><Relationship Id="rId4" Type="http://schemas.openxmlformats.org/officeDocument/2006/relationships/image" Target="../media/image93.jpg"/><Relationship Id="rId9" Type="http://schemas.openxmlformats.org/officeDocument/2006/relationships/image" Target="../media/image9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9.png"/><Relationship Id="rId4" Type="http://schemas.openxmlformats.org/officeDocument/2006/relationships/image" Target="../media/image108.jpg"/></Relationships>
</file>

<file path=ppt/slides/_rels/slide42.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png"/><Relationship Id="rId7" Type="http://schemas.openxmlformats.org/officeDocument/2006/relationships/image" Target="../media/image116.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3.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g"/><Relationship Id="rId7"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2.png"/><Relationship Id="rId7" Type="http://schemas.openxmlformats.org/officeDocument/2006/relationships/image" Target="../media/image129.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102.jpg"/><Relationship Id="rId4" Type="http://schemas.openxmlformats.org/officeDocument/2006/relationships/image" Target="../media/image127.jp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3.jpg"/><Relationship Id="rId4" Type="http://schemas.openxmlformats.org/officeDocument/2006/relationships/image" Target="../media/image132.jpg"/></Relationships>
</file>

<file path=ppt/slides/_rels/slide4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135.jpg"/></Relationships>
</file>

<file path=ppt/slides/_rels/slide4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8.jp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png"/><Relationship Id="rId7" Type="http://schemas.openxmlformats.org/officeDocument/2006/relationships/image" Target="../media/image145.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jpg"/><Relationship Id="rId4" Type="http://schemas.openxmlformats.org/officeDocument/2006/relationships/image" Target="../media/image142.png"/><Relationship Id="rId9" Type="http://schemas.openxmlformats.org/officeDocument/2006/relationships/image" Target="../media/image147.jpg"/></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57.gif"/><Relationship Id="rId5" Type="http://schemas.openxmlformats.org/officeDocument/2006/relationships/image" Target="../media/image156.jpg"/><Relationship Id="rId4" Type="http://schemas.openxmlformats.org/officeDocument/2006/relationships/image" Target="../media/image132.jpg"/></Relationships>
</file>

<file path=ppt/slides/_rels/slide58.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image" Target="../media/image158.jpg"/><Relationship Id="rId7" Type="http://schemas.openxmlformats.org/officeDocument/2006/relationships/image" Target="../media/image162.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g"/><Relationship Id="rId4" Type="http://schemas.openxmlformats.org/officeDocument/2006/relationships/image" Target="../media/image159.png"/></Relationships>
</file>

<file path=ppt/slides/_rels/slide5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66.jpg"/><Relationship Id="rId4" Type="http://schemas.openxmlformats.org/officeDocument/2006/relationships/image" Target="../media/image16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6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75.jpg"/><Relationship Id="rId3" Type="http://schemas.openxmlformats.org/officeDocument/2006/relationships/image" Target="../media/image170.png"/><Relationship Id="rId7" Type="http://schemas.openxmlformats.org/officeDocument/2006/relationships/image" Target="../media/image174.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171.png"/><Relationship Id="rId9" Type="http://schemas.openxmlformats.org/officeDocument/2006/relationships/image" Target="../media/image176.jpg"/></Relationships>
</file>

<file path=ppt/slides/_rels/slide63.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83.jpg"/><Relationship Id="rId5" Type="http://schemas.openxmlformats.org/officeDocument/2006/relationships/image" Target="../media/image182.jpg"/><Relationship Id="rId4" Type="http://schemas.openxmlformats.org/officeDocument/2006/relationships/image" Target="../media/image181.jpg"/><Relationship Id="rId9" Type="http://schemas.openxmlformats.org/officeDocument/2006/relationships/image" Target="../media/image112.png"/></Relationships>
</file>

<file path=ppt/slides/_rels/slide67.xml.rels><?xml version="1.0" encoding="UTF-8" standalone="yes"?>
<Relationships xmlns="http://schemas.openxmlformats.org/package/2006/relationships"><Relationship Id="rId8" Type="http://schemas.openxmlformats.org/officeDocument/2006/relationships/image" Target="../media/image191.jpg"/><Relationship Id="rId3" Type="http://schemas.openxmlformats.org/officeDocument/2006/relationships/image" Target="../media/image186.png"/><Relationship Id="rId7" Type="http://schemas.openxmlformats.org/officeDocument/2006/relationships/image" Target="../media/image190.jp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89.jpg"/><Relationship Id="rId5" Type="http://schemas.openxmlformats.org/officeDocument/2006/relationships/image" Target="../media/image188.png"/><Relationship Id="rId4" Type="http://schemas.openxmlformats.org/officeDocument/2006/relationships/image" Target="../media/image187.jpg"/><Relationship Id="rId9" Type="http://schemas.openxmlformats.org/officeDocument/2006/relationships/image" Target="../media/image192.jpg"/></Relationships>
</file>

<file path=ppt/slides/_rels/slide68.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jpg"/><Relationship Id="rId7" Type="http://schemas.openxmlformats.org/officeDocument/2006/relationships/image" Target="../media/image203.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 Id="rId9" Type="http://schemas.openxmlformats.org/officeDocument/2006/relationships/image" Target="../media/image205.jpg"/></Relationships>
</file>

<file path=ppt/slides/_rels/slide7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jpg"/><Relationship Id="rId7" Type="http://schemas.openxmlformats.org/officeDocument/2006/relationships/image" Target="../media/image211.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10.jpg"/><Relationship Id="rId5" Type="http://schemas.openxmlformats.org/officeDocument/2006/relationships/image" Target="../media/image209.jp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7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8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8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9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9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subTitle" idx="1"/>
          </p:nvPr>
        </p:nvSpPr>
        <p:spPr>
          <a:xfrm>
            <a:off x="1488831" y="5164667"/>
            <a:ext cx="6178061" cy="931333"/>
          </a:xfrm>
          <a:prstGeom prst="rect">
            <a:avLst/>
          </a:prstGeom>
          <a:solidFill>
            <a:srgbClr val="D7D7D7"/>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ctrTitle"/>
          </p:nvPr>
        </p:nvSpPr>
        <p:spPr>
          <a:xfrm>
            <a:off x="304077" y="3441700"/>
            <a:ext cx="8535848" cy="160099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sz="2800" b="1" i="0" u="none" strike="noStrike" cap="none">
                <a:solidFill>
                  <a:schemeClr val="dk1"/>
                </a:solidFill>
                <a:latin typeface="Calibri"/>
                <a:ea typeface="Calibri"/>
                <a:cs typeface="Calibri"/>
                <a:sym typeface="Calibri"/>
              </a:rPr>
              <a:t>Counter Tools – Wisconsin Retail Assessment Project</a:t>
            </a:r>
            <a:r>
              <a:rPr lang="en-US" sz="2800" b="1" i="0" u="none" strike="noStrike" cap="none">
                <a:solidFill>
                  <a:schemeClr val="lt1"/>
                </a:solidFill>
                <a:latin typeface="Calibri"/>
                <a:ea typeface="Calibri"/>
                <a:cs typeface="Calibri"/>
                <a:sym typeface="Calibri"/>
              </a:rPr>
              <a:t/>
            </a:r>
            <a:br>
              <a:rPr lang="en-US" sz="2800" b="1" i="0" u="none" strike="noStrike" cap="none">
                <a:solidFill>
                  <a:schemeClr val="lt1"/>
                </a:solidFill>
                <a:latin typeface="Calibri"/>
                <a:ea typeface="Calibri"/>
                <a:cs typeface="Calibri"/>
                <a:sym typeface="Calibri"/>
              </a:rPr>
            </a:br>
            <a:r>
              <a:rPr lang="en-US" sz="5400" b="1" i="0" u="none" strike="noStrike" cap="none">
                <a:solidFill>
                  <a:schemeClr val="lt1"/>
                </a:solidFill>
                <a:latin typeface="Calibri"/>
                <a:ea typeface="Calibri"/>
                <a:cs typeface="Calibri"/>
                <a:sym typeface="Calibri"/>
              </a:rPr>
              <a:t>Data Collector Training</a:t>
            </a:r>
            <a:endParaRPr sz="5400" b="1" i="0" u="none" strike="noStrike" cap="none">
              <a:solidFill>
                <a:schemeClr val="lt1"/>
              </a:solidFill>
              <a:latin typeface="Calibri"/>
              <a:ea typeface="Calibri"/>
              <a:cs typeface="Calibri"/>
              <a:sym typeface="Calibri"/>
            </a:endParaRPr>
          </a:p>
        </p:txBody>
      </p:sp>
      <p:sp>
        <p:nvSpPr>
          <p:cNvPr id="138" name="Shape 138"/>
          <p:cNvSpPr txBox="1"/>
          <p:nvPr/>
        </p:nvSpPr>
        <p:spPr>
          <a:xfrm>
            <a:off x="-190500" y="5384800"/>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Collect High Quality Local Data</a:t>
            </a:r>
            <a:endParaRPr sz="4800" b="1" i="0" u="none" strike="noStrike" cap="none">
              <a:solidFill>
                <a:schemeClr val="dk2"/>
              </a:solidFill>
              <a:latin typeface="Calibri"/>
              <a:ea typeface="Calibri"/>
              <a:cs typeface="Calibri"/>
              <a:sym typeface="Calibri"/>
            </a:endParaRPr>
          </a:p>
        </p:txBody>
      </p:sp>
      <p:sp>
        <p:nvSpPr>
          <p:cNvPr id="198" name="Shape 198"/>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99" name="Shape 199"/>
          <p:cNvPicPr preferRelativeResize="0"/>
          <p:nvPr/>
        </p:nvPicPr>
        <p:blipFill rotWithShape="1">
          <a:blip r:embed="rId3">
            <a:alphaModFix/>
          </a:blip>
          <a:srcRect/>
          <a:stretch/>
        </p:blipFill>
        <p:spPr>
          <a:xfrm>
            <a:off x="1676400" y="1371600"/>
            <a:ext cx="5638800" cy="547340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Wrap-up</a:t>
            </a:r>
            <a:endParaRPr sz="4800" b="1" i="0" u="none" strike="noStrike" cap="none">
              <a:solidFill>
                <a:schemeClr val="dk2"/>
              </a:solidFill>
              <a:latin typeface="Calibri"/>
              <a:ea typeface="Calibri"/>
              <a:cs typeface="Calibri"/>
              <a:sym typeface="Calibri"/>
            </a:endParaRPr>
          </a:p>
        </p:txBody>
      </p:sp>
      <p:sp>
        <p:nvSpPr>
          <p:cNvPr id="1165" name="Shape 1165"/>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Thank you for volunteering!</a:t>
            </a:r>
            <a:endParaRPr/>
          </a:p>
          <a:p>
            <a:pPr marL="171450" marR="0" lvl="0" indent="-171450" algn="l" rtl="0">
              <a:lnSpc>
                <a:spcPct val="90000"/>
              </a:lnSpc>
              <a:spcBef>
                <a:spcPts val="75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Reminders:</a:t>
            </a:r>
            <a:endParaRPr/>
          </a:p>
          <a:p>
            <a:pPr marL="514350" marR="0" lvl="1" indent="-171450" algn="l" rtl="0">
              <a:lnSpc>
                <a:spcPct val="90000"/>
              </a:lnSpc>
              <a:spcBef>
                <a:spcPts val="375"/>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Timeline</a:t>
            </a:r>
            <a:endParaRPr/>
          </a:p>
          <a:p>
            <a:pPr marL="514350" marR="0" lvl="1" indent="-171450" algn="l" rtl="0">
              <a:lnSpc>
                <a:spcPct val="90000"/>
              </a:lnSpc>
              <a:spcBef>
                <a:spcPts val="375"/>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Due Dates:</a:t>
            </a:r>
            <a:endParaRPr/>
          </a:p>
          <a:p>
            <a:pPr marL="514350" marR="0" lvl="1" indent="-171450" algn="l" rtl="0">
              <a:lnSpc>
                <a:spcPct val="90000"/>
              </a:lnSpc>
              <a:spcBef>
                <a:spcPts val="375"/>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First step after today?</a:t>
            </a:r>
            <a:endParaRPr/>
          </a:p>
          <a:p>
            <a:pPr marL="171450" marR="0" lvl="0" indent="-171450" algn="l" rtl="0">
              <a:lnSpc>
                <a:spcPct val="90000"/>
              </a:lnSpc>
              <a:spcBef>
                <a:spcPts val="75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Contact Information:__________________</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Document Industry Targeting</a:t>
            </a:r>
            <a:endParaRPr sz="4800" b="1" i="0" u="none" strike="noStrike" cap="none">
              <a:solidFill>
                <a:schemeClr val="dk2"/>
              </a:solidFill>
              <a:latin typeface="Calibri"/>
              <a:ea typeface="Calibri"/>
              <a:cs typeface="Calibri"/>
              <a:sym typeface="Calibri"/>
            </a:endParaRPr>
          </a:p>
        </p:txBody>
      </p:sp>
      <p:sp>
        <p:nvSpPr>
          <p:cNvPr id="206" name="Shape 206"/>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207" name="Shape 207"/>
          <p:cNvPicPr preferRelativeResize="0"/>
          <p:nvPr/>
        </p:nvPicPr>
        <p:blipFill rotWithShape="1">
          <a:blip r:embed="rId3">
            <a:alphaModFix/>
          </a:blip>
          <a:srcRect/>
          <a:stretch/>
        </p:blipFill>
        <p:spPr>
          <a:xfrm>
            <a:off x="4648200" y="1626435"/>
            <a:ext cx="3886200" cy="5181600"/>
          </a:xfrm>
          <a:prstGeom prst="rect">
            <a:avLst/>
          </a:prstGeom>
          <a:noFill/>
          <a:ln>
            <a:noFill/>
          </a:ln>
        </p:spPr>
      </p:pic>
      <p:pic>
        <p:nvPicPr>
          <p:cNvPr id="208" name="Shape 208"/>
          <p:cNvPicPr preferRelativeResize="0"/>
          <p:nvPr/>
        </p:nvPicPr>
        <p:blipFill rotWithShape="1">
          <a:blip r:embed="rId4">
            <a:alphaModFix/>
          </a:blip>
          <a:srcRect/>
          <a:stretch/>
        </p:blipFill>
        <p:spPr>
          <a:xfrm>
            <a:off x="609600" y="1593778"/>
            <a:ext cx="3429000" cy="52033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Identify Policy Change Priorities</a:t>
            </a:r>
            <a:endParaRPr sz="4800" b="1" i="0" u="none" strike="noStrike" cap="none">
              <a:solidFill>
                <a:schemeClr val="dk2"/>
              </a:solidFill>
              <a:latin typeface="Calibri"/>
              <a:ea typeface="Calibri"/>
              <a:cs typeface="Calibri"/>
              <a:sym typeface="Calibri"/>
            </a:endParaRPr>
          </a:p>
        </p:txBody>
      </p:sp>
      <p:sp>
        <p:nvSpPr>
          <p:cNvPr id="215" name="Shape 215"/>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216" name="Shape 216"/>
          <p:cNvPicPr preferRelativeResize="0"/>
          <p:nvPr/>
        </p:nvPicPr>
        <p:blipFill rotWithShape="1">
          <a:blip r:embed="rId3">
            <a:alphaModFix/>
          </a:blip>
          <a:srcRect/>
          <a:stretch/>
        </p:blipFill>
        <p:spPr>
          <a:xfrm>
            <a:off x="2590800" y="1828800"/>
            <a:ext cx="4365314" cy="44240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Educate Policymakers</a:t>
            </a:r>
            <a:endParaRPr sz="4800" b="1" i="0" u="none" strike="noStrike" cap="none">
              <a:solidFill>
                <a:schemeClr val="dk2"/>
              </a:solidFill>
              <a:latin typeface="Calibri"/>
              <a:ea typeface="Calibri"/>
              <a:cs typeface="Calibri"/>
              <a:sym typeface="Calibri"/>
            </a:endParaRPr>
          </a:p>
        </p:txBody>
      </p:sp>
      <p:sp>
        <p:nvSpPr>
          <p:cNvPr id="223" name="Shape 223"/>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224" name="Shape 224" descr="nyc_mapmen.jpg"/>
          <p:cNvPicPr preferRelativeResize="0"/>
          <p:nvPr/>
        </p:nvPicPr>
        <p:blipFill rotWithShape="1">
          <a:blip r:embed="rId3">
            <a:alphaModFix/>
          </a:blip>
          <a:srcRect b="-704"/>
          <a:stretch/>
        </p:blipFill>
        <p:spPr>
          <a:xfrm>
            <a:off x="546893" y="1640510"/>
            <a:ext cx="8050213" cy="5181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Evaluate Change</a:t>
            </a:r>
            <a:endParaRPr sz="4800" b="1" i="0" u="none" strike="noStrike" cap="none">
              <a:solidFill>
                <a:schemeClr val="dk2"/>
              </a:solidFill>
              <a:latin typeface="Calibri"/>
              <a:ea typeface="Calibri"/>
              <a:cs typeface="Calibri"/>
              <a:sym typeface="Calibri"/>
            </a:endParaRPr>
          </a:p>
        </p:txBody>
      </p:sp>
      <p:sp>
        <p:nvSpPr>
          <p:cNvPr id="231" name="Shape 231"/>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232" name="Shape 232"/>
          <p:cNvPicPr preferRelativeResize="0"/>
          <p:nvPr/>
        </p:nvPicPr>
        <p:blipFill rotWithShape="1">
          <a:blip r:embed="rId3">
            <a:alphaModFix/>
          </a:blip>
          <a:srcRect/>
          <a:stretch/>
        </p:blipFill>
        <p:spPr>
          <a:xfrm>
            <a:off x="123732" y="2038350"/>
            <a:ext cx="4184650" cy="4038600"/>
          </a:xfrm>
          <a:prstGeom prst="rect">
            <a:avLst/>
          </a:prstGeom>
          <a:noFill/>
          <a:ln>
            <a:noFill/>
          </a:ln>
        </p:spPr>
      </p:pic>
      <p:pic>
        <p:nvPicPr>
          <p:cNvPr id="233" name="Shape 233"/>
          <p:cNvPicPr preferRelativeResize="0"/>
          <p:nvPr/>
        </p:nvPicPr>
        <p:blipFill rotWithShape="1">
          <a:blip r:embed="rId4">
            <a:alphaModFix/>
          </a:blip>
          <a:srcRect/>
          <a:stretch/>
        </p:blipFill>
        <p:spPr>
          <a:xfrm>
            <a:off x="4836697" y="2038350"/>
            <a:ext cx="4206875" cy="4057650"/>
          </a:xfrm>
          <a:prstGeom prst="rect">
            <a:avLst/>
          </a:prstGeom>
          <a:noFill/>
          <a:ln>
            <a:noFill/>
          </a:ln>
        </p:spPr>
      </p:pic>
      <p:sp>
        <p:nvSpPr>
          <p:cNvPr id="234" name="Shape 234"/>
          <p:cNvSpPr/>
          <p:nvPr/>
        </p:nvSpPr>
        <p:spPr>
          <a:xfrm>
            <a:off x="4454428" y="3933580"/>
            <a:ext cx="317509" cy="361177"/>
          </a:xfrm>
          <a:prstGeom prst="rightArrow">
            <a:avLst>
              <a:gd name="adj1" fmla="val 50000"/>
              <a:gd name="adj2" fmla="val 50000"/>
            </a:avLst>
          </a:prstGeom>
          <a:solidFill>
            <a:srgbClr val="D3212D"/>
          </a:solidFill>
          <a:ln w="9525" cap="flat" cmpd="sng">
            <a:solidFill>
              <a:srgbClr val="D3212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Shape 235"/>
          <p:cNvSpPr/>
          <p:nvPr/>
        </p:nvSpPr>
        <p:spPr>
          <a:xfrm>
            <a:off x="4454428" y="2610736"/>
            <a:ext cx="317509" cy="361177"/>
          </a:xfrm>
          <a:prstGeom prst="rightArrow">
            <a:avLst>
              <a:gd name="adj1" fmla="val 50000"/>
              <a:gd name="adj2" fmla="val 50000"/>
            </a:avLst>
          </a:prstGeom>
          <a:solidFill>
            <a:srgbClr val="D3212D"/>
          </a:solidFill>
          <a:ln w="9525" cap="flat" cmpd="sng">
            <a:solidFill>
              <a:srgbClr val="D3212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Shape 236"/>
          <p:cNvSpPr/>
          <p:nvPr/>
        </p:nvSpPr>
        <p:spPr>
          <a:xfrm>
            <a:off x="4454428" y="5256425"/>
            <a:ext cx="317509" cy="361177"/>
          </a:xfrm>
          <a:prstGeom prst="rightArrow">
            <a:avLst>
              <a:gd name="adj1" fmla="val 50000"/>
              <a:gd name="adj2" fmla="val 50000"/>
            </a:avLst>
          </a:prstGeom>
          <a:solidFill>
            <a:srgbClr val="D3212D"/>
          </a:solidFill>
          <a:ln w="9525" cap="flat" cmpd="sng">
            <a:solidFill>
              <a:srgbClr val="D3212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Store Assessment Form Overview</a:t>
            </a:r>
            <a:endParaRPr sz="4050" b="0" i="0" u="none" strike="noStrike" cap="none">
              <a:solidFill>
                <a:schemeClr val="lt1"/>
              </a:solidFill>
              <a:latin typeface="Calibri"/>
              <a:ea typeface="Calibri"/>
              <a:cs typeface="Calibri"/>
              <a:sym typeface="Calibri"/>
            </a:endParaRPr>
          </a:p>
        </p:txBody>
      </p:sp>
      <p:sp>
        <p:nvSpPr>
          <p:cNvPr id="243" name="Shape 243"/>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Wisconsin Store Assessment Form</a:t>
            </a:r>
            <a:endParaRPr sz="4800" b="1" i="0" u="none" strike="noStrike" cap="none">
              <a:solidFill>
                <a:schemeClr val="dk2"/>
              </a:solidFill>
              <a:latin typeface="Calibri"/>
              <a:ea typeface="Calibri"/>
              <a:cs typeface="Calibri"/>
              <a:sym typeface="Calibri"/>
            </a:endParaRPr>
          </a:p>
        </p:txBody>
      </p:sp>
      <p:pic>
        <p:nvPicPr>
          <p:cNvPr id="250" name="Shape 250" descr="Screen Shot 2015-09-04 at 3.25.57 PM.png"/>
          <p:cNvPicPr preferRelativeResize="0"/>
          <p:nvPr/>
        </p:nvPicPr>
        <p:blipFill rotWithShape="1">
          <a:blip r:embed="rId3">
            <a:alphaModFix/>
          </a:blip>
          <a:srcRect/>
          <a:stretch/>
        </p:blipFill>
        <p:spPr>
          <a:xfrm>
            <a:off x="4990502" y="1690691"/>
            <a:ext cx="3934042" cy="5106059"/>
          </a:xfrm>
          <a:prstGeom prst="rect">
            <a:avLst/>
          </a:prstGeom>
          <a:noFill/>
          <a:ln>
            <a:noFill/>
          </a:ln>
        </p:spPr>
      </p:pic>
      <p:pic>
        <p:nvPicPr>
          <p:cNvPr id="251" name="Shape 251"/>
          <p:cNvPicPr preferRelativeResize="0"/>
          <p:nvPr/>
        </p:nvPicPr>
        <p:blipFill rotWithShape="1">
          <a:blip r:embed="rId4">
            <a:alphaModFix/>
          </a:blip>
          <a:srcRect/>
          <a:stretch/>
        </p:blipFill>
        <p:spPr>
          <a:xfrm>
            <a:off x="169238" y="2107095"/>
            <a:ext cx="4332343" cy="3995530"/>
          </a:xfrm>
          <a:prstGeom prst="rect">
            <a:avLst/>
          </a:prstGeom>
          <a:noFill/>
          <a:ln w="9525" cap="flat" cmpd="sng">
            <a:solidFill>
              <a:schemeClr val="dk1"/>
            </a:solidFill>
            <a:prstDash val="solid"/>
            <a:round/>
            <a:headEnd type="none" w="sm" len="sm"/>
            <a:tailEnd type="none" w="sm" len="sm"/>
          </a:ln>
        </p:spPr>
      </p:pic>
      <p:cxnSp>
        <p:nvCxnSpPr>
          <p:cNvPr id="252" name="Shape 252"/>
          <p:cNvCxnSpPr/>
          <p:nvPr/>
        </p:nvCxnSpPr>
        <p:spPr>
          <a:xfrm rot="10800000" flipH="1">
            <a:off x="169238" y="1690691"/>
            <a:ext cx="4821264" cy="416404"/>
          </a:xfrm>
          <a:prstGeom prst="straightConnector1">
            <a:avLst/>
          </a:prstGeom>
          <a:noFill/>
          <a:ln w="9525" cap="flat" cmpd="sng">
            <a:solidFill>
              <a:schemeClr val="dk1"/>
            </a:solidFill>
            <a:prstDash val="solid"/>
            <a:miter lim="8000"/>
            <a:headEnd type="none" w="sm" len="sm"/>
            <a:tailEnd type="none" w="sm" len="sm"/>
          </a:ln>
        </p:spPr>
      </p:cxnSp>
      <p:cxnSp>
        <p:nvCxnSpPr>
          <p:cNvPr id="253" name="Shape 253"/>
          <p:cNvCxnSpPr/>
          <p:nvPr/>
        </p:nvCxnSpPr>
        <p:spPr>
          <a:xfrm rot="10800000" flipH="1">
            <a:off x="4501581" y="1690691"/>
            <a:ext cx="488921" cy="416404"/>
          </a:xfrm>
          <a:prstGeom prst="straightConnector1">
            <a:avLst/>
          </a:prstGeom>
          <a:noFill/>
          <a:ln w="9525" cap="flat" cmpd="sng">
            <a:solidFill>
              <a:schemeClr val="dk1"/>
            </a:solidFill>
            <a:prstDash val="solid"/>
            <a:miter lim="8000"/>
            <a:headEnd type="none" w="sm" len="sm"/>
            <a:tailEnd type="none" w="sm" len="sm"/>
          </a:ln>
        </p:spPr>
      </p:cxnSp>
      <p:cxnSp>
        <p:nvCxnSpPr>
          <p:cNvPr id="254" name="Shape 254"/>
          <p:cNvCxnSpPr/>
          <p:nvPr/>
        </p:nvCxnSpPr>
        <p:spPr>
          <a:xfrm>
            <a:off x="4501581" y="6102625"/>
            <a:ext cx="488921" cy="694125"/>
          </a:xfrm>
          <a:prstGeom prst="straightConnector1">
            <a:avLst/>
          </a:prstGeom>
          <a:noFill/>
          <a:ln w="9525" cap="flat" cmpd="sng">
            <a:solidFill>
              <a:schemeClr val="dk1"/>
            </a:solidFill>
            <a:prstDash val="solid"/>
            <a:miter lim="8000"/>
            <a:headEnd type="none" w="sm" len="sm"/>
            <a:tailEnd type="none" w="sm" len="sm"/>
          </a:ln>
        </p:spPr>
      </p:cxnSp>
      <p:cxnSp>
        <p:nvCxnSpPr>
          <p:cNvPr id="255" name="Shape 255"/>
          <p:cNvCxnSpPr/>
          <p:nvPr/>
        </p:nvCxnSpPr>
        <p:spPr>
          <a:xfrm rot="10800000">
            <a:off x="169238" y="6102626"/>
            <a:ext cx="4821264" cy="694124"/>
          </a:xfrm>
          <a:prstGeom prst="straightConnector1">
            <a:avLst/>
          </a:prstGeom>
          <a:noFill/>
          <a:ln w="9525" cap="flat" cmpd="sng">
            <a:solidFill>
              <a:schemeClr val="dk1"/>
            </a:solidFill>
            <a:prstDash val="solid"/>
            <a:miter lim="8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Wisconsin Store Assessment Form</a:t>
            </a:r>
            <a:endParaRPr sz="4800" b="1" i="0" u="none" strike="noStrike" cap="none">
              <a:solidFill>
                <a:schemeClr val="dk2"/>
              </a:solidFill>
              <a:latin typeface="Calibri"/>
              <a:ea typeface="Calibri"/>
              <a:cs typeface="Calibri"/>
              <a:sym typeface="Calibri"/>
            </a:endParaRPr>
          </a:p>
        </p:txBody>
      </p:sp>
      <p:sp>
        <p:nvSpPr>
          <p:cNvPr id="268" name="Shape 268"/>
          <p:cNvSpPr txBox="1">
            <a:spLocks noGrp="1"/>
          </p:cNvSpPr>
          <p:nvPr>
            <p:ph type="body" idx="1"/>
          </p:nvPr>
        </p:nvSpPr>
        <p:spPr>
          <a:xfrm>
            <a:off x="377687" y="2247577"/>
            <a:ext cx="4957820" cy="37544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Store name and location</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Ability to survey store</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Store type</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Store exterior</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Store interior</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Tobacco products</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Prices </a:t>
            </a:r>
            <a:endParaRPr sz="2800" b="0" i="0" u="none" strike="noStrike" cap="none">
              <a:solidFill>
                <a:schemeClr val="dk1"/>
              </a:solidFill>
              <a:latin typeface="Calibri"/>
              <a:ea typeface="Calibri"/>
              <a:cs typeface="Calibri"/>
              <a:sym typeface="Calibri"/>
            </a:endParaRPr>
          </a:p>
        </p:txBody>
      </p:sp>
      <p:pic>
        <p:nvPicPr>
          <p:cNvPr id="269" name="Shape 269" descr="IMG_1155.JPG"/>
          <p:cNvPicPr preferRelativeResize="0"/>
          <p:nvPr/>
        </p:nvPicPr>
        <p:blipFill rotWithShape="1">
          <a:blip r:embed="rId3">
            <a:alphaModFix/>
          </a:blip>
          <a:srcRect/>
          <a:stretch/>
        </p:blipFill>
        <p:spPr>
          <a:xfrm>
            <a:off x="5574154" y="2247577"/>
            <a:ext cx="2816225" cy="375443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Q1: Ability to Survey Store</a:t>
            </a:r>
            <a:endParaRPr sz="4800" b="1" i="0" u="none" strike="noStrike" cap="none">
              <a:solidFill>
                <a:schemeClr val="dk2"/>
              </a:solidFill>
              <a:latin typeface="Calibri"/>
              <a:ea typeface="Calibri"/>
              <a:cs typeface="Calibri"/>
              <a:sym typeface="Calibri"/>
            </a:endParaRPr>
          </a:p>
        </p:txBody>
      </p:sp>
      <p:sp>
        <p:nvSpPr>
          <p:cNvPr id="275" name="Shape 275"/>
          <p:cNvSpPr/>
          <p:nvPr/>
        </p:nvSpPr>
        <p:spPr>
          <a:xfrm>
            <a:off x="275265" y="1690691"/>
            <a:ext cx="8686800" cy="646331"/>
          </a:xfrm>
          <a:prstGeom prst="rect">
            <a:avLst/>
          </a:prstGeom>
          <a:solidFill>
            <a:srgbClr val="D3212D">
              <a:alpha val="49803"/>
            </a:srgbClr>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the option that accurately describes whether or not you can survey the store.</a:t>
            </a:r>
            <a:endParaRPr sz="1800">
              <a:solidFill>
                <a:schemeClr val="dk1"/>
              </a:solidFill>
              <a:latin typeface="Avenir"/>
              <a:ea typeface="Avenir"/>
              <a:cs typeface="Avenir"/>
              <a:sym typeface="Avenir"/>
            </a:endParaRPr>
          </a:p>
        </p:txBody>
      </p:sp>
      <p:sp>
        <p:nvSpPr>
          <p:cNvPr id="276" name="Shape 276"/>
          <p:cNvSpPr/>
          <p:nvPr/>
        </p:nvSpPr>
        <p:spPr>
          <a:xfrm>
            <a:off x="199065" y="5456773"/>
            <a:ext cx="8763000" cy="668867"/>
          </a:xfrm>
          <a:prstGeom prst="rect">
            <a:avLst/>
          </a:prstGeom>
          <a:solidFill>
            <a:srgbClr val="D3212D">
              <a:alpha val="49803"/>
            </a:srgbClr>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Avenir"/>
                <a:ea typeface="Avenir"/>
                <a:cs typeface="Avenir"/>
                <a:sym typeface="Avenir"/>
              </a:rPr>
              <a:t>See the next slide, or the In-Store User Guide, for details about each answer choice.</a:t>
            </a:r>
            <a:endParaRPr sz="1800">
              <a:solidFill>
                <a:srgbClr val="000000"/>
              </a:solidFill>
              <a:latin typeface="Avenir"/>
              <a:ea typeface="Avenir"/>
              <a:cs typeface="Avenir"/>
              <a:sym typeface="Avenir"/>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842" y="2514600"/>
            <a:ext cx="6317646"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Q1: Ability to Survey Store</a:t>
            </a:r>
            <a:endParaRPr sz="4800" b="1" i="0" u="none" strike="noStrike" cap="none">
              <a:solidFill>
                <a:schemeClr val="dk2"/>
              </a:solidFill>
              <a:latin typeface="Calibri"/>
              <a:ea typeface="Calibri"/>
              <a:cs typeface="Calibri"/>
              <a:sym typeface="Calibri"/>
            </a:endParaRPr>
          </a:p>
        </p:txBody>
      </p:sp>
      <p:graphicFrame>
        <p:nvGraphicFramePr>
          <p:cNvPr id="283" name="Shape 283"/>
          <p:cNvGraphicFramePr/>
          <p:nvPr/>
        </p:nvGraphicFramePr>
        <p:xfrm>
          <a:off x="215339" y="1653726"/>
          <a:ext cx="8690925" cy="5000900"/>
        </p:xfrm>
        <a:graphic>
          <a:graphicData uri="http://schemas.openxmlformats.org/drawingml/2006/table">
            <a:tbl>
              <a:tblPr>
                <a:noFill/>
                <a:tableStyleId>{7B90CD4B-B673-4D37-8BE3-40410D5BF2C0}</a:tableStyleId>
              </a:tblPr>
              <a:tblGrid>
                <a:gridCol w="3016025"/>
                <a:gridCol w="5674900"/>
              </a:tblGrid>
              <a:tr h="414700">
                <a:tc>
                  <a:txBody>
                    <a:bodyPr/>
                    <a:lstStyle/>
                    <a:p>
                      <a:pPr marL="0" marR="0" lvl="0" indent="0" algn="l" rtl="0">
                        <a:lnSpc>
                          <a:spcPct val="120000"/>
                        </a:lnSpc>
                        <a:spcBef>
                          <a:spcPts val="0"/>
                        </a:spcBef>
                        <a:spcAft>
                          <a:spcPts val="0"/>
                        </a:spcAft>
                        <a:buNone/>
                      </a:pPr>
                      <a:r>
                        <a:rPr lang="en-US" sz="1600" b="0" u="none" strike="noStrike" cap="none">
                          <a:latin typeface="Avenir"/>
                          <a:ea typeface="Avenir"/>
                          <a:cs typeface="Avenir"/>
                          <a:sym typeface="Avenir"/>
                        </a:rPr>
                        <a:t>Question Response</a:t>
                      </a:r>
                      <a:endParaRPr sz="18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solidFill>
                      <a:srgbClr val="7A7A7A"/>
                    </a:solidFill>
                  </a:tcPr>
                </a:tc>
                <a:tc>
                  <a:txBody>
                    <a:bodyPr/>
                    <a:lstStyle/>
                    <a:p>
                      <a:pPr marL="0" marR="0" lvl="0" indent="0" algn="l" rtl="0">
                        <a:lnSpc>
                          <a:spcPct val="120000"/>
                        </a:lnSpc>
                        <a:spcBef>
                          <a:spcPts val="0"/>
                        </a:spcBef>
                        <a:spcAft>
                          <a:spcPts val="0"/>
                        </a:spcAft>
                        <a:buNone/>
                      </a:pPr>
                      <a:r>
                        <a:rPr lang="en-US" sz="1600" b="0" u="none" strike="noStrike" cap="none">
                          <a:latin typeface="Avenir"/>
                          <a:ea typeface="Avenir"/>
                          <a:cs typeface="Avenir"/>
                          <a:sym typeface="Avenir"/>
                        </a:rPr>
                        <a:t>Description</a:t>
                      </a:r>
                      <a:endParaRPr sz="16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solidFill>
                      <a:srgbClr val="7A7A7A"/>
                    </a:solidFill>
                  </a:tcPr>
                </a:tc>
              </a:tr>
              <a:tr h="49867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Yes, I can</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you are able to complete the assessment</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30117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No, store does not exist</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the store does not exist or is permanently closed.</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77447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No, store is closed</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you could not do the assessment because it is outside the store’s normal business hours and it is closed. Do not use this option if the store is permanently closed.</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77447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No, under 18 not allowed to enter</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you could not do the assessment because the store has an age limit on who can enter (e.g., the store is only open to people 18 and above) and you do not meet the age limit.</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60237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No, the store no longer sells tobacco</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the store no longer sells tobacco products.</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51632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No, environment unsafe for me</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you could not do the assessment because you felt that the store environment was unsafe for you.</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60237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No, asked to leave before completing survey</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Select if you could not complete the assessment because you were asked to leave by a store employee before you finished the survey.</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r h="516325">
                <a:tc>
                  <a:txBody>
                    <a:bodyPr/>
                    <a:lstStyle/>
                    <a:p>
                      <a:pPr marL="0" marR="0" lvl="0" indent="0" algn="l" rtl="0">
                        <a:lnSpc>
                          <a:spcPct val="120000"/>
                        </a:lnSpc>
                        <a:spcBef>
                          <a:spcPts val="0"/>
                        </a:spcBef>
                        <a:spcAft>
                          <a:spcPts val="0"/>
                        </a:spcAft>
                        <a:buNone/>
                      </a:pPr>
                      <a:r>
                        <a:rPr lang="en-US" sz="1400" b="0" u="none" strike="noStrike" cap="none">
                          <a:latin typeface="Avenir"/>
                          <a:ea typeface="Avenir"/>
                          <a:cs typeface="Avenir"/>
                          <a:sym typeface="Avenir"/>
                        </a:rPr>
                        <a:t>Other (specify)</a:t>
                      </a:r>
                      <a:endParaRPr sz="1400" b="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en-US" sz="1400" u="none" strike="noStrike" cap="none">
                          <a:latin typeface="Avenir"/>
                          <a:ea typeface="Avenir"/>
                          <a:cs typeface="Avenir"/>
                          <a:sym typeface="Avenir"/>
                        </a:rPr>
                        <a:t>If none of the above situations apply, select Other and specify the details of the situation and whether the assessment was completed.</a:t>
                      </a:r>
                      <a:endParaRPr sz="1400" u="none" strike="noStrike" cap="none">
                        <a:latin typeface="Avenir"/>
                        <a:ea typeface="Avenir"/>
                        <a:cs typeface="Avenir"/>
                        <a:sym typeface="Avenir"/>
                      </a:endParaRPr>
                    </a:p>
                  </a:txBody>
                  <a:tcPr marL="62850" marR="62850" marT="0" marB="0" anchor="ctr">
                    <a:lnL w="9525" cap="flat" cmpd="sng">
                      <a:solidFill>
                        <a:srgbClr val="777777"/>
                      </a:solidFill>
                      <a:prstDash val="solid"/>
                      <a:round/>
                      <a:headEnd type="none" w="sm" len="sm"/>
                      <a:tailEnd type="none" w="sm" len="sm"/>
                    </a:lnL>
                    <a:lnR w="9525" cap="flat" cmpd="sng">
                      <a:solidFill>
                        <a:srgbClr val="777777"/>
                      </a:solidFill>
                      <a:prstDash val="solid"/>
                      <a:round/>
                      <a:headEnd type="none" w="sm" len="sm"/>
                      <a:tailEnd type="none" w="sm" len="sm"/>
                    </a:lnR>
                    <a:lnT w="9525" cap="flat" cmpd="sng">
                      <a:solidFill>
                        <a:srgbClr val="777777"/>
                      </a:solidFill>
                      <a:prstDash val="solid"/>
                      <a:round/>
                      <a:headEnd type="none" w="sm" len="sm"/>
                      <a:tailEnd type="none" w="sm" len="sm"/>
                    </a:lnT>
                    <a:lnB w="9525" cap="flat" cmpd="sng">
                      <a:solidFill>
                        <a:srgbClr val="777777"/>
                      </a:solidFill>
                      <a:prstDash val="solid"/>
                      <a:round/>
                      <a:headEnd type="none" w="sm" len="sm"/>
                      <a:tailEnd type="none" w="sm" len="sm"/>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Agenda</a:t>
            </a:r>
            <a:endParaRPr sz="4800" b="1" i="0" u="none" strike="noStrike" cap="none">
              <a:solidFill>
                <a:schemeClr val="dk2"/>
              </a:solidFill>
              <a:latin typeface="Calibri"/>
              <a:ea typeface="Calibri"/>
              <a:cs typeface="Calibri"/>
              <a:sym typeface="Calibri"/>
            </a:endParaRPr>
          </a:p>
        </p:txBody>
      </p:sp>
      <p:sp>
        <p:nvSpPr>
          <p:cNvPr id="144" name="Shape 144"/>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Introduction to Data Collection Project</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Why Point-of-Sale Matters</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Why Do We Do Store Audits?</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Store Assessment Form Overview</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Tobacco Product Glossary</a:t>
            </a:r>
            <a:endParaRPr sz="28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General Instructions &amp; Store Etiquette</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Five Steps to Being a Team Member</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Worksheet Practice &amp; Review</a:t>
            </a:r>
            <a:endParaRPr/>
          </a:p>
          <a:p>
            <a:pPr marL="514350" marR="0" lvl="0" indent="-514350" algn="l" rtl="0">
              <a:lnSpc>
                <a:spcPct val="90000"/>
              </a:lnSpc>
              <a:spcBef>
                <a:spcPts val="75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Wrap-up</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Q2 &amp; Q3: Name &amp; Address</a:t>
            </a:r>
            <a:endParaRPr sz="4800" b="1" i="0" u="none" strike="noStrike" cap="none">
              <a:solidFill>
                <a:schemeClr val="dk2"/>
              </a:solidFill>
              <a:latin typeface="Calibri"/>
              <a:ea typeface="Calibri"/>
              <a:cs typeface="Calibri"/>
              <a:sym typeface="Calibri"/>
            </a:endParaRPr>
          </a:p>
        </p:txBody>
      </p:sp>
      <p:sp>
        <p:nvSpPr>
          <p:cNvPr id="289" name="Shape 289"/>
          <p:cNvSpPr/>
          <p:nvPr/>
        </p:nvSpPr>
        <p:spPr>
          <a:xfrm>
            <a:off x="228600" y="1684211"/>
            <a:ext cx="8686800" cy="923330"/>
          </a:xfrm>
          <a:prstGeom prst="rect">
            <a:avLst/>
          </a:prstGeom>
          <a:solidFill>
            <a:srgbClr val="D3212D">
              <a:alpha val="49803"/>
            </a:srgb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Confirm that the store name &amp; address that was given to you matches the actual name &amp; address. Enter the correct name if the information is not correct. </a:t>
            </a:r>
            <a:endParaRPr sz="1800">
              <a:solidFill>
                <a:schemeClr val="dk1"/>
              </a:solidFill>
              <a:latin typeface="Avenir"/>
              <a:ea typeface="Avenir"/>
              <a:cs typeface="Avenir"/>
              <a:sym typeface="Avenir"/>
            </a:endParaRPr>
          </a:p>
        </p:txBody>
      </p:sp>
      <p:pic>
        <p:nvPicPr>
          <p:cNvPr id="290" name="Shape 290"/>
          <p:cNvPicPr preferRelativeResize="0"/>
          <p:nvPr/>
        </p:nvPicPr>
        <p:blipFill rotWithShape="1">
          <a:blip r:embed="rId3">
            <a:alphaModFix/>
          </a:blip>
          <a:srcRect/>
          <a:stretch/>
        </p:blipFill>
        <p:spPr>
          <a:xfrm>
            <a:off x="1133060" y="3009774"/>
            <a:ext cx="6241774" cy="33194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Q4: Store Type</a:t>
            </a:r>
            <a:endParaRPr sz="4800" b="1" i="0" u="none" strike="noStrike" cap="none">
              <a:solidFill>
                <a:schemeClr val="dk2"/>
              </a:solidFill>
              <a:latin typeface="Calibri"/>
              <a:ea typeface="Calibri"/>
              <a:cs typeface="Calibri"/>
              <a:sym typeface="Calibri"/>
            </a:endParaRPr>
          </a:p>
        </p:txBody>
      </p:sp>
      <p:sp>
        <p:nvSpPr>
          <p:cNvPr id="297" name="Shape 297"/>
          <p:cNvSpPr/>
          <p:nvPr/>
        </p:nvSpPr>
        <p:spPr>
          <a:xfrm>
            <a:off x="137160" y="1689071"/>
            <a:ext cx="8869680" cy="369332"/>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the type of store that you are auditing. You may only select one. </a:t>
            </a:r>
            <a:endParaRPr sz="1800">
              <a:solidFill>
                <a:schemeClr val="dk1"/>
              </a:solidFill>
              <a:latin typeface="Avenir"/>
              <a:ea typeface="Avenir"/>
              <a:cs typeface="Avenir"/>
              <a:sym typeface="Avenir"/>
            </a:endParaRPr>
          </a:p>
        </p:txBody>
      </p:sp>
      <p:sp>
        <p:nvSpPr>
          <p:cNvPr id="298" name="Shape 298"/>
          <p:cNvSpPr/>
          <p:nvPr/>
        </p:nvSpPr>
        <p:spPr>
          <a:xfrm>
            <a:off x="6070943" y="5311487"/>
            <a:ext cx="2935897" cy="735747"/>
          </a:xfrm>
          <a:prstGeom prst="rightArrow">
            <a:avLst>
              <a:gd name="adj1" fmla="val 70558"/>
              <a:gd name="adj2" fmla="val 37794"/>
            </a:avLst>
          </a:prstGeom>
          <a:solidFill>
            <a:schemeClr val="dk2">
              <a:alpha val="49803"/>
            </a:schemeClr>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venir"/>
              <a:buNone/>
            </a:pPr>
            <a:r>
              <a:rPr lang="en-US" sz="1400" b="0" i="0" u="none" strike="noStrike" cap="none">
                <a:solidFill>
                  <a:schemeClr val="dk1"/>
                </a:solidFill>
                <a:latin typeface="Avenir"/>
                <a:ea typeface="Avenir"/>
                <a:cs typeface="Avenir"/>
                <a:sym typeface="Avenir"/>
              </a:rPr>
              <a:t>Review descriptions for each store type on the next slide.</a:t>
            </a:r>
            <a:endParaRPr sz="1400" b="0" i="0" u="none" strike="noStrike" cap="none">
              <a:solidFill>
                <a:schemeClr val="dk1"/>
              </a:solidFill>
              <a:latin typeface="Avenir"/>
              <a:ea typeface="Avenir"/>
              <a:cs typeface="Avenir"/>
              <a:sym typeface="Avenir"/>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6000"/>
            <a:ext cx="35147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175" y="5029200"/>
            <a:ext cx="24860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Q4: Store Type</a:t>
            </a:r>
            <a:endParaRPr sz="4800" b="1" i="0" u="none" strike="noStrike" cap="none">
              <a:solidFill>
                <a:schemeClr val="dk2"/>
              </a:solidFill>
              <a:latin typeface="Calibri"/>
              <a:ea typeface="Calibri"/>
              <a:cs typeface="Calibri"/>
              <a:sym typeface="Calibri"/>
            </a:endParaRPr>
          </a:p>
        </p:txBody>
      </p:sp>
      <p:graphicFrame>
        <p:nvGraphicFramePr>
          <p:cNvPr id="304" name="Shape 304"/>
          <p:cNvGraphicFramePr/>
          <p:nvPr/>
        </p:nvGraphicFramePr>
        <p:xfrm>
          <a:off x="329178" y="1678103"/>
          <a:ext cx="8702250" cy="5071620"/>
        </p:xfrm>
        <a:graphic>
          <a:graphicData uri="http://schemas.openxmlformats.org/drawingml/2006/table">
            <a:tbl>
              <a:tblPr>
                <a:noFill/>
                <a:tableStyleId>{7B90CD4B-B673-4D37-8BE3-40410D5BF2C0}</a:tableStyleId>
              </a:tblPr>
              <a:tblGrid>
                <a:gridCol w="1760325"/>
                <a:gridCol w="5105400"/>
                <a:gridCol w="1836525"/>
              </a:tblGrid>
              <a:tr h="237975">
                <a:tc>
                  <a:txBody>
                    <a:bodyPr/>
                    <a:lstStyle/>
                    <a:p>
                      <a:pPr marL="0" marR="0" lvl="0" indent="0" algn="ctr" rtl="0">
                        <a:spcBef>
                          <a:spcPts val="0"/>
                        </a:spcBef>
                        <a:spcAft>
                          <a:spcPts val="0"/>
                        </a:spcAft>
                        <a:buNone/>
                      </a:pPr>
                      <a:r>
                        <a:rPr lang="en-US" sz="1600" b="1" u="none" strike="noStrike" cap="none">
                          <a:solidFill>
                            <a:schemeClr val="lt1"/>
                          </a:solidFill>
                          <a:latin typeface="Avenir"/>
                          <a:ea typeface="Avenir"/>
                          <a:cs typeface="Avenir"/>
                          <a:sym typeface="Avenir"/>
                        </a:rPr>
                        <a:t>Store Type</a:t>
                      </a:r>
                      <a:endParaRPr sz="1600" u="none" strike="noStrike" cap="none">
                        <a:solidFill>
                          <a:schemeClr val="lt1"/>
                        </a:solidFill>
                        <a:latin typeface="Avenir"/>
                        <a:ea typeface="Avenir"/>
                        <a:cs typeface="Avenir"/>
                        <a:sym typeface="Avenir"/>
                      </a:endParaRPr>
                    </a:p>
                  </a:txBody>
                  <a:tcPr marL="53450" marR="53450" marT="8100" marB="0" anchor="ctr">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7A7A7A"/>
                    </a:solidFill>
                  </a:tcPr>
                </a:tc>
                <a:tc>
                  <a:txBody>
                    <a:bodyPr/>
                    <a:lstStyle/>
                    <a:p>
                      <a:pPr marL="0" marR="0" lvl="0" indent="0" algn="ctr" rtl="0">
                        <a:spcBef>
                          <a:spcPts val="0"/>
                        </a:spcBef>
                        <a:spcAft>
                          <a:spcPts val="0"/>
                        </a:spcAft>
                        <a:buNone/>
                      </a:pPr>
                      <a:r>
                        <a:rPr lang="en-US" sz="1600" b="1" u="none" strike="noStrike" cap="none">
                          <a:solidFill>
                            <a:schemeClr val="lt1"/>
                          </a:solidFill>
                          <a:latin typeface="Avenir"/>
                          <a:ea typeface="Avenir"/>
                          <a:cs typeface="Avenir"/>
                          <a:sym typeface="Avenir"/>
                        </a:rPr>
                        <a:t>Description</a:t>
                      </a:r>
                      <a:endParaRPr sz="1600" u="none" strike="noStrike" cap="none">
                        <a:solidFill>
                          <a:schemeClr val="lt1"/>
                        </a:solidFill>
                        <a:latin typeface="Avenir"/>
                        <a:ea typeface="Avenir"/>
                        <a:cs typeface="Avenir"/>
                        <a:sym typeface="Avenir"/>
                      </a:endParaRPr>
                    </a:p>
                  </a:txBody>
                  <a:tcPr marL="53450" marR="53450" marT="8100" marB="0" anchor="ctr">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7A7A7A"/>
                    </a:solidFill>
                  </a:tcPr>
                </a:tc>
                <a:tc>
                  <a:txBody>
                    <a:bodyPr/>
                    <a:lstStyle/>
                    <a:p>
                      <a:pPr marL="0" marR="0" lvl="0" indent="0" algn="ctr" rtl="0">
                        <a:spcBef>
                          <a:spcPts val="0"/>
                        </a:spcBef>
                        <a:spcAft>
                          <a:spcPts val="0"/>
                        </a:spcAft>
                        <a:buNone/>
                      </a:pPr>
                      <a:r>
                        <a:rPr lang="en-US" sz="1600" b="1" u="none" strike="noStrike" cap="none">
                          <a:solidFill>
                            <a:schemeClr val="lt1"/>
                          </a:solidFill>
                          <a:latin typeface="Avenir"/>
                          <a:ea typeface="Avenir"/>
                          <a:cs typeface="Avenir"/>
                          <a:sym typeface="Avenir"/>
                        </a:rPr>
                        <a:t>Examples</a:t>
                      </a:r>
                      <a:endParaRPr sz="1600" u="none" strike="noStrike" cap="none">
                        <a:solidFill>
                          <a:schemeClr val="lt1"/>
                        </a:solidFill>
                        <a:latin typeface="Avenir"/>
                        <a:ea typeface="Avenir"/>
                        <a:cs typeface="Avenir"/>
                        <a:sym typeface="Avenir"/>
                      </a:endParaRPr>
                    </a:p>
                  </a:txBody>
                  <a:tcPr marL="53450" marR="53450" marT="8100" marB="0" anchor="ctr">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7A7A7A"/>
                    </a:solidFill>
                  </a:tcPr>
                </a:tc>
              </a:tr>
              <a:tr h="527225">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Convenience store with or without gas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Convenience store, also known as a food mart. Sells a limited line of goods that generally include milk, bread, soda and snacks. Some sell gas and others don’t.</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7-Eleven, Exxon, Wawa</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354025">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Drug store/pharmacy</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Known primarily for selling prescription drugs as well as over-the-counter medicines.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Walgreens, Rite Aid, local pharmacy</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311400">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Beer, wine or liquor store</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Mostly sell beer, wine or liquor and may sell a limited supply of snack foods.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ABC</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700400">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Grocery Store</a:t>
                      </a:r>
                      <a:endParaRPr sz="1300" b="0" u="none" strike="noStrike" cap="none">
                        <a:latin typeface="Avenir"/>
                        <a:ea typeface="Avenir"/>
                        <a:cs typeface="Avenir"/>
                        <a:sym typeface="Aveni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Includes a small market, deli, produce market, large grocery and supermarket (e.g., Publix, Winn Dixie). The difference between a convenience store and a grocery store is that grocery stores sell raw meat that is meant to be cooked at home.</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Publix, Winn Dixie, </a:t>
                      </a:r>
                      <a:r>
                        <a:rPr lang="en-US" sz="1300" i="1" u="none" strike="noStrike" cap="none">
                          <a:latin typeface="Avenir"/>
                          <a:ea typeface="Avenir"/>
                          <a:cs typeface="Avenir"/>
                          <a:sym typeface="Avenir"/>
                        </a:rPr>
                        <a:t>[small local markets vary based on location]</a:t>
                      </a:r>
                      <a:endParaRPr sz="1300" u="none" strike="noStrike" cap="none">
                        <a:latin typeface="Avenir"/>
                        <a:ea typeface="Avenir"/>
                        <a:cs typeface="Avenir"/>
                        <a:sym typeface="Aveni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873575">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Mass merchandiser</a:t>
                      </a:r>
                      <a:endParaRPr sz="1300" b="0" u="none" strike="noStrike" cap="none">
                        <a:latin typeface="Avenir"/>
                        <a:ea typeface="Avenir"/>
                        <a:cs typeface="Avenir"/>
                        <a:sym typeface="Aveni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Mass merchandisers sell a variety of goods, including clothes, electronics, and food. Also include discount stores in this category. Discount stores sell a wide range of general merchandise, including fresh and perishable goods.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b="1" i="1" u="none" strike="noStrike" cap="none">
                          <a:latin typeface="Avenir"/>
                          <a:ea typeface="Avenir"/>
                          <a:cs typeface="Avenir"/>
                          <a:sym typeface="Avenir"/>
                        </a:rPr>
                        <a:t>Mass Merchandiser: </a:t>
                      </a:r>
                      <a:r>
                        <a:rPr lang="en-US" sz="1300" u="none" strike="noStrike" cap="none">
                          <a:latin typeface="Avenir"/>
                          <a:ea typeface="Avenir"/>
                          <a:cs typeface="Avenir"/>
                          <a:sym typeface="Avenir"/>
                        </a:rPr>
                        <a:t>WalMart, Costco, BJ’s Sam’s Club;</a:t>
                      </a:r>
                      <a:r>
                        <a:rPr lang="en-US" sz="1300" b="1" u="none" strike="noStrike" cap="none">
                          <a:latin typeface="Avenir"/>
                          <a:ea typeface="Avenir"/>
                          <a:cs typeface="Avenir"/>
                          <a:sym typeface="Avenir"/>
                        </a:rPr>
                        <a:t> </a:t>
                      </a:r>
                      <a:endParaRPr sz="1300" u="none" strike="noStrike" cap="none">
                        <a:latin typeface="Avenir"/>
                        <a:ea typeface="Avenir"/>
                        <a:cs typeface="Avenir"/>
                        <a:sym typeface="Avenir"/>
                      </a:endParaRPr>
                    </a:p>
                    <a:p>
                      <a:pPr marL="0" marR="0" lvl="0" indent="0" algn="l" rtl="0">
                        <a:spcBef>
                          <a:spcPts val="0"/>
                        </a:spcBef>
                        <a:spcAft>
                          <a:spcPts val="0"/>
                        </a:spcAft>
                        <a:buNone/>
                      </a:pPr>
                      <a:r>
                        <a:rPr lang="en-US" sz="1300" b="1" i="1" u="none" strike="noStrike" cap="none">
                          <a:latin typeface="Avenir"/>
                          <a:ea typeface="Avenir"/>
                          <a:cs typeface="Avenir"/>
                          <a:sym typeface="Avenir"/>
                        </a:rPr>
                        <a:t>Discount Store</a:t>
                      </a:r>
                      <a:r>
                        <a:rPr lang="en-US" sz="1300" b="1" u="none" strike="noStrike" cap="none">
                          <a:latin typeface="Avenir"/>
                          <a:ea typeface="Avenir"/>
                          <a:cs typeface="Avenir"/>
                          <a:sym typeface="Avenir"/>
                        </a:rPr>
                        <a:t>: </a:t>
                      </a:r>
                      <a:r>
                        <a:rPr lang="en-US" sz="1300" u="none" strike="noStrike" cap="none">
                          <a:latin typeface="Avenir"/>
                          <a:ea typeface="Avenir"/>
                          <a:cs typeface="Avenir"/>
                          <a:sym typeface="Avenir"/>
                        </a:rPr>
                        <a:t>Dollar General, Family Dollar</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527225">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Tobacco shop</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Smoke shop or other retailer who primarily sells tobacco products.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Cigarettes Cheaper, Cigar shops, or other tobacco shops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484725">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Hookah lounge</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An establishment where customers can order tobacco hookahs and smoke flavored tobacco (called shisha) – often in a communal setting.</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Hookah bars, hookah lounges</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r h="403075">
                <a:tc>
                  <a:txBody>
                    <a:bodyPr/>
                    <a:lstStyle/>
                    <a:p>
                      <a:pPr marL="0" marR="0" lvl="0" indent="0" algn="l" rtl="0">
                        <a:spcBef>
                          <a:spcPts val="0"/>
                        </a:spcBef>
                        <a:spcAft>
                          <a:spcPts val="0"/>
                        </a:spcAft>
                        <a:buNone/>
                      </a:pPr>
                      <a:r>
                        <a:rPr lang="en-US" sz="1300" b="0" u="none" strike="noStrike" cap="none">
                          <a:latin typeface="Avenir"/>
                          <a:ea typeface="Avenir"/>
                          <a:cs typeface="Avenir"/>
                          <a:sym typeface="Avenir"/>
                        </a:rPr>
                        <a:t>E-cigarette/vape shop</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u="none" strike="noStrike" cap="none">
                          <a:latin typeface="Avenir"/>
                          <a:ea typeface="Avenir"/>
                          <a:cs typeface="Avenir"/>
                          <a:sym typeface="Avenir"/>
                        </a:rPr>
                        <a:t>Retailers that sell electronic cigarette vaporizers and paraphernalia (i.e. e-liquid, batteries, etc.)</a:t>
                      </a: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300" i="1" u="none" strike="noStrike" cap="none">
                          <a:latin typeface="Avenir"/>
                          <a:ea typeface="Avenir"/>
                          <a:cs typeface="Avenir"/>
                          <a:sym typeface="Avenir"/>
                        </a:rPr>
                        <a:t>Vary based on location</a:t>
                      </a:r>
                      <a:endParaRPr sz="1300" u="none" strike="noStrike" cap="none">
                        <a:latin typeface="Avenir"/>
                        <a:ea typeface="Avenir"/>
                        <a:cs typeface="Avenir"/>
                        <a:sym typeface="Avenir"/>
                      </a:endParaRPr>
                    </a:p>
                  </a:txBody>
                  <a:tcPr marL="53450" marR="53450" marT="8100" marB="0">
                    <a:lnL w="12700" cap="flat" cmpd="sng">
                      <a:solidFill>
                        <a:srgbClr val="777777"/>
                      </a:solidFill>
                      <a:prstDash val="solid"/>
                      <a:round/>
                      <a:headEnd type="none" w="sm" len="sm"/>
                      <a:tailEnd type="none" w="sm" len="sm"/>
                    </a:lnL>
                    <a:lnR w="12700" cap="flat" cmpd="sng">
                      <a:solidFill>
                        <a:srgbClr val="777777"/>
                      </a:solidFill>
                      <a:prstDash val="solid"/>
                      <a:round/>
                      <a:headEnd type="none" w="sm" len="sm"/>
                      <a:tailEnd type="none" w="sm" len="sm"/>
                    </a:lnR>
                    <a:lnT w="12700" cap="flat" cmpd="sng">
                      <a:solidFill>
                        <a:srgbClr val="777777"/>
                      </a:solidFill>
                      <a:prstDash val="solid"/>
                      <a:round/>
                      <a:headEnd type="none" w="sm" len="sm"/>
                      <a:tailEnd type="none" w="sm" len="sm"/>
                    </a:lnT>
                    <a:lnB w="12700" cap="flat" cmpd="sng">
                      <a:solidFill>
                        <a:srgbClr val="777777"/>
                      </a:solidFill>
                      <a:prstDash val="solid"/>
                      <a:round/>
                      <a:headEnd type="none" w="sm" len="sm"/>
                      <a:tailEnd type="none" w="sm" len="sm"/>
                    </a:lnB>
                    <a:solidFill>
                      <a:srgbClr val="FFFFFF"/>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0" y="365128"/>
            <a:ext cx="9144000" cy="132556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Font typeface="Avenir"/>
              <a:buNone/>
            </a:pPr>
            <a:r>
              <a:rPr lang="en-US" sz="4000" b="1" i="0" u="none" strike="noStrike" cap="none">
                <a:solidFill>
                  <a:schemeClr val="lt1"/>
                </a:solidFill>
                <a:latin typeface="Avenir"/>
                <a:ea typeface="Avenir"/>
                <a:cs typeface="Avenir"/>
                <a:sym typeface="Avenir"/>
              </a:rPr>
              <a:t>Pop Quiz:</a:t>
            </a:r>
            <a:br>
              <a:rPr lang="en-US" sz="4000" b="1" i="0" u="none" strike="noStrike" cap="none">
                <a:solidFill>
                  <a:schemeClr val="lt1"/>
                </a:solidFill>
                <a:latin typeface="Avenir"/>
                <a:ea typeface="Avenir"/>
                <a:cs typeface="Avenir"/>
                <a:sym typeface="Avenir"/>
              </a:rPr>
            </a:br>
            <a:r>
              <a:rPr lang="en-US" sz="4000" b="1" i="0" u="none" strike="noStrike" cap="none">
                <a:solidFill>
                  <a:schemeClr val="lt1"/>
                </a:solidFill>
                <a:latin typeface="Avenir"/>
                <a:ea typeface="Avenir"/>
                <a:cs typeface="Avenir"/>
                <a:sym typeface="Avenir"/>
              </a:rPr>
              <a:t>Name that Store Type!</a:t>
            </a:r>
            <a:endParaRPr sz="4000" b="1" i="0" u="none" strike="noStrike" cap="none">
              <a:solidFill>
                <a:schemeClr val="lt1"/>
              </a:solidFill>
              <a:latin typeface="Avenir"/>
              <a:ea typeface="Avenir"/>
              <a:cs typeface="Avenir"/>
              <a:sym typeface="Avenir"/>
            </a:endParaRPr>
          </a:p>
        </p:txBody>
      </p:sp>
      <p:pic>
        <p:nvPicPr>
          <p:cNvPr id="311" name="Shape 311"/>
          <p:cNvPicPr preferRelativeResize="0"/>
          <p:nvPr/>
        </p:nvPicPr>
        <p:blipFill rotWithShape="1">
          <a:blip r:embed="rId3">
            <a:alphaModFix/>
          </a:blip>
          <a:srcRect/>
          <a:stretch/>
        </p:blipFill>
        <p:spPr>
          <a:xfrm>
            <a:off x="1801199" y="2394261"/>
            <a:ext cx="5765209" cy="4323907"/>
          </a:xfrm>
          <a:prstGeom prst="rect">
            <a:avLst/>
          </a:prstGeom>
          <a:noFill/>
          <a:ln>
            <a:noFill/>
          </a:ln>
        </p:spPr>
      </p:pic>
      <p:pic>
        <p:nvPicPr>
          <p:cNvPr id="312" name="Shape 312"/>
          <p:cNvPicPr preferRelativeResize="0"/>
          <p:nvPr/>
        </p:nvPicPr>
        <p:blipFill rotWithShape="1">
          <a:blip r:embed="rId4">
            <a:alphaModFix/>
          </a:blip>
          <a:srcRect/>
          <a:stretch/>
        </p:blipFill>
        <p:spPr>
          <a:xfrm>
            <a:off x="1801199" y="2337582"/>
            <a:ext cx="4771152" cy="4323907"/>
          </a:xfrm>
          <a:prstGeom prst="rect">
            <a:avLst/>
          </a:prstGeom>
          <a:noFill/>
          <a:ln>
            <a:noFill/>
          </a:ln>
        </p:spPr>
      </p:pic>
      <p:pic>
        <p:nvPicPr>
          <p:cNvPr id="313" name="Shape 313"/>
          <p:cNvPicPr preferRelativeResize="0"/>
          <p:nvPr/>
        </p:nvPicPr>
        <p:blipFill rotWithShape="1">
          <a:blip r:embed="rId5">
            <a:alphaModFix/>
          </a:blip>
          <a:srcRect/>
          <a:stretch/>
        </p:blipFill>
        <p:spPr>
          <a:xfrm>
            <a:off x="854578" y="2332089"/>
            <a:ext cx="6711830" cy="4464050"/>
          </a:xfrm>
          <a:prstGeom prst="rect">
            <a:avLst/>
          </a:prstGeom>
          <a:noFill/>
          <a:ln>
            <a:noFill/>
          </a:ln>
        </p:spPr>
      </p:pic>
      <p:pic>
        <p:nvPicPr>
          <p:cNvPr id="314" name="Shape 314"/>
          <p:cNvPicPr preferRelativeResize="0"/>
          <p:nvPr/>
        </p:nvPicPr>
        <p:blipFill rotWithShape="1">
          <a:blip r:embed="rId6">
            <a:alphaModFix/>
          </a:blip>
          <a:srcRect/>
          <a:stretch/>
        </p:blipFill>
        <p:spPr>
          <a:xfrm>
            <a:off x="2222115" y="2337405"/>
            <a:ext cx="4465851" cy="4465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Q5: Exterior Advertisements</a:t>
            </a:r>
            <a:endParaRPr sz="4800" b="1" i="0" u="none" strike="noStrike" cap="none">
              <a:solidFill>
                <a:schemeClr val="dk2"/>
              </a:solidFill>
              <a:latin typeface="Calibri"/>
              <a:ea typeface="Calibri"/>
              <a:cs typeface="Calibri"/>
              <a:sym typeface="Calibri"/>
            </a:endParaRPr>
          </a:p>
        </p:txBody>
      </p:sp>
      <p:sp>
        <p:nvSpPr>
          <p:cNvPr id="320" name="Shape 320"/>
          <p:cNvSpPr txBox="1"/>
          <p:nvPr/>
        </p:nvSpPr>
        <p:spPr>
          <a:xfrm>
            <a:off x="6019800" y="3411240"/>
            <a:ext cx="2895600" cy="1389360"/>
          </a:xfrm>
          <a:prstGeom prst="rect">
            <a:avLst/>
          </a:prstGeom>
          <a:solidFill>
            <a:srgbClr val="D1282E"/>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Font typeface="Avenir"/>
              <a:buNone/>
            </a:pPr>
            <a:r>
              <a:rPr lang="en-US" sz="1400" i="0" u="none" strike="noStrike" cap="none">
                <a:solidFill>
                  <a:srgbClr val="FFFFFF"/>
                </a:solidFill>
                <a:latin typeface="Avenir"/>
                <a:ea typeface="Avenir"/>
                <a:cs typeface="Avenir"/>
                <a:sym typeface="Avenir"/>
              </a:rPr>
              <a:t>Where to look for product ads: </a:t>
            </a:r>
            <a:endParaRPr sz="1400" i="0" u="none" strike="noStrike" cap="none">
              <a:solidFill>
                <a:srgbClr val="FFFFFF"/>
              </a:solidFill>
              <a:latin typeface="Avenir"/>
              <a:ea typeface="Avenir"/>
              <a:cs typeface="Avenir"/>
              <a:sym typeface="Avenir"/>
            </a:endParaRPr>
          </a:p>
          <a:p>
            <a:pPr marL="461963" marR="0" lvl="0" indent="-296863"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venir"/>
                <a:ea typeface="Avenir"/>
                <a:cs typeface="Avenir"/>
                <a:sym typeface="Avenir"/>
              </a:rPr>
              <a:t>Parking lot and sidewalks</a:t>
            </a:r>
            <a:endParaRPr/>
          </a:p>
          <a:p>
            <a:pPr marL="461963" marR="0" lvl="0" indent="-296863"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venir"/>
                <a:ea typeface="Avenir"/>
                <a:cs typeface="Avenir"/>
                <a:sym typeface="Avenir"/>
              </a:rPr>
              <a:t>Perimeter fences </a:t>
            </a:r>
            <a:endParaRPr/>
          </a:p>
          <a:p>
            <a:pPr marL="461963" marR="0" lvl="0" indent="-296863"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venir"/>
                <a:ea typeface="Avenir"/>
                <a:cs typeface="Avenir"/>
                <a:sym typeface="Avenir"/>
              </a:rPr>
              <a:t>Building windows and doors</a:t>
            </a:r>
            <a:endParaRPr/>
          </a:p>
          <a:p>
            <a:pPr marL="461963" marR="0" lvl="0" indent="-296863"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venir"/>
                <a:ea typeface="Avenir"/>
                <a:cs typeface="Avenir"/>
                <a:sym typeface="Avenir"/>
              </a:rPr>
              <a:t>Exterior building walls</a:t>
            </a:r>
            <a:endParaRPr/>
          </a:p>
          <a:p>
            <a:pPr marL="461963" marR="0" lvl="0" indent="-296863"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venir"/>
                <a:ea typeface="Avenir"/>
                <a:cs typeface="Avenir"/>
                <a:sym typeface="Avenir"/>
              </a:rPr>
              <a:t>Gas pump</a:t>
            </a:r>
            <a:endParaRPr/>
          </a:p>
        </p:txBody>
      </p:sp>
      <p:sp>
        <p:nvSpPr>
          <p:cNvPr id="321" name="Shape 321"/>
          <p:cNvSpPr/>
          <p:nvPr/>
        </p:nvSpPr>
        <p:spPr>
          <a:xfrm>
            <a:off x="142827" y="1677060"/>
            <a:ext cx="8535622" cy="923330"/>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Yes or No to indicate whether advertisements for each product can be found outside the store. Include any sign, poster, banner, decal, sticker, neon light or other three-dimensional object that promotes a brand. </a:t>
            </a:r>
            <a:endParaRPr/>
          </a:p>
        </p:txBody>
      </p:sp>
      <p:grpSp>
        <p:nvGrpSpPr>
          <p:cNvPr id="322" name="Shape 322"/>
          <p:cNvGrpSpPr/>
          <p:nvPr/>
        </p:nvGrpSpPr>
        <p:grpSpPr>
          <a:xfrm>
            <a:off x="235670" y="5334000"/>
            <a:ext cx="8814062" cy="1439875"/>
            <a:chOff x="235670" y="5285426"/>
            <a:chExt cx="8814062" cy="1439875"/>
          </a:xfrm>
        </p:grpSpPr>
        <p:sp>
          <p:nvSpPr>
            <p:cNvPr id="323" name="Shape 323"/>
            <p:cNvSpPr/>
            <p:nvPr/>
          </p:nvSpPr>
          <p:spPr>
            <a:xfrm>
              <a:off x="235670" y="5285426"/>
              <a:ext cx="8814062" cy="1439875"/>
            </a:xfrm>
            <a:prstGeom prst="rect">
              <a:avLst/>
            </a:prstGeom>
            <a:noFill/>
            <a:ln w="12700"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Example </a:t>
              </a:r>
              <a:br>
                <a:rPr lang="en-US" sz="1800">
                  <a:solidFill>
                    <a:schemeClr val="dk1"/>
                  </a:solidFill>
                  <a:latin typeface="Avenir"/>
                  <a:ea typeface="Avenir"/>
                  <a:cs typeface="Avenir"/>
                  <a:sym typeface="Avenir"/>
                </a:rPr>
              </a:br>
              <a:r>
                <a:rPr lang="en-US" sz="1800">
                  <a:solidFill>
                    <a:schemeClr val="dk1"/>
                  </a:solidFill>
                  <a:latin typeface="Avenir"/>
                  <a:ea typeface="Avenir"/>
                  <a:cs typeface="Avenir"/>
                  <a:sym typeface="Avenir"/>
                </a:rPr>
                <a:t>exterior ads:</a:t>
              </a:r>
              <a:endParaRPr sz="1800">
                <a:solidFill>
                  <a:schemeClr val="dk1"/>
                </a:solidFill>
                <a:latin typeface="Avenir"/>
                <a:ea typeface="Avenir"/>
                <a:cs typeface="Avenir"/>
                <a:sym typeface="Avenir"/>
              </a:endParaRPr>
            </a:p>
          </p:txBody>
        </p:sp>
        <p:pic>
          <p:nvPicPr>
            <p:cNvPr id="324" name="Shape 324" descr="C:\Users\Allison\Dropbox\Lydia's Photos - CounterTobacco\Counter Tobacco (8 of 42).JPG"/>
            <p:cNvPicPr preferRelativeResize="0"/>
            <p:nvPr/>
          </p:nvPicPr>
          <p:blipFill rotWithShape="1">
            <a:blip r:embed="rId3">
              <a:alphaModFix/>
            </a:blip>
            <a:srcRect/>
            <a:stretch/>
          </p:blipFill>
          <p:spPr>
            <a:xfrm>
              <a:off x="3684135" y="5382051"/>
              <a:ext cx="1591225" cy="1267143"/>
            </a:xfrm>
            <a:prstGeom prst="rect">
              <a:avLst/>
            </a:prstGeom>
            <a:noFill/>
            <a:ln w="9525" cap="flat" cmpd="sng">
              <a:solidFill>
                <a:srgbClr val="000000"/>
              </a:solidFill>
              <a:prstDash val="solid"/>
              <a:round/>
              <a:headEnd type="none" w="sm" len="sm"/>
              <a:tailEnd type="none" w="sm" len="sm"/>
            </a:ln>
          </p:spPr>
        </p:pic>
        <p:pic>
          <p:nvPicPr>
            <p:cNvPr id="325" name="Shape 325" descr="C:\Users\Allison\Dropbox\Lydia's Photos - CounterTobacco\Counter Tobacco (25 of 42).JPG"/>
            <p:cNvPicPr preferRelativeResize="0"/>
            <p:nvPr/>
          </p:nvPicPr>
          <p:blipFill rotWithShape="1">
            <a:blip r:embed="rId4">
              <a:alphaModFix/>
            </a:blip>
            <a:srcRect/>
            <a:stretch/>
          </p:blipFill>
          <p:spPr>
            <a:xfrm>
              <a:off x="1963925" y="5462343"/>
              <a:ext cx="1591225" cy="1004829"/>
            </a:xfrm>
            <a:prstGeom prst="rect">
              <a:avLst/>
            </a:prstGeom>
            <a:noFill/>
            <a:ln w="9525" cap="flat" cmpd="sng">
              <a:solidFill>
                <a:srgbClr val="000000"/>
              </a:solidFill>
              <a:prstDash val="solid"/>
              <a:round/>
              <a:headEnd type="none" w="sm" len="sm"/>
              <a:tailEnd type="none" w="sm" len="sm"/>
            </a:ln>
          </p:spPr>
        </p:pic>
        <p:pic>
          <p:nvPicPr>
            <p:cNvPr id="326" name="Shape 326" descr="C:\Users\Allison\Dropbox\Lydia's Photos - CounterTobacco\Counter Tobacco (23 of 42).JPG"/>
            <p:cNvPicPr preferRelativeResize="0"/>
            <p:nvPr/>
          </p:nvPicPr>
          <p:blipFill rotWithShape="1">
            <a:blip r:embed="rId5">
              <a:alphaModFix/>
            </a:blip>
            <a:srcRect/>
            <a:stretch/>
          </p:blipFill>
          <p:spPr>
            <a:xfrm>
              <a:off x="7222680" y="5461767"/>
              <a:ext cx="1591225" cy="1112256"/>
            </a:xfrm>
            <a:prstGeom prst="rect">
              <a:avLst/>
            </a:prstGeom>
            <a:noFill/>
            <a:ln w="9525" cap="flat" cmpd="sng">
              <a:solidFill>
                <a:srgbClr val="000000"/>
              </a:solidFill>
              <a:prstDash val="solid"/>
              <a:round/>
              <a:headEnd type="none" w="sm" len="sm"/>
              <a:tailEnd type="none" w="sm" len="sm"/>
            </a:ln>
          </p:spPr>
        </p:pic>
        <p:pic>
          <p:nvPicPr>
            <p:cNvPr id="327" name="Shape 327" descr="C:\Users\Allison\Dropbox\Lydia's Photos - CounterTobacco\Counter Tobacco (2 of 42).JPG"/>
            <p:cNvPicPr preferRelativeResize="0"/>
            <p:nvPr/>
          </p:nvPicPr>
          <p:blipFill rotWithShape="1">
            <a:blip r:embed="rId6">
              <a:alphaModFix/>
            </a:blip>
            <a:srcRect/>
            <a:stretch/>
          </p:blipFill>
          <p:spPr>
            <a:xfrm>
              <a:off x="5450623" y="5474955"/>
              <a:ext cx="1591225" cy="1060816"/>
            </a:xfrm>
            <a:prstGeom prst="rect">
              <a:avLst/>
            </a:prstGeom>
            <a:noFill/>
            <a:ln w="9525" cap="flat" cmpd="sng">
              <a:solidFill>
                <a:srgbClr val="000000"/>
              </a:solidFill>
              <a:prstDash val="solid"/>
              <a:round/>
              <a:headEnd type="none" w="sm" len="sm"/>
              <a:tailEnd type="none" w="sm" len="sm"/>
            </a:ln>
          </p:spPr>
        </p:pic>
      </p:grpSp>
      <p:pic>
        <p:nvPicPr>
          <p:cNvPr id="328" name="Shape 328"/>
          <p:cNvPicPr preferRelativeResize="0"/>
          <p:nvPr/>
        </p:nvPicPr>
        <p:blipFill rotWithShape="1">
          <a:blip r:embed="rId7">
            <a:alphaModFix/>
          </a:blip>
          <a:srcRect/>
          <a:stretch/>
        </p:blipFill>
        <p:spPr>
          <a:xfrm>
            <a:off x="886162" y="2704765"/>
            <a:ext cx="3369806" cy="25603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Advertisements are</a:t>
            </a:r>
            <a:endParaRPr/>
          </a:p>
        </p:txBody>
      </p:sp>
      <p:pic>
        <p:nvPicPr>
          <p:cNvPr id="335" name="Shape 335" descr="Screen Shot 2013-05-27 at 5.36.06 PM.png"/>
          <p:cNvPicPr preferRelativeResize="0"/>
          <p:nvPr/>
        </p:nvPicPr>
        <p:blipFill rotWithShape="1">
          <a:blip r:embed="rId3">
            <a:alphaModFix/>
          </a:blip>
          <a:srcRect/>
          <a:stretch/>
        </p:blipFill>
        <p:spPr>
          <a:xfrm>
            <a:off x="331788" y="1686927"/>
            <a:ext cx="1709737" cy="2301875"/>
          </a:xfrm>
          <a:prstGeom prst="rect">
            <a:avLst/>
          </a:prstGeom>
          <a:noFill/>
          <a:ln>
            <a:noFill/>
          </a:ln>
        </p:spPr>
      </p:pic>
      <p:pic>
        <p:nvPicPr>
          <p:cNvPr id="336" name="Shape 336" descr="Screen Shot 2013-05-27 at 5.40.29 PM.png"/>
          <p:cNvPicPr preferRelativeResize="0"/>
          <p:nvPr/>
        </p:nvPicPr>
        <p:blipFill rotWithShape="1">
          <a:blip r:embed="rId4">
            <a:alphaModFix/>
          </a:blip>
          <a:srcRect/>
          <a:stretch/>
        </p:blipFill>
        <p:spPr>
          <a:xfrm>
            <a:off x="2332038" y="1704389"/>
            <a:ext cx="1682750" cy="2303463"/>
          </a:xfrm>
          <a:prstGeom prst="rect">
            <a:avLst/>
          </a:prstGeom>
          <a:noFill/>
          <a:ln>
            <a:noFill/>
          </a:ln>
        </p:spPr>
      </p:pic>
      <p:pic>
        <p:nvPicPr>
          <p:cNvPr id="337" name="Shape 337"/>
          <p:cNvPicPr preferRelativeResize="0"/>
          <p:nvPr/>
        </p:nvPicPr>
        <p:blipFill rotWithShape="1">
          <a:blip r:embed="rId5">
            <a:alphaModFix/>
          </a:blip>
          <a:srcRect/>
          <a:stretch/>
        </p:blipFill>
        <p:spPr>
          <a:xfrm>
            <a:off x="4724400" y="5105400"/>
            <a:ext cx="3460750" cy="1612900"/>
          </a:xfrm>
          <a:prstGeom prst="rect">
            <a:avLst/>
          </a:prstGeom>
          <a:noFill/>
          <a:ln>
            <a:noFill/>
          </a:ln>
        </p:spPr>
      </p:pic>
      <p:pic>
        <p:nvPicPr>
          <p:cNvPr id="338" name="Shape 338"/>
          <p:cNvPicPr preferRelativeResize="0"/>
          <p:nvPr/>
        </p:nvPicPr>
        <p:blipFill rotWithShape="1">
          <a:blip r:embed="rId6">
            <a:alphaModFix/>
          </a:blip>
          <a:srcRect/>
          <a:stretch/>
        </p:blipFill>
        <p:spPr>
          <a:xfrm>
            <a:off x="2362200" y="4419600"/>
            <a:ext cx="1681163" cy="2298700"/>
          </a:xfrm>
          <a:prstGeom prst="rect">
            <a:avLst/>
          </a:prstGeom>
          <a:noFill/>
          <a:ln>
            <a:noFill/>
          </a:ln>
        </p:spPr>
      </p:pic>
      <p:pic>
        <p:nvPicPr>
          <p:cNvPr id="339" name="Shape 339"/>
          <p:cNvPicPr preferRelativeResize="0"/>
          <p:nvPr/>
        </p:nvPicPr>
        <p:blipFill rotWithShape="1">
          <a:blip r:embed="rId7">
            <a:alphaModFix/>
          </a:blip>
          <a:srcRect/>
          <a:stretch/>
        </p:blipFill>
        <p:spPr>
          <a:xfrm>
            <a:off x="217488" y="4764088"/>
            <a:ext cx="1939925" cy="1954212"/>
          </a:xfrm>
          <a:prstGeom prst="rect">
            <a:avLst/>
          </a:prstGeom>
          <a:noFill/>
          <a:ln>
            <a:noFill/>
          </a:ln>
        </p:spPr>
      </p:pic>
      <p:sp>
        <p:nvSpPr>
          <p:cNvPr id="340" name="Shape 340"/>
          <p:cNvSpPr txBox="1"/>
          <p:nvPr/>
        </p:nvSpPr>
        <p:spPr>
          <a:xfrm>
            <a:off x="4508500" y="1686927"/>
            <a:ext cx="46355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2400"/>
              <a:buFont typeface="Arial"/>
              <a:buChar char="•"/>
            </a:pPr>
            <a:r>
              <a:rPr lang="en-US" sz="2400">
                <a:solidFill>
                  <a:srgbClr val="000000"/>
                </a:solidFill>
                <a:latin typeface="Avenir"/>
                <a:ea typeface="Avenir"/>
                <a:cs typeface="Avenir"/>
                <a:sym typeface="Avenir"/>
              </a:rPr>
              <a:t>Intended to sell products</a:t>
            </a:r>
            <a:endParaRPr/>
          </a:p>
          <a:p>
            <a:pPr marL="342900" marR="0" lvl="0" indent="-342900" algn="l" rtl="0">
              <a:spcBef>
                <a:spcPts val="480"/>
              </a:spcBef>
              <a:spcAft>
                <a:spcPts val="0"/>
              </a:spcAft>
              <a:buClr>
                <a:srgbClr val="000000"/>
              </a:buClr>
              <a:buSzPts val="2400"/>
              <a:buFont typeface="Arial"/>
              <a:buChar char="•"/>
            </a:pPr>
            <a:r>
              <a:rPr lang="en-US" sz="2400">
                <a:solidFill>
                  <a:srgbClr val="000000"/>
                </a:solidFill>
                <a:latin typeface="Avenir"/>
                <a:ea typeface="Avenir"/>
                <a:cs typeface="Avenir"/>
                <a:sym typeface="Avenir"/>
              </a:rPr>
              <a:t>Branded (name or logo) </a:t>
            </a:r>
            <a:endParaRPr sz="2400">
              <a:solidFill>
                <a:srgbClr val="000000"/>
              </a:solidFill>
              <a:latin typeface="Avenir"/>
              <a:ea typeface="Avenir"/>
              <a:cs typeface="Avenir"/>
              <a:sym typeface="Avenir"/>
            </a:endParaRPr>
          </a:p>
          <a:p>
            <a:pPr marL="342900" marR="0" lvl="0" indent="-342900" algn="l" rtl="0">
              <a:spcBef>
                <a:spcPts val="480"/>
              </a:spcBef>
              <a:spcAft>
                <a:spcPts val="0"/>
              </a:spcAft>
              <a:buClr>
                <a:srgbClr val="000000"/>
              </a:buClr>
              <a:buSzPts val="2400"/>
              <a:buFont typeface="Arial"/>
              <a:buChar char="•"/>
            </a:pPr>
            <a:r>
              <a:rPr lang="en-US" sz="2400">
                <a:solidFill>
                  <a:srgbClr val="000000"/>
                </a:solidFill>
                <a:latin typeface="Avenir"/>
                <a:ea typeface="Avenir"/>
                <a:cs typeface="Avenir"/>
                <a:sym typeface="Avenir"/>
              </a:rPr>
              <a:t>Displayed as a sign, poster, banner or neon light </a:t>
            </a:r>
            <a:endParaRPr/>
          </a:p>
          <a:p>
            <a:pPr marL="742950" marR="0" lvl="1" indent="-285750" algn="l" rtl="0">
              <a:spcBef>
                <a:spcPts val="400"/>
              </a:spcBef>
              <a:spcAft>
                <a:spcPts val="0"/>
              </a:spcAft>
              <a:buClr>
                <a:srgbClr val="000000"/>
              </a:buClr>
              <a:buSzPts val="2000"/>
              <a:buFont typeface="Arial"/>
              <a:buChar char="–"/>
            </a:pPr>
            <a:r>
              <a:rPr lang="en-US" sz="2000" b="0" i="0" u="none" strike="noStrike" cap="none">
                <a:solidFill>
                  <a:srgbClr val="000000"/>
                </a:solidFill>
                <a:latin typeface="Avenir"/>
                <a:ea typeface="Avenir"/>
                <a:cs typeface="Avenir"/>
                <a:sym typeface="Avenir"/>
              </a:rPr>
              <a:t>With or </a:t>
            </a:r>
            <a:r>
              <a:rPr lang="en-US" sz="2000" b="0" i="0" u="sng" strike="noStrike" cap="none">
                <a:solidFill>
                  <a:srgbClr val="000000"/>
                </a:solidFill>
                <a:latin typeface="Avenir"/>
                <a:ea typeface="Avenir"/>
                <a:cs typeface="Avenir"/>
                <a:sym typeface="Avenir"/>
              </a:rPr>
              <a:t>without</a:t>
            </a:r>
            <a:r>
              <a:rPr lang="en-US" sz="2000" b="0" i="0" u="none" strike="noStrike" cap="none">
                <a:solidFill>
                  <a:srgbClr val="000000"/>
                </a:solidFill>
                <a:latin typeface="Avenir"/>
                <a:ea typeface="Avenir"/>
                <a:cs typeface="Avenir"/>
                <a:sym typeface="Avenir"/>
              </a:rPr>
              <a:t> price </a:t>
            </a:r>
            <a:endParaRPr/>
          </a:p>
          <a:p>
            <a:pPr marL="342900" marR="0" lvl="0" indent="-342900" algn="l" rtl="0">
              <a:spcBef>
                <a:spcPts val="480"/>
              </a:spcBef>
              <a:spcAft>
                <a:spcPts val="0"/>
              </a:spcAft>
              <a:buClr>
                <a:srgbClr val="000000"/>
              </a:buClr>
              <a:buSzPts val="2400"/>
              <a:buFont typeface="Arial"/>
              <a:buChar char="•"/>
            </a:pPr>
            <a:r>
              <a:rPr lang="en-US" sz="2400">
                <a:solidFill>
                  <a:srgbClr val="000000"/>
                </a:solidFill>
                <a:latin typeface="Avenir"/>
                <a:ea typeface="Avenir"/>
                <a:cs typeface="Avenir"/>
                <a:sym typeface="Avenir"/>
              </a:rPr>
              <a:t>Printed, not hand-written</a:t>
            </a:r>
            <a:endParaRPr/>
          </a:p>
          <a:p>
            <a:pPr marL="742950" marR="0" lvl="1" indent="-285750" algn="l" rtl="0">
              <a:spcBef>
                <a:spcPts val="360"/>
              </a:spcBef>
              <a:spcAft>
                <a:spcPts val="0"/>
              </a:spcAft>
              <a:buClr>
                <a:srgbClr val="000000"/>
              </a:buClr>
              <a:buSzPts val="1800"/>
              <a:buFont typeface="Arial"/>
              <a:buChar char="–"/>
            </a:pPr>
            <a:r>
              <a:rPr lang="en-US" sz="1800" b="0" i="0" u="none" strike="noStrike" cap="none">
                <a:solidFill>
                  <a:srgbClr val="000000"/>
                </a:solidFill>
                <a:latin typeface="Avenir"/>
                <a:ea typeface="Avenir"/>
                <a:cs typeface="Avenir"/>
                <a:sym typeface="Avenir"/>
              </a:rPr>
              <a:t>Can have hand-written price information</a:t>
            </a:r>
            <a:endParaRPr/>
          </a:p>
          <a:p>
            <a:pPr marL="0" marR="0" lvl="0" indent="0" algn="l" rtl="0">
              <a:spcBef>
                <a:spcPts val="480"/>
              </a:spcBef>
              <a:spcAft>
                <a:spcPts val="0"/>
              </a:spcAft>
              <a:buClr>
                <a:schemeClr val="dk1"/>
              </a:buClr>
              <a:buFont typeface="Arial"/>
              <a:buNone/>
            </a:pPr>
            <a:endParaRPr sz="2400">
              <a:solidFill>
                <a:srgbClr val="000000"/>
              </a:solidFill>
              <a:latin typeface="Avenir"/>
              <a:ea typeface="Avenir"/>
              <a:cs typeface="Avenir"/>
              <a:sym typeface="Avenir"/>
            </a:endParaRPr>
          </a:p>
          <a:p>
            <a:pPr marL="342900" marR="0" lvl="0" indent="-215900" algn="l" rtl="0">
              <a:spcBef>
                <a:spcPts val="400"/>
              </a:spcBef>
              <a:spcAft>
                <a:spcPts val="0"/>
              </a:spcAft>
              <a:buClr>
                <a:schemeClr val="dk1"/>
              </a:buClr>
              <a:buSzPts val="2000"/>
              <a:buFont typeface="Arial"/>
              <a:buNone/>
            </a:pPr>
            <a:endParaRPr sz="2000">
              <a:solidFill>
                <a:srgbClr val="000000"/>
              </a:solidFill>
              <a:latin typeface="Avenir"/>
              <a:ea typeface="Avenir"/>
              <a:cs typeface="Avenir"/>
              <a:sym typeface="Avenir"/>
            </a:endParaRPr>
          </a:p>
          <a:p>
            <a:pPr marL="342900" marR="0" lvl="0" indent="-215900" algn="l" rtl="0">
              <a:spcBef>
                <a:spcPts val="400"/>
              </a:spcBef>
              <a:spcAft>
                <a:spcPts val="0"/>
              </a:spcAft>
              <a:buClr>
                <a:schemeClr val="dk1"/>
              </a:buClr>
              <a:buSzPts val="2000"/>
              <a:buFont typeface="Arial"/>
              <a:buNone/>
            </a:pPr>
            <a:endParaRPr sz="2000">
              <a:solidFill>
                <a:srgbClr val="000000"/>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Advertisements are </a:t>
            </a:r>
            <a:r>
              <a:rPr lang="en-US" sz="4800" b="1" i="0" u="sng" strike="noStrike" cap="none">
                <a:solidFill>
                  <a:schemeClr val="dk2"/>
                </a:solidFill>
                <a:latin typeface="Calibri"/>
                <a:ea typeface="Calibri"/>
                <a:cs typeface="Calibri"/>
                <a:sym typeface="Calibri"/>
              </a:rPr>
              <a:t>not</a:t>
            </a:r>
            <a:endParaRPr/>
          </a:p>
        </p:txBody>
      </p:sp>
      <p:sp>
        <p:nvSpPr>
          <p:cNvPr id="347" name="Shape 347"/>
          <p:cNvSpPr txBox="1"/>
          <p:nvPr/>
        </p:nvSpPr>
        <p:spPr>
          <a:xfrm>
            <a:off x="4864103" y="5894388"/>
            <a:ext cx="2819400" cy="8969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Font typeface="Arial"/>
              <a:buNone/>
            </a:pPr>
            <a:r>
              <a:rPr lang="en-US" sz="1800">
                <a:solidFill>
                  <a:srgbClr val="000000"/>
                </a:solidFill>
                <a:latin typeface="Avenir"/>
                <a:ea typeface="Avenir"/>
                <a:cs typeface="Avenir"/>
                <a:sym typeface="Avenir"/>
              </a:rPr>
              <a:t>Product displays inside that are visible through the window</a:t>
            </a:r>
            <a:endParaRPr/>
          </a:p>
          <a:p>
            <a:pPr marL="0" marR="0" lvl="0" indent="0" algn="ctr" rtl="0">
              <a:spcBef>
                <a:spcPts val="480"/>
              </a:spcBef>
              <a:spcAft>
                <a:spcPts val="0"/>
              </a:spcAft>
              <a:buClr>
                <a:schemeClr val="dk1"/>
              </a:buClr>
              <a:buFont typeface="Arial"/>
              <a:buNone/>
            </a:pPr>
            <a:endParaRPr sz="2400">
              <a:solidFill>
                <a:srgbClr val="000000"/>
              </a:solidFill>
              <a:latin typeface="Avenir"/>
              <a:ea typeface="Avenir"/>
              <a:cs typeface="Avenir"/>
              <a:sym typeface="Avenir"/>
            </a:endParaRPr>
          </a:p>
          <a:p>
            <a:pPr marL="0" marR="0" lvl="0" indent="0" algn="ctr" rtl="0">
              <a:spcBef>
                <a:spcPts val="480"/>
              </a:spcBef>
              <a:spcAft>
                <a:spcPts val="0"/>
              </a:spcAft>
              <a:buClr>
                <a:schemeClr val="dk1"/>
              </a:buClr>
              <a:buFont typeface="Arial"/>
              <a:buNone/>
            </a:pPr>
            <a:endParaRPr sz="2400">
              <a:solidFill>
                <a:srgbClr val="000000"/>
              </a:solidFill>
              <a:latin typeface="Avenir"/>
              <a:ea typeface="Avenir"/>
              <a:cs typeface="Avenir"/>
              <a:sym typeface="Avenir"/>
            </a:endParaRPr>
          </a:p>
        </p:txBody>
      </p:sp>
      <p:pic>
        <p:nvPicPr>
          <p:cNvPr id="348" name="Shape 348"/>
          <p:cNvPicPr preferRelativeResize="0"/>
          <p:nvPr/>
        </p:nvPicPr>
        <p:blipFill rotWithShape="1">
          <a:blip r:embed="rId3">
            <a:alphaModFix/>
          </a:blip>
          <a:srcRect/>
          <a:stretch/>
        </p:blipFill>
        <p:spPr>
          <a:xfrm>
            <a:off x="481013" y="3841750"/>
            <a:ext cx="1784350" cy="2154238"/>
          </a:xfrm>
          <a:prstGeom prst="rect">
            <a:avLst/>
          </a:prstGeom>
          <a:noFill/>
          <a:ln>
            <a:noFill/>
          </a:ln>
        </p:spPr>
      </p:pic>
      <p:pic>
        <p:nvPicPr>
          <p:cNvPr id="349" name="Shape 349"/>
          <p:cNvPicPr preferRelativeResize="0"/>
          <p:nvPr/>
        </p:nvPicPr>
        <p:blipFill rotWithShape="1">
          <a:blip r:embed="rId4">
            <a:alphaModFix/>
          </a:blip>
          <a:srcRect/>
          <a:stretch/>
        </p:blipFill>
        <p:spPr>
          <a:xfrm>
            <a:off x="5724525" y="1543510"/>
            <a:ext cx="2732088" cy="1549400"/>
          </a:xfrm>
          <a:prstGeom prst="rect">
            <a:avLst/>
          </a:prstGeom>
          <a:noFill/>
          <a:ln>
            <a:noFill/>
          </a:ln>
        </p:spPr>
      </p:pic>
      <p:pic>
        <p:nvPicPr>
          <p:cNvPr id="350" name="Shape 350"/>
          <p:cNvPicPr preferRelativeResize="0"/>
          <p:nvPr/>
        </p:nvPicPr>
        <p:blipFill rotWithShape="1">
          <a:blip r:embed="rId5">
            <a:alphaModFix/>
          </a:blip>
          <a:srcRect/>
          <a:stretch/>
        </p:blipFill>
        <p:spPr>
          <a:xfrm>
            <a:off x="2481263" y="3829050"/>
            <a:ext cx="1884362" cy="2166938"/>
          </a:xfrm>
          <a:prstGeom prst="rect">
            <a:avLst/>
          </a:prstGeom>
          <a:noFill/>
          <a:ln>
            <a:noFill/>
          </a:ln>
        </p:spPr>
      </p:pic>
      <p:pic>
        <p:nvPicPr>
          <p:cNvPr id="351" name="Shape 351"/>
          <p:cNvPicPr preferRelativeResize="0"/>
          <p:nvPr/>
        </p:nvPicPr>
        <p:blipFill rotWithShape="1">
          <a:blip r:embed="rId6">
            <a:alphaModFix/>
          </a:blip>
          <a:srcRect/>
          <a:stretch/>
        </p:blipFill>
        <p:spPr>
          <a:xfrm>
            <a:off x="1223963" y="1294273"/>
            <a:ext cx="2192337" cy="2049462"/>
          </a:xfrm>
          <a:prstGeom prst="rect">
            <a:avLst/>
          </a:prstGeom>
          <a:noFill/>
          <a:ln>
            <a:noFill/>
          </a:ln>
        </p:spPr>
      </p:pic>
      <p:pic>
        <p:nvPicPr>
          <p:cNvPr id="352" name="Shape 352"/>
          <p:cNvPicPr preferRelativeResize="0"/>
          <p:nvPr/>
        </p:nvPicPr>
        <p:blipFill rotWithShape="1">
          <a:blip r:embed="rId7">
            <a:alphaModFix/>
          </a:blip>
          <a:srcRect/>
          <a:stretch/>
        </p:blipFill>
        <p:spPr>
          <a:xfrm>
            <a:off x="4864103" y="3933825"/>
            <a:ext cx="2819400" cy="1970088"/>
          </a:xfrm>
          <a:prstGeom prst="rect">
            <a:avLst/>
          </a:prstGeom>
          <a:noFill/>
          <a:ln>
            <a:noFill/>
          </a:ln>
        </p:spPr>
      </p:pic>
      <p:sp>
        <p:nvSpPr>
          <p:cNvPr id="353" name="Shape 353"/>
          <p:cNvSpPr txBox="1"/>
          <p:nvPr/>
        </p:nvSpPr>
        <p:spPr>
          <a:xfrm>
            <a:off x="422275" y="5995988"/>
            <a:ext cx="3943350"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00000"/>
                </a:solidFill>
                <a:latin typeface="Avenir"/>
                <a:ea typeface="Avenir"/>
                <a:cs typeface="Avenir"/>
                <a:sym typeface="Avenir"/>
              </a:rPr>
              <a:t>Unbranded references (e.g., cigars, hookah, cigarettes)</a:t>
            </a:r>
            <a:endParaRPr/>
          </a:p>
          <a:p>
            <a:pPr marL="0" marR="0" lvl="0" indent="0" algn="ctr" rtl="0">
              <a:spcBef>
                <a:spcPts val="0"/>
              </a:spcBef>
              <a:spcAft>
                <a:spcPts val="0"/>
              </a:spcAft>
              <a:buNone/>
            </a:pPr>
            <a:endParaRPr sz="1800">
              <a:solidFill>
                <a:srgbClr val="000000"/>
              </a:solidFill>
              <a:latin typeface="Avenir"/>
              <a:ea typeface="Avenir"/>
              <a:cs typeface="Avenir"/>
              <a:sym typeface="Avenir"/>
            </a:endParaRPr>
          </a:p>
        </p:txBody>
      </p:sp>
      <p:sp>
        <p:nvSpPr>
          <p:cNvPr id="354" name="Shape 354"/>
          <p:cNvSpPr txBox="1"/>
          <p:nvPr/>
        </p:nvSpPr>
        <p:spPr>
          <a:xfrm>
            <a:off x="6457950" y="3092910"/>
            <a:ext cx="136466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Store name</a:t>
            </a:r>
            <a:endParaRPr/>
          </a:p>
          <a:p>
            <a:pPr marL="0" marR="0" lvl="0" indent="0" algn="l" rtl="0">
              <a:spcBef>
                <a:spcPts val="0"/>
              </a:spcBef>
              <a:spcAft>
                <a:spcPts val="0"/>
              </a:spcAft>
              <a:buNone/>
            </a:pPr>
            <a:endParaRPr sz="1800">
              <a:solidFill>
                <a:srgbClr val="000000"/>
              </a:solidFill>
              <a:latin typeface="Avenir"/>
              <a:ea typeface="Avenir"/>
              <a:cs typeface="Avenir"/>
              <a:sym typeface="Avenir"/>
            </a:endParaRPr>
          </a:p>
        </p:txBody>
      </p:sp>
      <p:sp>
        <p:nvSpPr>
          <p:cNvPr id="355" name="Shape 355"/>
          <p:cNvSpPr txBox="1"/>
          <p:nvPr/>
        </p:nvSpPr>
        <p:spPr>
          <a:xfrm>
            <a:off x="1120775" y="3343735"/>
            <a:ext cx="276971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Hand-written promotions</a:t>
            </a:r>
            <a:endParaRPr/>
          </a:p>
          <a:p>
            <a:pPr marL="0" marR="0" lvl="0" indent="0" algn="l" rtl="0">
              <a:spcBef>
                <a:spcPts val="0"/>
              </a:spcBef>
              <a:spcAft>
                <a:spcPts val="0"/>
              </a:spcAft>
              <a:buNone/>
            </a:pPr>
            <a:endParaRPr sz="1800">
              <a:solidFill>
                <a:srgbClr val="000000"/>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Shape 361"/>
          <p:cNvPicPr preferRelativeResize="0"/>
          <p:nvPr/>
        </p:nvPicPr>
        <p:blipFill rotWithShape="1">
          <a:blip r:embed="rId3">
            <a:alphaModFix/>
          </a:blip>
          <a:srcRect/>
          <a:stretch/>
        </p:blipFill>
        <p:spPr>
          <a:xfrm>
            <a:off x="2352675" y="4125913"/>
            <a:ext cx="2101850" cy="2100262"/>
          </a:xfrm>
          <a:prstGeom prst="rect">
            <a:avLst/>
          </a:prstGeom>
          <a:noFill/>
          <a:ln>
            <a:noFill/>
          </a:ln>
        </p:spPr>
      </p:pic>
      <p:sp>
        <p:nvSpPr>
          <p:cNvPr id="362" name="Shape 362"/>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600" b="1" i="0" u="none" strike="noStrike" cap="none">
                <a:solidFill>
                  <a:schemeClr val="dk2"/>
                </a:solidFill>
                <a:latin typeface="Calibri"/>
                <a:ea typeface="Calibri"/>
                <a:cs typeface="Calibri"/>
                <a:sym typeface="Calibri"/>
              </a:rPr>
              <a:t>Signs that advertise more than one product</a:t>
            </a:r>
            <a:endParaRPr/>
          </a:p>
        </p:txBody>
      </p:sp>
      <p:pic>
        <p:nvPicPr>
          <p:cNvPr id="363" name="Shape 363"/>
          <p:cNvPicPr preferRelativeResize="0"/>
          <p:nvPr/>
        </p:nvPicPr>
        <p:blipFill rotWithShape="1">
          <a:blip r:embed="rId4">
            <a:alphaModFix/>
          </a:blip>
          <a:srcRect/>
          <a:stretch/>
        </p:blipFill>
        <p:spPr>
          <a:xfrm>
            <a:off x="377825" y="2282825"/>
            <a:ext cx="889000" cy="1230313"/>
          </a:xfrm>
          <a:prstGeom prst="rect">
            <a:avLst/>
          </a:prstGeom>
          <a:noFill/>
          <a:ln>
            <a:noFill/>
          </a:ln>
        </p:spPr>
      </p:pic>
      <p:pic>
        <p:nvPicPr>
          <p:cNvPr id="364" name="Shape 364"/>
          <p:cNvPicPr preferRelativeResize="0"/>
          <p:nvPr/>
        </p:nvPicPr>
        <p:blipFill rotWithShape="1">
          <a:blip r:embed="rId5">
            <a:alphaModFix/>
          </a:blip>
          <a:srcRect/>
          <a:stretch/>
        </p:blipFill>
        <p:spPr>
          <a:xfrm>
            <a:off x="461963" y="4508500"/>
            <a:ext cx="1608137" cy="839788"/>
          </a:xfrm>
          <a:prstGeom prst="rect">
            <a:avLst/>
          </a:prstGeom>
          <a:noFill/>
          <a:ln>
            <a:noFill/>
          </a:ln>
        </p:spPr>
      </p:pic>
      <p:pic>
        <p:nvPicPr>
          <p:cNvPr id="365" name="Shape 365"/>
          <p:cNvPicPr preferRelativeResize="0"/>
          <p:nvPr/>
        </p:nvPicPr>
        <p:blipFill rotWithShape="1">
          <a:blip r:embed="rId6">
            <a:alphaModFix/>
          </a:blip>
          <a:srcRect/>
          <a:stretch/>
        </p:blipFill>
        <p:spPr>
          <a:xfrm>
            <a:off x="479425" y="3508375"/>
            <a:ext cx="1439863" cy="1001713"/>
          </a:xfrm>
          <a:prstGeom prst="rect">
            <a:avLst/>
          </a:prstGeom>
          <a:noFill/>
          <a:ln>
            <a:noFill/>
          </a:ln>
        </p:spPr>
      </p:pic>
      <p:pic>
        <p:nvPicPr>
          <p:cNvPr id="366" name="Shape 366"/>
          <p:cNvPicPr preferRelativeResize="0"/>
          <p:nvPr/>
        </p:nvPicPr>
        <p:blipFill rotWithShape="1">
          <a:blip r:embed="rId7">
            <a:alphaModFix/>
          </a:blip>
          <a:srcRect/>
          <a:stretch/>
        </p:blipFill>
        <p:spPr>
          <a:xfrm>
            <a:off x="1290638" y="2427288"/>
            <a:ext cx="628650" cy="1085850"/>
          </a:xfrm>
          <a:prstGeom prst="rect">
            <a:avLst/>
          </a:prstGeom>
          <a:noFill/>
          <a:ln>
            <a:noFill/>
          </a:ln>
        </p:spPr>
      </p:pic>
      <p:sp>
        <p:nvSpPr>
          <p:cNvPr id="367" name="Shape 367"/>
          <p:cNvSpPr txBox="1"/>
          <p:nvPr/>
        </p:nvSpPr>
        <p:spPr>
          <a:xfrm>
            <a:off x="212725" y="1752600"/>
            <a:ext cx="2154238" cy="414338"/>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Font typeface="Avenir"/>
              <a:buNone/>
            </a:pPr>
            <a:r>
              <a:rPr lang="en-US" sz="2420">
                <a:solidFill>
                  <a:srgbClr val="000000"/>
                </a:solidFill>
                <a:latin typeface="Avenir"/>
                <a:ea typeface="Avenir"/>
                <a:cs typeface="Avenir"/>
                <a:sym typeface="Avenir"/>
              </a:rPr>
              <a:t>Marlboro</a:t>
            </a:r>
            <a:endParaRPr sz="2420">
              <a:solidFill>
                <a:srgbClr val="000000"/>
              </a:solidFill>
              <a:latin typeface="Avenir"/>
              <a:ea typeface="Avenir"/>
              <a:cs typeface="Avenir"/>
              <a:sym typeface="Avenir"/>
            </a:endParaRPr>
          </a:p>
        </p:txBody>
      </p:sp>
      <p:pic>
        <p:nvPicPr>
          <p:cNvPr id="368" name="Shape 368"/>
          <p:cNvPicPr preferRelativeResize="0"/>
          <p:nvPr/>
        </p:nvPicPr>
        <p:blipFill rotWithShape="1">
          <a:blip r:embed="rId8">
            <a:alphaModFix/>
          </a:blip>
          <a:srcRect/>
          <a:stretch/>
        </p:blipFill>
        <p:spPr>
          <a:xfrm>
            <a:off x="2474913" y="2292350"/>
            <a:ext cx="2660650" cy="1936750"/>
          </a:xfrm>
          <a:prstGeom prst="rect">
            <a:avLst/>
          </a:prstGeom>
          <a:noFill/>
          <a:ln>
            <a:noFill/>
          </a:ln>
        </p:spPr>
      </p:pic>
      <p:pic>
        <p:nvPicPr>
          <p:cNvPr id="369" name="Shape 369"/>
          <p:cNvPicPr preferRelativeResize="0"/>
          <p:nvPr/>
        </p:nvPicPr>
        <p:blipFill rotWithShape="1">
          <a:blip r:embed="rId9">
            <a:alphaModFix/>
          </a:blip>
          <a:srcRect/>
          <a:stretch/>
        </p:blipFill>
        <p:spPr>
          <a:xfrm>
            <a:off x="4157663" y="4171950"/>
            <a:ext cx="946150" cy="1590675"/>
          </a:xfrm>
          <a:prstGeom prst="rect">
            <a:avLst/>
          </a:prstGeom>
          <a:noFill/>
          <a:ln>
            <a:noFill/>
          </a:ln>
        </p:spPr>
      </p:pic>
      <p:sp>
        <p:nvSpPr>
          <p:cNvPr id="370" name="Shape 370"/>
          <p:cNvSpPr txBox="1"/>
          <p:nvPr/>
        </p:nvSpPr>
        <p:spPr>
          <a:xfrm>
            <a:off x="2474913" y="1763713"/>
            <a:ext cx="2628900" cy="41275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Font typeface="Avenir"/>
              <a:buNone/>
            </a:pPr>
            <a:r>
              <a:rPr lang="en-US" sz="2420">
                <a:solidFill>
                  <a:srgbClr val="000000"/>
                </a:solidFill>
                <a:latin typeface="Avenir"/>
                <a:ea typeface="Avenir"/>
                <a:cs typeface="Avenir"/>
                <a:sym typeface="Avenir"/>
              </a:rPr>
              <a:t>Swisher Sweets</a:t>
            </a:r>
            <a:endParaRPr sz="2420">
              <a:solidFill>
                <a:srgbClr val="000000"/>
              </a:solidFill>
              <a:latin typeface="Avenir"/>
              <a:ea typeface="Avenir"/>
              <a:cs typeface="Avenir"/>
              <a:sym typeface="Avenir"/>
            </a:endParaRPr>
          </a:p>
        </p:txBody>
      </p:sp>
      <p:sp>
        <p:nvSpPr>
          <p:cNvPr id="372" name="Shape 372"/>
          <p:cNvSpPr txBox="1"/>
          <p:nvPr/>
        </p:nvSpPr>
        <p:spPr>
          <a:xfrm>
            <a:off x="5672138" y="5334000"/>
            <a:ext cx="3319462"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000000"/>
                </a:solidFill>
                <a:latin typeface="Avenir"/>
                <a:ea typeface="Avenir"/>
                <a:cs typeface="Avenir"/>
                <a:sym typeface="Avenir"/>
              </a:rPr>
              <a:t>This sign advertises:</a:t>
            </a:r>
            <a:endParaRPr dirty="0"/>
          </a:p>
          <a:p>
            <a:pPr marL="0" marR="0" lvl="0" indent="0" algn="l" rtl="0">
              <a:spcBef>
                <a:spcPts val="0"/>
              </a:spcBef>
              <a:spcAft>
                <a:spcPts val="0"/>
              </a:spcAft>
              <a:buNone/>
            </a:pPr>
            <a:r>
              <a:rPr lang="en-US" sz="1800" dirty="0">
                <a:solidFill>
                  <a:srgbClr val="FF0066"/>
                </a:solidFill>
                <a:latin typeface="Avenir"/>
                <a:ea typeface="Avenir"/>
                <a:cs typeface="Avenir"/>
                <a:sym typeface="Avenir"/>
              </a:rPr>
              <a:t>-</a:t>
            </a:r>
            <a:r>
              <a:rPr lang="en-US" sz="1800" b="1" dirty="0">
                <a:solidFill>
                  <a:srgbClr val="FF0066"/>
                </a:solidFill>
                <a:latin typeface="Avenir"/>
                <a:ea typeface="Avenir"/>
                <a:cs typeface="Avenir"/>
                <a:sym typeface="Avenir"/>
              </a:rPr>
              <a:t>Cigarettes – non-menthol</a:t>
            </a:r>
            <a:endParaRPr dirty="0"/>
          </a:p>
          <a:p>
            <a:pPr marL="0" marR="0" lvl="0" indent="0" algn="l" rtl="0">
              <a:spcBef>
                <a:spcPts val="0"/>
              </a:spcBef>
              <a:spcAft>
                <a:spcPts val="0"/>
              </a:spcAft>
              <a:buClr>
                <a:srgbClr val="FFC000"/>
              </a:buClr>
              <a:buSzPts val="1800"/>
              <a:buFont typeface="Avenir"/>
              <a:buChar char="-"/>
            </a:pPr>
            <a:r>
              <a:rPr lang="en-US" sz="1800" b="1" dirty="0">
                <a:solidFill>
                  <a:srgbClr val="FFC000"/>
                </a:solidFill>
                <a:latin typeface="Avenir"/>
                <a:ea typeface="Avenir"/>
                <a:cs typeface="Avenir"/>
                <a:sym typeface="Avenir"/>
              </a:rPr>
              <a:t>Cigarettes – menthol </a:t>
            </a:r>
            <a:endParaRPr dirty="0"/>
          </a:p>
          <a:p>
            <a:pPr marL="0" marR="0" lvl="0" indent="0" algn="l" rtl="0">
              <a:spcBef>
                <a:spcPts val="0"/>
              </a:spcBef>
              <a:spcAft>
                <a:spcPts val="0"/>
              </a:spcAft>
              <a:buClr>
                <a:srgbClr val="00B050"/>
              </a:buClr>
              <a:buSzPts val="1800"/>
              <a:buFont typeface="Avenir"/>
              <a:buChar char="-"/>
            </a:pPr>
            <a:r>
              <a:rPr lang="en-US" sz="1800" b="1" dirty="0">
                <a:solidFill>
                  <a:srgbClr val="00B050"/>
                </a:solidFill>
                <a:latin typeface="Avenir"/>
                <a:ea typeface="Avenir"/>
                <a:cs typeface="Avenir"/>
                <a:sym typeface="Avenir"/>
              </a:rPr>
              <a:t>Snus </a:t>
            </a:r>
            <a:endParaRPr dirty="0"/>
          </a:p>
        </p:txBody>
      </p:sp>
      <p:sp>
        <p:nvSpPr>
          <p:cNvPr id="373" name="Shape 373"/>
          <p:cNvSpPr txBox="1"/>
          <p:nvPr/>
        </p:nvSpPr>
        <p:spPr>
          <a:xfrm>
            <a:off x="1819" y="5626010"/>
            <a:ext cx="4946187"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Some brands sell multiple</a:t>
            </a:r>
            <a:endParaRPr/>
          </a:p>
          <a:p>
            <a:pPr marL="0" marR="0" lvl="0" indent="0" algn="l" rtl="0">
              <a:spcBef>
                <a:spcPts val="0"/>
              </a:spcBef>
              <a:spcAft>
                <a:spcPts val="0"/>
              </a:spcAft>
              <a:buNone/>
            </a:pPr>
            <a:r>
              <a:rPr lang="en-US" sz="1800">
                <a:solidFill>
                  <a:srgbClr val="000000"/>
                </a:solidFill>
                <a:latin typeface="Avenir"/>
                <a:ea typeface="Avenir"/>
                <a:cs typeface="Avenir"/>
                <a:sym typeface="Avenir"/>
              </a:rPr>
              <a:t> tobacco products, therefore </a:t>
            </a:r>
            <a:endParaRPr/>
          </a:p>
          <a:p>
            <a:pPr marL="0" marR="0" lvl="0" indent="0" algn="l" rtl="0">
              <a:spcBef>
                <a:spcPts val="0"/>
              </a:spcBef>
              <a:spcAft>
                <a:spcPts val="0"/>
              </a:spcAft>
              <a:buNone/>
            </a:pPr>
            <a:r>
              <a:rPr lang="en-US" sz="1800">
                <a:solidFill>
                  <a:srgbClr val="000000"/>
                </a:solidFill>
                <a:latin typeface="Avenir"/>
                <a:ea typeface="Avenir"/>
                <a:cs typeface="Avenir"/>
                <a:sym typeface="Avenir"/>
              </a:rPr>
              <a:t>you might see signs that advertise more than one type of tobacco product. </a:t>
            </a:r>
            <a:endParaRPr/>
          </a:p>
        </p:txBody>
      </p:sp>
      <p:sp>
        <p:nvSpPr>
          <p:cNvPr id="375" name="Shape 375"/>
          <p:cNvSpPr/>
          <p:nvPr/>
        </p:nvSpPr>
        <p:spPr>
          <a:xfrm rot="-1624971">
            <a:off x="7340600" y="3624263"/>
            <a:ext cx="450850" cy="611187"/>
          </a:xfrm>
          <a:prstGeom prst="rect">
            <a:avLst/>
          </a:prstGeom>
          <a:noFill/>
          <a:ln w="57150" cap="flat" cmpd="sng">
            <a:solidFill>
              <a:srgbClr val="00B05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 name="Group 4"/>
          <p:cNvGrpSpPr/>
          <p:nvPr/>
        </p:nvGrpSpPr>
        <p:grpSpPr>
          <a:xfrm>
            <a:off x="5628075" y="1709738"/>
            <a:ext cx="2986457" cy="3631406"/>
            <a:chOff x="5486400" y="1741488"/>
            <a:chExt cx="3132138" cy="3849687"/>
          </a:xfrm>
        </p:grpSpPr>
        <p:pic>
          <p:nvPicPr>
            <p:cNvPr id="371" name="Shape 371"/>
            <p:cNvPicPr preferRelativeResize="0"/>
            <p:nvPr/>
          </p:nvPicPr>
          <p:blipFill rotWithShape="1">
            <a:blip r:embed="rId10">
              <a:alphaModFix/>
            </a:blip>
            <a:srcRect/>
            <a:stretch/>
          </p:blipFill>
          <p:spPr>
            <a:xfrm>
              <a:off x="5638800" y="1741488"/>
              <a:ext cx="2979738" cy="3849687"/>
            </a:xfrm>
            <a:prstGeom prst="rect">
              <a:avLst/>
            </a:prstGeom>
            <a:noFill/>
            <a:ln>
              <a:noFill/>
            </a:ln>
          </p:spPr>
        </p:pic>
        <p:sp>
          <p:nvSpPr>
            <p:cNvPr id="374" name="Shape 374"/>
            <p:cNvSpPr/>
            <p:nvPr/>
          </p:nvSpPr>
          <p:spPr>
            <a:xfrm rot="3550948">
              <a:off x="6257925" y="3398838"/>
              <a:ext cx="484187" cy="649288"/>
            </a:xfrm>
            <a:prstGeom prst="rect">
              <a:avLst/>
            </a:prstGeom>
            <a:noFill/>
            <a:ln w="57150" cap="flat" cmpd="sng">
              <a:solidFill>
                <a:srgbClr val="FFC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6" name="Shape 376"/>
            <p:cNvSpPr/>
            <p:nvPr/>
          </p:nvSpPr>
          <p:spPr>
            <a:xfrm rot="1874996">
              <a:off x="6207125" y="2595563"/>
              <a:ext cx="609600" cy="450850"/>
            </a:xfrm>
            <a:prstGeom prst="rect">
              <a:avLst/>
            </a:prstGeom>
            <a:noFill/>
            <a:ln w="57150" cap="flat" cmpd="sng">
              <a:solidFill>
                <a:srgbClr val="FF00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377" name="Shape 377"/>
            <p:cNvCxnSpPr/>
            <p:nvPr/>
          </p:nvCxnSpPr>
          <p:spPr>
            <a:xfrm>
              <a:off x="5486400" y="2286000"/>
              <a:ext cx="685800" cy="304800"/>
            </a:xfrm>
            <a:prstGeom prst="straightConnector1">
              <a:avLst/>
            </a:prstGeom>
            <a:noFill/>
            <a:ln w="57150" cap="flat" cmpd="sng">
              <a:solidFill>
                <a:srgbClr val="FF0066"/>
              </a:solidFill>
              <a:prstDash val="solid"/>
              <a:miter lim="8000"/>
              <a:headEnd type="none" w="sm" len="sm"/>
              <a:tailEnd type="stealth" w="med" len="med"/>
            </a:ln>
          </p:spPr>
        </p:cxnSp>
        <p:cxnSp>
          <p:nvCxnSpPr>
            <p:cNvPr id="378" name="Shape 378"/>
            <p:cNvCxnSpPr/>
            <p:nvPr/>
          </p:nvCxnSpPr>
          <p:spPr>
            <a:xfrm flipH="1" flipV="1">
              <a:off x="7842696" y="4240238"/>
              <a:ext cx="531967" cy="374000"/>
            </a:xfrm>
            <a:prstGeom prst="straightConnector1">
              <a:avLst/>
            </a:prstGeom>
            <a:noFill/>
            <a:ln w="57150" cap="flat" cmpd="sng">
              <a:solidFill>
                <a:srgbClr val="00B050"/>
              </a:solidFill>
              <a:prstDash val="solid"/>
              <a:miter lim="8000"/>
              <a:headEnd type="none" w="sm" len="sm"/>
              <a:tailEnd type="stealth" w="med" len="med"/>
            </a:ln>
          </p:spPr>
        </p:cxnSp>
        <p:cxnSp>
          <p:nvCxnSpPr>
            <p:cNvPr id="379" name="Shape 379"/>
            <p:cNvCxnSpPr/>
            <p:nvPr/>
          </p:nvCxnSpPr>
          <p:spPr>
            <a:xfrm rot="10800000" flipH="1">
              <a:off x="5486400" y="4038600"/>
              <a:ext cx="609600" cy="381000"/>
            </a:xfrm>
            <a:prstGeom prst="straightConnector1">
              <a:avLst/>
            </a:prstGeom>
            <a:noFill/>
            <a:ln w="57150" cap="flat" cmpd="sng">
              <a:solidFill>
                <a:srgbClr val="FFC000"/>
              </a:solidFill>
              <a:prstDash val="solid"/>
              <a:miter lim="8000"/>
              <a:headEnd type="none" w="sm" len="sm"/>
              <a:tailEnd type="stealth" w="med" len="med"/>
            </a:ln>
          </p:spPr>
        </p:cxnSp>
      </p:grpSp>
      <p:sp>
        <p:nvSpPr>
          <p:cNvPr id="25" name="Shape 374"/>
          <p:cNvSpPr/>
          <p:nvPr/>
        </p:nvSpPr>
        <p:spPr>
          <a:xfrm rot="8609872">
            <a:off x="7378336" y="3496788"/>
            <a:ext cx="456733" cy="619089"/>
          </a:xfrm>
          <a:prstGeom prst="rect">
            <a:avLst/>
          </a:prstGeom>
          <a:noFill/>
          <a:ln w="57150" cap="flat" cmpd="sng">
            <a:solidFill>
              <a:srgbClr val="00B05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0" y="365128"/>
            <a:ext cx="9144000" cy="132556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Font typeface="Avenir"/>
              <a:buNone/>
            </a:pPr>
            <a:r>
              <a:rPr lang="en-US" sz="4000" b="1" i="0" u="none" strike="noStrike" cap="none">
                <a:solidFill>
                  <a:schemeClr val="lt1"/>
                </a:solidFill>
                <a:latin typeface="Avenir"/>
                <a:ea typeface="Avenir"/>
                <a:cs typeface="Avenir"/>
                <a:sym typeface="Avenir"/>
              </a:rPr>
              <a:t>Pop Quiz:</a:t>
            </a:r>
            <a:br>
              <a:rPr lang="en-US" sz="4000" b="1" i="0" u="none" strike="noStrike" cap="none">
                <a:solidFill>
                  <a:schemeClr val="lt1"/>
                </a:solidFill>
                <a:latin typeface="Avenir"/>
                <a:ea typeface="Avenir"/>
                <a:cs typeface="Avenir"/>
                <a:sym typeface="Avenir"/>
              </a:rPr>
            </a:br>
            <a:r>
              <a:rPr lang="en-US" sz="4000" b="1" i="0" u="none" strike="noStrike" cap="none">
                <a:solidFill>
                  <a:schemeClr val="lt1"/>
                </a:solidFill>
                <a:latin typeface="Avenir"/>
                <a:ea typeface="Avenir"/>
                <a:cs typeface="Avenir"/>
                <a:sym typeface="Avenir"/>
              </a:rPr>
              <a:t>To be or not to be?</a:t>
            </a:r>
            <a:endParaRPr sz="4000" b="1" i="0" u="none" strike="noStrike" cap="none">
              <a:solidFill>
                <a:schemeClr val="lt1"/>
              </a:solidFill>
              <a:latin typeface="Avenir"/>
              <a:ea typeface="Avenir"/>
              <a:cs typeface="Avenir"/>
              <a:sym typeface="Avenir"/>
            </a:endParaRPr>
          </a:p>
        </p:txBody>
      </p:sp>
      <p:pic>
        <p:nvPicPr>
          <p:cNvPr id="386" name="Shape 386"/>
          <p:cNvPicPr preferRelativeResize="0"/>
          <p:nvPr/>
        </p:nvPicPr>
        <p:blipFill rotWithShape="1">
          <a:blip r:embed="rId3">
            <a:alphaModFix/>
          </a:blip>
          <a:srcRect/>
          <a:stretch/>
        </p:blipFill>
        <p:spPr>
          <a:xfrm>
            <a:off x="304800" y="3703982"/>
            <a:ext cx="1917700" cy="2844800"/>
          </a:xfrm>
          <a:prstGeom prst="rect">
            <a:avLst/>
          </a:prstGeom>
          <a:noFill/>
          <a:ln>
            <a:noFill/>
          </a:ln>
        </p:spPr>
      </p:pic>
      <p:sp>
        <p:nvSpPr>
          <p:cNvPr id="387" name="Shape 387"/>
          <p:cNvSpPr/>
          <p:nvPr/>
        </p:nvSpPr>
        <p:spPr>
          <a:xfrm>
            <a:off x="457200" y="1798982"/>
            <a:ext cx="2438400" cy="1653363"/>
          </a:xfrm>
          <a:prstGeom prst="wedgeEllipseCallout">
            <a:avLst>
              <a:gd name="adj1" fmla="val -20833"/>
              <a:gd name="adj2" fmla="val 62500"/>
            </a:avLst>
          </a:prstGeom>
          <a:solidFill>
            <a:srgbClr val="30243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venir"/>
                <a:ea typeface="Avenir"/>
                <a:cs typeface="Avenir"/>
                <a:sym typeface="Avenir"/>
              </a:rPr>
              <a:t>Is it an advertisement or isn’t it? That is the question.</a:t>
            </a:r>
            <a:endParaRPr sz="1800">
              <a:solidFill>
                <a:schemeClr val="lt1"/>
              </a:solidFill>
              <a:latin typeface="Avenir"/>
              <a:ea typeface="Avenir"/>
              <a:cs typeface="Avenir"/>
              <a:sym typeface="Avenir"/>
            </a:endParaRPr>
          </a:p>
        </p:txBody>
      </p:sp>
      <p:pic>
        <p:nvPicPr>
          <p:cNvPr id="388" name="Shape 388" descr="Screen Shot 2013-05-27 at 5.36.06 PM.png"/>
          <p:cNvPicPr preferRelativeResize="0"/>
          <p:nvPr/>
        </p:nvPicPr>
        <p:blipFill rotWithShape="1">
          <a:blip r:embed="rId4">
            <a:alphaModFix/>
          </a:blip>
          <a:srcRect/>
          <a:stretch/>
        </p:blipFill>
        <p:spPr>
          <a:xfrm>
            <a:off x="3505200" y="1981200"/>
            <a:ext cx="2966113" cy="3993375"/>
          </a:xfrm>
          <a:prstGeom prst="rect">
            <a:avLst/>
          </a:prstGeom>
          <a:noFill/>
          <a:ln>
            <a:noFill/>
          </a:ln>
        </p:spPr>
      </p:pic>
      <p:pic>
        <p:nvPicPr>
          <p:cNvPr id="389" name="Shape 389"/>
          <p:cNvPicPr preferRelativeResize="0"/>
          <p:nvPr/>
        </p:nvPicPr>
        <p:blipFill rotWithShape="1">
          <a:blip r:embed="rId5">
            <a:alphaModFix/>
          </a:blip>
          <a:srcRect/>
          <a:stretch/>
        </p:blipFill>
        <p:spPr>
          <a:xfrm>
            <a:off x="3334404" y="1890324"/>
            <a:ext cx="3307703" cy="3993375"/>
          </a:xfrm>
          <a:prstGeom prst="rect">
            <a:avLst/>
          </a:prstGeom>
          <a:noFill/>
          <a:ln>
            <a:noFill/>
          </a:ln>
        </p:spPr>
      </p:pic>
      <p:pic>
        <p:nvPicPr>
          <p:cNvPr id="390" name="Shape 390"/>
          <p:cNvPicPr preferRelativeResize="0"/>
          <p:nvPr/>
        </p:nvPicPr>
        <p:blipFill rotWithShape="1">
          <a:blip r:embed="rId6">
            <a:alphaModFix/>
          </a:blip>
          <a:srcRect/>
          <a:stretch/>
        </p:blipFill>
        <p:spPr>
          <a:xfrm>
            <a:off x="3348581" y="2284469"/>
            <a:ext cx="5303749" cy="3706055"/>
          </a:xfrm>
          <a:prstGeom prst="rect">
            <a:avLst/>
          </a:prstGeom>
          <a:noFill/>
          <a:ln>
            <a:noFill/>
          </a:ln>
        </p:spPr>
      </p:pic>
      <p:pic>
        <p:nvPicPr>
          <p:cNvPr id="391" name="Shape 391" descr="Screen Shot 2013-05-27 at 5.40.29 PM.png"/>
          <p:cNvPicPr preferRelativeResize="0"/>
          <p:nvPr/>
        </p:nvPicPr>
        <p:blipFill rotWithShape="1">
          <a:blip r:embed="rId7">
            <a:alphaModFix/>
          </a:blip>
          <a:srcRect/>
          <a:stretch/>
        </p:blipFill>
        <p:spPr>
          <a:xfrm>
            <a:off x="4164376" y="1874498"/>
            <a:ext cx="3073180" cy="4206778"/>
          </a:xfrm>
          <a:prstGeom prst="rect">
            <a:avLst/>
          </a:prstGeom>
          <a:noFill/>
          <a:ln>
            <a:noFill/>
          </a:ln>
        </p:spPr>
      </p:pic>
      <p:pic>
        <p:nvPicPr>
          <p:cNvPr id="392" name="Shape 392"/>
          <p:cNvPicPr preferRelativeResize="0"/>
          <p:nvPr/>
        </p:nvPicPr>
        <p:blipFill rotWithShape="1">
          <a:blip r:embed="rId8">
            <a:alphaModFix/>
          </a:blip>
          <a:srcRect/>
          <a:stretch/>
        </p:blipFill>
        <p:spPr>
          <a:xfrm>
            <a:off x="3782118" y="1890324"/>
            <a:ext cx="4436674" cy="41475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Pop Quiz!</a:t>
            </a:r>
            <a:endParaRPr sz="4800" b="1" i="0" u="none" strike="noStrike" cap="none">
              <a:solidFill>
                <a:schemeClr val="dk2"/>
              </a:solidFill>
              <a:latin typeface="Calibri"/>
              <a:ea typeface="Calibri"/>
              <a:cs typeface="Calibri"/>
              <a:sym typeface="Calibri"/>
            </a:endParaRPr>
          </a:p>
        </p:txBody>
      </p:sp>
      <p:sp>
        <p:nvSpPr>
          <p:cNvPr id="399" name="Shape 399"/>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400" name="Shape 400"/>
          <p:cNvPicPr preferRelativeResize="0"/>
          <p:nvPr/>
        </p:nvPicPr>
        <p:blipFill rotWithShape="1">
          <a:blip r:embed="rId3">
            <a:alphaModFix/>
          </a:blip>
          <a:srcRect/>
          <a:stretch/>
        </p:blipFill>
        <p:spPr>
          <a:xfrm>
            <a:off x="0" y="0"/>
            <a:ext cx="9144000" cy="5703192"/>
          </a:xfrm>
          <a:prstGeom prst="rect">
            <a:avLst/>
          </a:prstGeom>
          <a:noFill/>
          <a:ln>
            <a:noFill/>
          </a:ln>
        </p:spPr>
      </p:pic>
      <p:sp>
        <p:nvSpPr>
          <p:cNvPr id="401" name="Shape 401"/>
          <p:cNvSpPr txBox="1"/>
          <p:nvPr/>
        </p:nvSpPr>
        <p:spPr>
          <a:xfrm>
            <a:off x="265150" y="5715000"/>
            <a:ext cx="861370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dirty="0">
                <a:solidFill>
                  <a:schemeClr val="dk1"/>
                </a:solidFill>
                <a:latin typeface="Avenir"/>
                <a:ea typeface="Avenir"/>
                <a:cs typeface="Avenir"/>
                <a:sym typeface="Avenir"/>
              </a:rPr>
              <a:t>Cigarettes –non menthol? Cigarettes –menthol? E-cigarettes?</a:t>
            </a:r>
            <a:endParaRPr sz="2100" b="1" dirty="0">
              <a:solidFill>
                <a:schemeClr val="dk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Introduction to the data collection project</a:t>
            </a:r>
            <a:endParaRPr sz="4050" b="0" i="0" u="none" strike="noStrike" cap="none">
              <a:solidFill>
                <a:schemeClr val="lt1"/>
              </a:solidFill>
              <a:latin typeface="Calibri"/>
              <a:ea typeface="Calibri"/>
              <a:cs typeface="Calibri"/>
              <a:sym typeface="Calibri"/>
            </a:endParaRPr>
          </a:p>
        </p:txBody>
      </p:sp>
      <p:sp>
        <p:nvSpPr>
          <p:cNvPr id="151" name="Shape 151"/>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Q6: WIC &amp; SNAP </a:t>
            </a:r>
            <a:endParaRPr sz="4800" b="1" i="0" u="none" strike="noStrike" cap="none">
              <a:solidFill>
                <a:schemeClr val="dk2"/>
              </a:solidFill>
              <a:latin typeface="Calibri"/>
              <a:ea typeface="Calibri"/>
              <a:cs typeface="Calibri"/>
              <a:sym typeface="Calibri"/>
            </a:endParaRPr>
          </a:p>
        </p:txBody>
      </p:sp>
      <p:pic>
        <p:nvPicPr>
          <p:cNvPr id="407" name="Shape 407"/>
          <p:cNvPicPr preferRelativeResize="0"/>
          <p:nvPr/>
        </p:nvPicPr>
        <p:blipFill rotWithShape="1">
          <a:blip r:embed="rId3">
            <a:alphaModFix/>
          </a:blip>
          <a:srcRect/>
          <a:stretch/>
        </p:blipFill>
        <p:spPr>
          <a:xfrm>
            <a:off x="457200" y="3160120"/>
            <a:ext cx="3187700" cy="1286714"/>
          </a:xfrm>
          <a:prstGeom prst="rect">
            <a:avLst/>
          </a:prstGeom>
          <a:noFill/>
          <a:ln>
            <a:noFill/>
          </a:ln>
        </p:spPr>
      </p:pic>
      <p:sp>
        <p:nvSpPr>
          <p:cNvPr id="408" name="Shape 408"/>
          <p:cNvSpPr/>
          <p:nvPr/>
        </p:nvSpPr>
        <p:spPr>
          <a:xfrm>
            <a:off x="284493" y="1710211"/>
            <a:ext cx="8595556" cy="1200329"/>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Yes or No to indicate whether the nutrition assistance programs WIC (Women, Infants, and Children) and/or SNAP (Supplemental Nutrition Assistance Program) are accepted. SNAP benefits generally come in the form of an EBT (Electronic Benefit Transfer) card, which is used like a debit card.</a:t>
            </a:r>
            <a:endParaRPr sz="1800">
              <a:solidFill>
                <a:schemeClr val="dk1"/>
              </a:solidFill>
              <a:latin typeface="Avenir"/>
              <a:ea typeface="Avenir"/>
              <a:cs typeface="Avenir"/>
              <a:sym typeface="Avenir"/>
            </a:endParaRPr>
          </a:p>
        </p:txBody>
      </p:sp>
      <p:sp>
        <p:nvSpPr>
          <p:cNvPr id="409" name="Shape 409"/>
          <p:cNvSpPr txBox="1"/>
          <p:nvPr/>
        </p:nvSpPr>
        <p:spPr>
          <a:xfrm>
            <a:off x="1390009" y="4668252"/>
            <a:ext cx="6363983" cy="584776"/>
          </a:xfrm>
          <a:prstGeom prst="rect">
            <a:avLst/>
          </a:prstGeom>
          <a:solidFill>
            <a:schemeClr val="dk2">
              <a:alpha val="49803"/>
            </a:schemeClr>
          </a:solidFill>
          <a:ln w="19050"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0000"/>
                </a:solidFill>
                <a:latin typeface="Avenir"/>
                <a:ea typeface="Avenir"/>
                <a:cs typeface="Avenir"/>
                <a:sym typeface="Avenir"/>
              </a:rPr>
              <a:t>Look for signs indicating that WIC and/or SNAP are accepted. Signs are usually located near the entrance to the store.</a:t>
            </a:r>
            <a:endParaRPr sz="1600">
              <a:solidFill>
                <a:srgbClr val="000000"/>
              </a:solidFill>
              <a:latin typeface="Avenir"/>
              <a:ea typeface="Avenir"/>
              <a:cs typeface="Avenir"/>
              <a:sym typeface="Avenir"/>
            </a:endParaRPr>
          </a:p>
        </p:txBody>
      </p:sp>
      <p:pic>
        <p:nvPicPr>
          <p:cNvPr id="410" name="Shape 410" descr="http://media.npr.org/assets/img/2013/05/24/foodstamps_01_wide-31959975d730699b009c728c3a995036a3f3c990-s6-c30.jpg"/>
          <p:cNvPicPr preferRelativeResize="0"/>
          <p:nvPr/>
        </p:nvPicPr>
        <p:blipFill rotWithShape="1">
          <a:blip r:embed="rId4">
            <a:alphaModFix/>
          </a:blip>
          <a:srcRect/>
          <a:stretch/>
        </p:blipFill>
        <p:spPr>
          <a:xfrm>
            <a:off x="4813613" y="5439307"/>
            <a:ext cx="2328235" cy="1311474"/>
          </a:xfrm>
          <a:prstGeom prst="rect">
            <a:avLst/>
          </a:prstGeom>
          <a:noFill/>
          <a:ln w="9525" cap="flat" cmpd="sng">
            <a:solidFill>
              <a:schemeClr val="dk1"/>
            </a:solidFill>
            <a:prstDash val="solid"/>
            <a:round/>
            <a:headEnd type="none" w="sm" len="sm"/>
            <a:tailEnd type="none" w="sm" len="sm"/>
          </a:ln>
        </p:spPr>
      </p:pic>
      <p:pic>
        <p:nvPicPr>
          <p:cNvPr id="411" name="Shape 411" descr="http://www.gopusa.com/news/files/2013/01/ebtcard_sign.jpg"/>
          <p:cNvPicPr preferRelativeResize="0"/>
          <p:nvPr/>
        </p:nvPicPr>
        <p:blipFill rotWithShape="1">
          <a:blip r:embed="rId5">
            <a:alphaModFix/>
          </a:blip>
          <a:srcRect/>
          <a:stretch/>
        </p:blipFill>
        <p:spPr>
          <a:xfrm>
            <a:off x="290397" y="5429100"/>
            <a:ext cx="2185790" cy="1311474"/>
          </a:xfrm>
          <a:prstGeom prst="rect">
            <a:avLst/>
          </a:prstGeom>
          <a:noFill/>
          <a:ln>
            <a:noFill/>
          </a:ln>
        </p:spPr>
      </p:pic>
      <p:pic>
        <p:nvPicPr>
          <p:cNvPr id="412" name="Shape 412" descr="SNAP:WIC Accepted Sign.jpg"/>
          <p:cNvPicPr preferRelativeResize="0"/>
          <p:nvPr/>
        </p:nvPicPr>
        <p:blipFill rotWithShape="1">
          <a:blip r:embed="rId6">
            <a:alphaModFix/>
          </a:blip>
          <a:srcRect/>
          <a:stretch/>
        </p:blipFill>
        <p:spPr>
          <a:xfrm>
            <a:off x="2699628" y="5437218"/>
            <a:ext cx="1890544" cy="1428900"/>
          </a:xfrm>
          <a:prstGeom prst="rect">
            <a:avLst/>
          </a:prstGeom>
          <a:noFill/>
          <a:ln>
            <a:noFill/>
          </a:ln>
        </p:spPr>
      </p:pic>
      <p:pic>
        <p:nvPicPr>
          <p:cNvPr id="413" name="Shape 413"/>
          <p:cNvPicPr preferRelativeResize="0"/>
          <p:nvPr/>
        </p:nvPicPr>
        <p:blipFill rotWithShape="1">
          <a:blip r:embed="rId7">
            <a:alphaModFix/>
          </a:blip>
          <a:srcRect/>
          <a:stretch/>
        </p:blipFill>
        <p:spPr>
          <a:xfrm>
            <a:off x="5499100" y="3160120"/>
            <a:ext cx="3187700" cy="12867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Q7: Alcoholic Beverages</a:t>
            </a:r>
            <a:endParaRPr sz="4800" b="1" i="0" u="none" strike="noStrike" cap="none">
              <a:solidFill>
                <a:schemeClr val="dk2"/>
              </a:solidFill>
              <a:latin typeface="Calibri"/>
              <a:ea typeface="Calibri"/>
              <a:cs typeface="Calibri"/>
              <a:sym typeface="Calibri"/>
            </a:endParaRPr>
          </a:p>
        </p:txBody>
      </p:sp>
      <p:pic>
        <p:nvPicPr>
          <p:cNvPr id="419" name="Shape 419" descr="alcohol.jpg"/>
          <p:cNvPicPr preferRelativeResize="0"/>
          <p:nvPr/>
        </p:nvPicPr>
        <p:blipFill rotWithShape="1">
          <a:blip r:embed="rId3">
            <a:alphaModFix/>
          </a:blip>
          <a:srcRect/>
          <a:stretch/>
        </p:blipFill>
        <p:spPr>
          <a:xfrm>
            <a:off x="6200775" y="2871415"/>
            <a:ext cx="2692341" cy="3695851"/>
          </a:xfrm>
          <a:prstGeom prst="rect">
            <a:avLst/>
          </a:prstGeom>
          <a:noFill/>
          <a:ln>
            <a:noFill/>
          </a:ln>
        </p:spPr>
      </p:pic>
      <p:sp>
        <p:nvSpPr>
          <p:cNvPr id="420" name="Shape 420"/>
          <p:cNvSpPr txBox="1"/>
          <p:nvPr/>
        </p:nvSpPr>
        <p:spPr>
          <a:xfrm>
            <a:off x="284493" y="5622859"/>
            <a:ext cx="5735306" cy="923330"/>
          </a:xfrm>
          <a:prstGeom prst="rect">
            <a:avLst/>
          </a:prstGeom>
          <a:solidFill>
            <a:srgbClr val="BFBFBF"/>
          </a:solidFill>
          <a:ln w="19050"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This category does not include products that contain alcohol but are not meant for consumption as a beverage (e.g. cooking wine, vanilla).</a:t>
            </a:r>
            <a:endParaRPr/>
          </a:p>
        </p:txBody>
      </p:sp>
      <p:sp>
        <p:nvSpPr>
          <p:cNvPr id="421" name="Shape 421"/>
          <p:cNvSpPr/>
          <p:nvPr/>
        </p:nvSpPr>
        <p:spPr>
          <a:xfrm>
            <a:off x="284493" y="1740011"/>
            <a:ext cx="8042359" cy="923330"/>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Yes to indicate if there is any beverage sold that is designed for consumption and contains at least .5% alcohol by volume (e.g. wine, beer, spirits, alcopops).</a:t>
            </a:r>
            <a:endParaRPr sz="1800">
              <a:solidFill>
                <a:schemeClr val="dk1"/>
              </a:solidFill>
              <a:latin typeface="Avenir"/>
              <a:ea typeface="Avenir"/>
              <a:cs typeface="Avenir"/>
              <a:sym typeface="Avenir"/>
            </a:endParaRPr>
          </a:p>
        </p:txBody>
      </p:sp>
      <p:pic>
        <p:nvPicPr>
          <p:cNvPr id="422" name="Shape 422"/>
          <p:cNvPicPr preferRelativeResize="0"/>
          <p:nvPr/>
        </p:nvPicPr>
        <p:blipFill rotWithShape="1">
          <a:blip r:embed="rId4">
            <a:alphaModFix/>
          </a:blip>
          <a:srcRect/>
          <a:stretch/>
        </p:blipFill>
        <p:spPr>
          <a:xfrm>
            <a:off x="798168" y="3479736"/>
            <a:ext cx="4549085" cy="1341293"/>
          </a:xfrm>
          <a:prstGeom prst="rect">
            <a:avLst/>
          </a:prstGeom>
          <a:noFill/>
          <a:ln>
            <a:noFill/>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266903"/>
            <a:ext cx="1973838"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Q8: Pharmacy Counter</a:t>
            </a:r>
            <a:endParaRPr sz="4800" b="1" i="0" u="none" strike="noStrike" cap="none">
              <a:solidFill>
                <a:schemeClr val="dk2"/>
              </a:solidFill>
              <a:latin typeface="Calibri"/>
              <a:ea typeface="Calibri"/>
              <a:cs typeface="Calibri"/>
              <a:sym typeface="Calibri"/>
            </a:endParaRPr>
          </a:p>
        </p:txBody>
      </p:sp>
      <p:pic>
        <p:nvPicPr>
          <p:cNvPr id="429" name="Shape 429" descr="http://home.comcast.net/%7Edccash/pwpimages/Costco_ecig.JPG"/>
          <p:cNvPicPr preferRelativeResize="0"/>
          <p:nvPr/>
        </p:nvPicPr>
        <p:blipFill rotWithShape="1">
          <a:blip r:embed="rId3">
            <a:alphaModFix/>
          </a:blip>
          <a:srcRect/>
          <a:stretch/>
        </p:blipFill>
        <p:spPr>
          <a:xfrm>
            <a:off x="457200" y="4419778"/>
            <a:ext cx="2855486" cy="2142568"/>
          </a:xfrm>
          <a:prstGeom prst="rect">
            <a:avLst/>
          </a:prstGeom>
          <a:noFill/>
          <a:ln w="9525" cap="flat" cmpd="sng">
            <a:solidFill>
              <a:schemeClr val="dk1"/>
            </a:solidFill>
            <a:prstDash val="solid"/>
            <a:round/>
            <a:headEnd type="none" w="sm" len="sm"/>
            <a:tailEnd type="none" w="sm" len="sm"/>
          </a:ln>
        </p:spPr>
      </p:pic>
      <p:pic>
        <p:nvPicPr>
          <p:cNvPr id="430" name="Shape 430"/>
          <p:cNvPicPr preferRelativeResize="0"/>
          <p:nvPr/>
        </p:nvPicPr>
        <p:blipFill rotWithShape="1">
          <a:blip r:embed="rId4">
            <a:alphaModFix/>
          </a:blip>
          <a:srcRect/>
          <a:stretch/>
        </p:blipFill>
        <p:spPr>
          <a:xfrm>
            <a:off x="5743886" y="2400032"/>
            <a:ext cx="2539956" cy="1963132"/>
          </a:xfrm>
          <a:prstGeom prst="rect">
            <a:avLst/>
          </a:prstGeom>
          <a:noFill/>
          <a:ln w="9525" cap="flat" cmpd="sng">
            <a:solidFill>
              <a:schemeClr val="dk1"/>
            </a:solidFill>
            <a:prstDash val="solid"/>
            <a:round/>
            <a:headEnd type="none" w="sm" len="sm"/>
            <a:tailEnd type="none" w="sm" len="sm"/>
          </a:ln>
        </p:spPr>
      </p:pic>
      <p:pic>
        <p:nvPicPr>
          <p:cNvPr id="431" name="Shape 431" descr="Pharmacy Image.png"/>
          <p:cNvPicPr preferRelativeResize="0"/>
          <p:nvPr/>
        </p:nvPicPr>
        <p:blipFill rotWithShape="1">
          <a:blip r:embed="rId5">
            <a:alphaModFix/>
          </a:blip>
          <a:srcRect/>
          <a:stretch/>
        </p:blipFill>
        <p:spPr>
          <a:xfrm>
            <a:off x="3947454" y="4675969"/>
            <a:ext cx="4381743" cy="1886377"/>
          </a:xfrm>
          <a:prstGeom prst="rect">
            <a:avLst/>
          </a:prstGeom>
          <a:noFill/>
          <a:ln w="9525" cap="flat" cmpd="sng">
            <a:solidFill>
              <a:schemeClr val="dk1"/>
            </a:solidFill>
            <a:prstDash val="solid"/>
            <a:round/>
            <a:headEnd type="none" w="sm" len="sm"/>
            <a:tailEnd type="none" w="sm" len="sm"/>
          </a:ln>
        </p:spPr>
      </p:pic>
      <p:sp>
        <p:nvSpPr>
          <p:cNvPr id="432" name="Shape 432"/>
          <p:cNvSpPr/>
          <p:nvPr/>
        </p:nvSpPr>
        <p:spPr>
          <a:xfrm>
            <a:off x="284493" y="1656921"/>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Yes or No to indicate whether the store has a separate pharmacy counter.</a:t>
            </a:r>
            <a:endParaRPr sz="1800">
              <a:solidFill>
                <a:schemeClr val="dk1"/>
              </a:solidFill>
              <a:latin typeface="Avenir"/>
              <a:ea typeface="Avenir"/>
              <a:cs typeface="Avenir"/>
              <a:sym typeface="Avenir"/>
            </a:endParaRPr>
          </a:p>
        </p:txBody>
      </p:sp>
      <p:pic>
        <p:nvPicPr>
          <p:cNvPr id="433" name="Shape 433"/>
          <p:cNvPicPr preferRelativeResize="0"/>
          <p:nvPr/>
        </p:nvPicPr>
        <p:blipFill rotWithShape="1">
          <a:blip r:embed="rId6">
            <a:alphaModFix/>
          </a:blip>
          <a:srcRect/>
          <a:stretch/>
        </p:blipFill>
        <p:spPr>
          <a:xfrm>
            <a:off x="659296" y="2755247"/>
            <a:ext cx="4171122" cy="12125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Pop Quiz!</a:t>
            </a:r>
            <a:endParaRPr sz="4800" b="1" i="0" u="none" strike="noStrike" cap="none">
              <a:solidFill>
                <a:schemeClr val="dk2"/>
              </a:solidFill>
              <a:latin typeface="Calibri"/>
              <a:ea typeface="Calibri"/>
              <a:cs typeface="Calibri"/>
              <a:sym typeface="Calibri"/>
            </a:endParaRPr>
          </a:p>
        </p:txBody>
      </p:sp>
      <p:sp>
        <p:nvSpPr>
          <p:cNvPr id="440" name="Shape 440"/>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441" name="Shape 441"/>
          <p:cNvPicPr preferRelativeResize="0"/>
          <p:nvPr/>
        </p:nvPicPr>
        <p:blipFill rotWithShape="1">
          <a:blip r:embed="rId3">
            <a:alphaModFix/>
          </a:blip>
          <a:srcRect/>
          <a:stretch/>
        </p:blipFill>
        <p:spPr>
          <a:xfrm>
            <a:off x="2294609" y="29582"/>
            <a:ext cx="4554786" cy="6858000"/>
          </a:xfrm>
          <a:prstGeom prst="rect">
            <a:avLst/>
          </a:prstGeom>
          <a:noFill/>
          <a:ln>
            <a:noFill/>
          </a:ln>
        </p:spPr>
      </p:pic>
      <p:sp>
        <p:nvSpPr>
          <p:cNvPr id="442" name="Shape 442"/>
          <p:cNvSpPr/>
          <p:nvPr/>
        </p:nvSpPr>
        <p:spPr>
          <a:xfrm>
            <a:off x="168910" y="2535252"/>
            <a:ext cx="1966518" cy="13849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Avenir"/>
                <a:ea typeface="Avenir"/>
                <a:cs typeface="Avenir"/>
                <a:sym typeface="Avenir"/>
              </a:rPr>
              <a:t>Alcoholic beverages sold here?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Q9: Tobacco sold here?</a:t>
            </a:r>
            <a:endParaRPr sz="4800" b="1" i="0" u="none" strike="noStrike" cap="none">
              <a:solidFill>
                <a:schemeClr val="dk2"/>
              </a:solidFill>
              <a:latin typeface="Calibri"/>
              <a:ea typeface="Calibri"/>
              <a:cs typeface="Calibri"/>
              <a:sym typeface="Calibri"/>
            </a:endParaRPr>
          </a:p>
        </p:txBody>
      </p:sp>
      <p:sp>
        <p:nvSpPr>
          <p:cNvPr id="448" name="Shape 448"/>
          <p:cNvSpPr/>
          <p:nvPr/>
        </p:nvSpPr>
        <p:spPr>
          <a:xfrm>
            <a:off x="284493" y="1953671"/>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Select the appropriate answer based on whether or not tobacco products are sold in the retailer.</a:t>
            </a:r>
            <a:endParaRPr sz="1800">
              <a:solidFill>
                <a:schemeClr val="dk1"/>
              </a:solidFill>
              <a:latin typeface="Avenir"/>
              <a:ea typeface="Avenir"/>
              <a:cs typeface="Avenir"/>
              <a:sym typeface="Avenir"/>
            </a:endParaRPr>
          </a:p>
        </p:txBody>
      </p:sp>
      <p:pic>
        <p:nvPicPr>
          <p:cNvPr id="449" name="Shape 449"/>
          <p:cNvPicPr preferRelativeResize="0"/>
          <p:nvPr/>
        </p:nvPicPr>
        <p:blipFill rotWithShape="1">
          <a:blip r:embed="rId3">
            <a:alphaModFix/>
          </a:blip>
          <a:srcRect/>
          <a:stretch/>
        </p:blipFill>
        <p:spPr>
          <a:xfrm>
            <a:off x="2000250" y="3100456"/>
            <a:ext cx="3764446" cy="1877576"/>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495800"/>
            <a:ext cx="1447800" cy="42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124200"/>
            <a:ext cx="2501326"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0" y="365128"/>
            <a:ext cx="9144000" cy="489979"/>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240" b="1" i="0" u="none" strike="noStrike" cap="none">
                <a:solidFill>
                  <a:schemeClr val="dk2"/>
                </a:solidFill>
                <a:latin typeface="Calibri"/>
                <a:ea typeface="Calibri"/>
                <a:cs typeface="Calibri"/>
                <a:sym typeface="Calibri"/>
              </a:rPr>
              <a:t>Where to look for tobacco products</a:t>
            </a:r>
            <a:endParaRPr sz="4320" b="1" i="0" u="none" strike="noStrike" cap="none">
              <a:solidFill>
                <a:schemeClr val="dk2"/>
              </a:solidFill>
              <a:latin typeface="Calibri"/>
              <a:ea typeface="Calibri"/>
              <a:cs typeface="Calibri"/>
              <a:sym typeface="Calibri"/>
            </a:endParaRPr>
          </a:p>
        </p:txBody>
      </p:sp>
      <p:pic>
        <p:nvPicPr>
          <p:cNvPr id="456" name="Shape 456"/>
          <p:cNvPicPr preferRelativeResize="0"/>
          <p:nvPr/>
        </p:nvPicPr>
        <p:blipFill rotWithShape="1">
          <a:blip r:embed="rId3">
            <a:alphaModFix/>
          </a:blip>
          <a:srcRect/>
          <a:stretch/>
        </p:blipFill>
        <p:spPr>
          <a:xfrm>
            <a:off x="4082478" y="2822712"/>
            <a:ext cx="2839829" cy="3179762"/>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pic>
        <p:nvPicPr>
          <p:cNvPr id="457" name="Shape 457"/>
          <p:cNvPicPr preferRelativeResize="0"/>
          <p:nvPr/>
        </p:nvPicPr>
        <p:blipFill rotWithShape="1">
          <a:blip r:embed="rId4">
            <a:alphaModFix/>
          </a:blip>
          <a:srcRect/>
          <a:stretch/>
        </p:blipFill>
        <p:spPr>
          <a:xfrm>
            <a:off x="178908" y="3810000"/>
            <a:ext cx="3124200" cy="2088792"/>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pic>
        <p:nvPicPr>
          <p:cNvPr id="458" name="Shape 458"/>
          <p:cNvPicPr preferRelativeResize="0"/>
          <p:nvPr/>
        </p:nvPicPr>
        <p:blipFill rotWithShape="1">
          <a:blip r:embed="rId5">
            <a:alphaModFix/>
          </a:blip>
          <a:srcRect/>
          <a:stretch/>
        </p:blipFill>
        <p:spPr>
          <a:xfrm>
            <a:off x="4610100" y="987425"/>
            <a:ext cx="2814638" cy="890588"/>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pic>
        <p:nvPicPr>
          <p:cNvPr id="459" name="Shape 459"/>
          <p:cNvPicPr preferRelativeResize="0"/>
          <p:nvPr/>
        </p:nvPicPr>
        <p:blipFill rotWithShape="1">
          <a:blip r:embed="rId6">
            <a:alphaModFix/>
          </a:blip>
          <a:srcRect/>
          <a:stretch/>
        </p:blipFill>
        <p:spPr>
          <a:xfrm>
            <a:off x="186846" y="987425"/>
            <a:ext cx="3094037" cy="2320925"/>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sp>
        <p:nvSpPr>
          <p:cNvPr id="460" name="Shape 460"/>
          <p:cNvSpPr/>
          <p:nvPr/>
        </p:nvSpPr>
        <p:spPr>
          <a:xfrm>
            <a:off x="515458" y="3308350"/>
            <a:ext cx="26597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Often near cash register</a:t>
            </a:r>
            <a:endParaRPr/>
          </a:p>
        </p:txBody>
      </p:sp>
      <p:sp>
        <p:nvSpPr>
          <p:cNvPr id="461" name="Shape 461"/>
          <p:cNvSpPr/>
          <p:nvPr/>
        </p:nvSpPr>
        <p:spPr>
          <a:xfrm>
            <a:off x="45558" y="5921375"/>
            <a:ext cx="3375025"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00000"/>
                </a:solidFill>
                <a:latin typeface="Avenir"/>
                <a:ea typeface="Avenir"/>
                <a:cs typeface="Avenir"/>
                <a:sym typeface="Avenir"/>
              </a:rPr>
              <a:t>Walk around store, particularly if you are in a supermarket or mass merchandiser.</a:t>
            </a:r>
            <a:endParaRPr/>
          </a:p>
        </p:txBody>
      </p:sp>
      <p:sp>
        <p:nvSpPr>
          <p:cNvPr id="462" name="Shape 462"/>
          <p:cNvSpPr/>
          <p:nvPr/>
        </p:nvSpPr>
        <p:spPr>
          <a:xfrm>
            <a:off x="4038600" y="1935163"/>
            <a:ext cx="4191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Indicate that tobacco is still sold at the store even if the product is “out of stock” </a:t>
            </a:r>
            <a:endParaRPr/>
          </a:p>
        </p:txBody>
      </p:sp>
      <p:sp>
        <p:nvSpPr>
          <p:cNvPr id="463" name="Shape 463"/>
          <p:cNvSpPr/>
          <p:nvPr/>
        </p:nvSpPr>
        <p:spPr>
          <a:xfrm>
            <a:off x="3510978" y="5991362"/>
            <a:ext cx="419100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rgbClr val="000000"/>
                </a:solidFill>
                <a:latin typeface="Avenir"/>
                <a:ea typeface="Avenir"/>
                <a:cs typeface="Avenir"/>
                <a:sym typeface="Avenir"/>
              </a:rPr>
              <a:t>Sometimes advertisements are visible but products are not. Products might not be visible if they are in a covered display case.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smtClean="0">
                <a:solidFill>
                  <a:schemeClr val="dk2"/>
                </a:solidFill>
                <a:latin typeface="Calibri"/>
                <a:ea typeface="Calibri"/>
                <a:cs typeface="Calibri"/>
                <a:sym typeface="Calibri"/>
              </a:rPr>
              <a:t>Q10: </a:t>
            </a:r>
            <a:r>
              <a:rPr lang="en-US" sz="4800" b="1" i="0" u="none" strike="noStrike" cap="none" dirty="0">
                <a:solidFill>
                  <a:schemeClr val="dk2"/>
                </a:solidFill>
                <a:latin typeface="Calibri"/>
                <a:ea typeface="Calibri"/>
                <a:cs typeface="Calibri"/>
                <a:sym typeface="Calibri"/>
              </a:rPr>
              <a:t>Cigarettes</a:t>
            </a:r>
            <a:endParaRPr sz="4800" b="1" i="0" u="none" strike="noStrike" cap="none" dirty="0">
              <a:solidFill>
                <a:schemeClr val="dk2"/>
              </a:solidFill>
              <a:latin typeface="Calibri"/>
              <a:ea typeface="Calibri"/>
              <a:cs typeface="Calibri"/>
              <a:sym typeface="Calibri"/>
            </a:endParaRPr>
          </a:p>
        </p:txBody>
      </p:sp>
      <p:sp>
        <p:nvSpPr>
          <p:cNvPr id="479" name="Shape 479"/>
          <p:cNvSpPr/>
          <p:nvPr/>
        </p:nvSpPr>
        <p:spPr>
          <a:xfrm>
            <a:off x="653561" y="2928959"/>
            <a:ext cx="7286851" cy="541716"/>
          </a:xfrm>
          <a:prstGeom prst="rect">
            <a:avLst/>
          </a:prstGeom>
          <a:solidFill>
            <a:srgbClr val="BFBFBF"/>
          </a:solidFill>
          <a:ln w="12700" cap="flat" cmpd="sng">
            <a:solidFill>
              <a:schemeClr val="dk1"/>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10a</a:t>
            </a:r>
            <a:r>
              <a:rPr lang="en-US" sz="1200" dirty="0">
                <a:solidFill>
                  <a:schemeClr val="dk1"/>
                </a:solidFill>
                <a:latin typeface="Avenir"/>
                <a:ea typeface="Avenir"/>
                <a:cs typeface="Avenir"/>
                <a:sym typeface="Avenir"/>
              </a:rPr>
              <a:t>. Sold here?</a:t>
            </a:r>
            <a:endParaRPr dirty="0"/>
          </a:p>
          <a:p>
            <a:pPr marL="0" marR="0" lvl="0" indent="0" algn="l" rtl="0">
              <a:spcBef>
                <a:spcPts val="0"/>
              </a:spcBef>
              <a:spcAft>
                <a:spcPts val="0"/>
              </a:spcAft>
              <a:buNone/>
            </a:pPr>
            <a:r>
              <a:rPr lang="en-US" sz="1200" dirty="0">
                <a:solidFill>
                  <a:schemeClr val="dk1"/>
                </a:solidFill>
                <a:latin typeface="Avenir"/>
                <a:ea typeface="Avenir"/>
                <a:cs typeface="Avenir"/>
                <a:sym typeface="Avenir"/>
              </a:rPr>
              <a:t>Select Yes if menthol OR non-menthol cigarettes are sold in the store. If no, skip to </a:t>
            </a:r>
            <a:r>
              <a:rPr lang="en-US" sz="1200" dirty="0" smtClean="0">
                <a:solidFill>
                  <a:schemeClr val="dk1"/>
                </a:solidFill>
                <a:latin typeface="Avenir"/>
                <a:ea typeface="Avenir"/>
                <a:cs typeface="Avenir"/>
                <a:sym typeface="Avenir"/>
              </a:rPr>
              <a:t>Q11.</a:t>
            </a:r>
            <a:endParaRPr sz="1200" dirty="0">
              <a:solidFill>
                <a:schemeClr val="dk1"/>
              </a:solidFill>
              <a:latin typeface="Avenir"/>
              <a:ea typeface="Avenir"/>
              <a:cs typeface="Avenir"/>
              <a:sym typeface="Avenir"/>
            </a:endParaRPr>
          </a:p>
        </p:txBody>
      </p:sp>
      <p:sp>
        <p:nvSpPr>
          <p:cNvPr id="480" name="Shape 480"/>
          <p:cNvSpPr/>
          <p:nvPr/>
        </p:nvSpPr>
        <p:spPr>
          <a:xfrm>
            <a:off x="662246" y="4648200"/>
            <a:ext cx="7286852" cy="1210882"/>
          </a:xfrm>
          <a:prstGeom prst="rect">
            <a:avLst/>
          </a:prstGeom>
          <a:solidFill>
            <a:srgbClr val="BFBFBF"/>
          </a:solidFill>
          <a:ln w="12700"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10c. Cigarette (non-menthol) price </a:t>
            </a:r>
            <a:r>
              <a:rPr lang="en-US" sz="1200" dirty="0">
                <a:solidFill>
                  <a:schemeClr val="dk1"/>
                </a:solidFill>
                <a:latin typeface="Avenir"/>
                <a:ea typeface="Avenir"/>
                <a:cs typeface="Avenir"/>
                <a:sym typeface="Avenir"/>
              </a:rPr>
              <a:t>promotions</a:t>
            </a:r>
            <a:endParaRPr dirty="0"/>
          </a:p>
          <a:p>
            <a:pPr marL="0" marR="0" lvl="0" indent="0" algn="l" rtl="0">
              <a:spcBef>
                <a:spcPts val="0"/>
              </a:spcBef>
              <a:spcAft>
                <a:spcPts val="0"/>
              </a:spcAft>
              <a:buNone/>
            </a:pPr>
            <a:r>
              <a:rPr lang="en-US" sz="1200" dirty="0">
                <a:solidFill>
                  <a:schemeClr val="dk1"/>
                </a:solidFill>
                <a:latin typeface="Avenir"/>
                <a:ea typeface="Avenir"/>
                <a:cs typeface="Avenir"/>
                <a:sym typeface="Avenir"/>
              </a:rPr>
              <a:t>Select Yes if there is a price promotion on the product. </a:t>
            </a:r>
            <a:r>
              <a:rPr lang="en-US" sz="1200" b="1" dirty="0">
                <a:solidFill>
                  <a:schemeClr val="dk1"/>
                </a:solidFill>
                <a:latin typeface="Avenir"/>
                <a:ea typeface="Avenir"/>
                <a:cs typeface="Avenir"/>
                <a:sym typeface="Avenir"/>
              </a:rPr>
              <a:t>Look for words like </a:t>
            </a:r>
            <a:r>
              <a:rPr lang="en-US" sz="1200" dirty="0">
                <a:solidFill>
                  <a:schemeClr val="dk1"/>
                </a:solidFill>
                <a:latin typeface="Avenir"/>
                <a:ea typeface="Avenir"/>
                <a:cs typeface="Avenir"/>
                <a:sym typeface="Avenir"/>
              </a:rPr>
              <a:t>“special value”, “special offer”, “discount”, “cents-off”, “reduced price”, “save $____”, “sale price”, “ special promotion”, “promotional offer”, “buy two get one free”, “two for the price of one” or “free pack with carton”. </a:t>
            </a:r>
            <a:endParaRPr dirty="0"/>
          </a:p>
          <a:p>
            <a:pPr marL="0" marR="0" lvl="0" indent="0" algn="l" rtl="0">
              <a:spcBef>
                <a:spcPts val="0"/>
              </a:spcBef>
              <a:spcAft>
                <a:spcPts val="0"/>
              </a:spcAft>
              <a:buNone/>
            </a:pPr>
            <a:r>
              <a:rPr lang="en-US" sz="1200" b="1" dirty="0">
                <a:solidFill>
                  <a:schemeClr val="dk1"/>
                </a:solidFill>
                <a:latin typeface="Avenir"/>
                <a:ea typeface="Avenir"/>
                <a:cs typeface="Avenir"/>
                <a:sym typeface="Avenir"/>
              </a:rPr>
              <a:t>Do not count words like </a:t>
            </a:r>
            <a:r>
              <a:rPr lang="en-US" sz="1200" dirty="0">
                <a:solidFill>
                  <a:schemeClr val="dk1"/>
                </a:solidFill>
                <a:latin typeface="Avenir"/>
                <a:ea typeface="Avenir"/>
                <a:cs typeface="Avenir"/>
                <a:sym typeface="Avenir"/>
              </a:rPr>
              <a:t>“everyday low price”, “low”, “value brand”, “savings brand”, “basic”, “premium brand”, or “quality”.</a:t>
            </a:r>
            <a:endParaRPr sz="1200" dirty="0">
              <a:solidFill>
                <a:schemeClr val="dk1"/>
              </a:solidFill>
              <a:latin typeface="Avenir"/>
              <a:ea typeface="Avenir"/>
              <a:cs typeface="Avenir"/>
              <a:sym typeface="Avenir"/>
            </a:endParaRPr>
          </a:p>
        </p:txBody>
      </p:sp>
      <p:sp>
        <p:nvSpPr>
          <p:cNvPr id="481" name="Shape 481"/>
          <p:cNvSpPr/>
          <p:nvPr/>
        </p:nvSpPr>
        <p:spPr>
          <a:xfrm>
            <a:off x="641528" y="3697396"/>
            <a:ext cx="7298884" cy="699121"/>
          </a:xfrm>
          <a:prstGeom prst="rect">
            <a:avLst/>
          </a:prstGeom>
          <a:solidFill>
            <a:srgbClr val="BFBFBF"/>
          </a:solidFill>
          <a:ln w="12700" cap="flat" cmpd="sng">
            <a:solidFill>
              <a:schemeClr val="dk1"/>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10b</a:t>
            </a:r>
            <a:r>
              <a:rPr lang="en-US" sz="1200" dirty="0">
                <a:solidFill>
                  <a:schemeClr val="dk1"/>
                </a:solidFill>
                <a:latin typeface="Avenir"/>
                <a:ea typeface="Avenir"/>
                <a:cs typeface="Avenir"/>
                <a:sym typeface="Avenir"/>
              </a:rPr>
              <a:t>. Enter </a:t>
            </a:r>
            <a:r>
              <a:rPr lang="en-US" sz="1200" dirty="0" smtClean="0">
                <a:solidFill>
                  <a:schemeClr val="dk1"/>
                </a:solidFill>
                <a:latin typeface="Avenir"/>
                <a:ea typeface="Avenir"/>
                <a:cs typeface="Avenir"/>
                <a:sym typeface="Avenir"/>
              </a:rPr>
              <a:t>CHEAPEST </a:t>
            </a:r>
            <a:r>
              <a:rPr lang="en-US" sz="1200" dirty="0">
                <a:solidFill>
                  <a:schemeClr val="dk1"/>
                </a:solidFill>
                <a:latin typeface="Avenir"/>
                <a:ea typeface="Avenir"/>
                <a:cs typeface="Avenir"/>
                <a:sym typeface="Avenir"/>
              </a:rPr>
              <a:t>single cigarette pack:</a:t>
            </a:r>
            <a:r>
              <a:rPr lang="en-US" sz="1200" dirty="0">
                <a:solidFill>
                  <a:srgbClr val="000000"/>
                </a:solidFill>
                <a:latin typeface="Avenir"/>
                <a:ea typeface="Avenir"/>
                <a:cs typeface="Avenir"/>
                <a:sym typeface="Avenir"/>
              </a:rPr>
              <a:t> Record the cheapest </a:t>
            </a:r>
            <a:r>
              <a:rPr lang="en-US" sz="1200" dirty="0" smtClean="0">
                <a:latin typeface="Avenir"/>
                <a:ea typeface="Avenir"/>
                <a:cs typeface="Avenir"/>
                <a:sym typeface="Avenir"/>
              </a:rPr>
              <a:t>advertised </a:t>
            </a:r>
            <a:r>
              <a:rPr lang="en-US" sz="1200" dirty="0" smtClean="0">
                <a:solidFill>
                  <a:srgbClr val="000000"/>
                </a:solidFill>
                <a:latin typeface="Avenir"/>
                <a:ea typeface="Avenir"/>
                <a:cs typeface="Avenir"/>
                <a:sym typeface="Avenir"/>
              </a:rPr>
              <a:t>price </a:t>
            </a:r>
            <a:r>
              <a:rPr lang="en-US" sz="1200" dirty="0">
                <a:solidFill>
                  <a:srgbClr val="000000"/>
                </a:solidFill>
                <a:latin typeface="Avenir"/>
                <a:ea typeface="Avenir"/>
                <a:cs typeface="Avenir"/>
                <a:sym typeface="Avenir"/>
              </a:rPr>
              <a:t>to buy one pack of cigarettes. If the price is not available, leave the field blank. </a:t>
            </a:r>
            <a:r>
              <a:rPr lang="en-US" sz="1200" u="sng" dirty="0">
                <a:solidFill>
                  <a:srgbClr val="000000"/>
                </a:solidFill>
                <a:latin typeface="Avenir"/>
                <a:ea typeface="Avenir"/>
                <a:cs typeface="Avenir"/>
                <a:sym typeface="Avenir"/>
              </a:rPr>
              <a:t>Do not compute this price from a multi-pack discount or from cartons</a:t>
            </a:r>
            <a:r>
              <a:rPr lang="en-US" sz="1200" dirty="0">
                <a:solidFill>
                  <a:srgbClr val="000000"/>
                </a:solidFill>
                <a:latin typeface="Avenir"/>
                <a:ea typeface="Avenir"/>
                <a:cs typeface="Avenir"/>
                <a:sym typeface="Avenir"/>
              </a:rPr>
              <a:t>. Record in format: </a:t>
            </a:r>
            <a:r>
              <a:rPr lang="en-US" sz="1200" dirty="0" smtClean="0">
                <a:solidFill>
                  <a:srgbClr val="000000"/>
                </a:solidFill>
                <a:latin typeface="Avenir"/>
                <a:ea typeface="Avenir"/>
                <a:cs typeface="Avenir"/>
                <a:sym typeface="Avenir"/>
              </a:rPr>
              <a:t>XX.XX. *Do not enter $ sign*</a:t>
            </a:r>
            <a:endParaRPr dirty="0"/>
          </a:p>
        </p:txBody>
      </p:sp>
      <p:sp>
        <p:nvSpPr>
          <p:cNvPr id="483" name="Shape 483"/>
          <p:cNvSpPr/>
          <p:nvPr/>
        </p:nvSpPr>
        <p:spPr>
          <a:xfrm>
            <a:off x="284493" y="1742496"/>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For this question, you will be asked the following items about both menthol and non-menthol cigarettes. Answer Yes or No for each item.</a:t>
            </a:r>
            <a:endParaRPr sz="1800">
              <a:solidFill>
                <a:schemeClr val="dk1"/>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smtClean="0">
                <a:solidFill>
                  <a:schemeClr val="dk2"/>
                </a:solidFill>
                <a:latin typeface="Calibri"/>
                <a:ea typeface="Calibri"/>
                <a:cs typeface="Calibri"/>
                <a:sym typeface="Calibri"/>
              </a:rPr>
              <a:t>Q10: </a:t>
            </a:r>
            <a:r>
              <a:rPr lang="en-US" sz="4800" b="1" i="0" u="none" strike="noStrike" cap="none" dirty="0">
                <a:solidFill>
                  <a:schemeClr val="dk2"/>
                </a:solidFill>
                <a:latin typeface="Calibri"/>
                <a:ea typeface="Calibri"/>
                <a:cs typeface="Calibri"/>
                <a:sym typeface="Calibri"/>
              </a:rPr>
              <a:t>Cigarettes</a:t>
            </a:r>
            <a:endParaRPr sz="4800" b="1" i="0" u="none" strike="noStrike" cap="none" dirty="0">
              <a:solidFill>
                <a:schemeClr val="dk2"/>
              </a:solidFill>
              <a:latin typeface="Calibri"/>
              <a:ea typeface="Calibri"/>
              <a:cs typeface="Calibri"/>
              <a:sym typeface="Calibri"/>
            </a:endParaRPr>
          </a:p>
        </p:txBody>
      </p:sp>
      <p:sp>
        <p:nvSpPr>
          <p:cNvPr id="489" name="Shape 489"/>
          <p:cNvSpPr/>
          <p:nvPr/>
        </p:nvSpPr>
        <p:spPr>
          <a:xfrm>
            <a:off x="284493" y="1742496"/>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For this question, you will be asked the following items about both menthol and non-menthol cigarettes. Answer Yes or No for each item.</a:t>
            </a:r>
            <a:endParaRPr sz="1800">
              <a:solidFill>
                <a:schemeClr val="dk1"/>
              </a:solidFill>
              <a:latin typeface="Avenir"/>
              <a:ea typeface="Avenir"/>
              <a:cs typeface="Avenir"/>
              <a:sym typeface="Avenir"/>
            </a:endParaRPr>
          </a:p>
        </p:txBody>
      </p:sp>
      <p:sp>
        <p:nvSpPr>
          <p:cNvPr id="490" name="Shape 490"/>
          <p:cNvSpPr/>
          <p:nvPr/>
        </p:nvSpPr>
        <p:spPr>
          <a:xfrm>
            <a:off x="725905" y="6019800"/>
            <a:ext cx="7286852" cy="635538"/>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10i. </a:t>
            </a:r>
            <a:r>
              <a:rPr lang="en-US" sz="1200" dirty="0">
                <a:solidFill>
                  <a:schemeClr val="dk1"/>
                </a:solidFill>
                <a:latin typeface="Avenir"/>
                <a:ea typeface="Avenir"/>
                <a:cs typeface="Avenir"/>
                <a:sym typeface="Avenir"/>
              </a:rPr>
              <a:t>Cigarette ad (menthol OR non-menthol) within 3 feet of the floor</a:t>
            </a:r>
            <a:endParaRPr dirty="0"/>
          </a:p>
          <a:p>
            <a:pPr marL="0" marR="0" lvl="0" indent="0" algn="l" rtl="0">
              <a:spcBef>
                <a:spcPts val="0"/>
              </a:spcBef>
              <a:spcAft>
                <a:spcPts val="0"/>
              </a:spcAft>
              <a:buNone/>
            </a:pPr>
            <a:r>
              <a:rPr lang="en-US" sz="1200" dirty="0">
                <a:solidFill>
                  <a:schemeClr val="dk1"/>
                </a:solidFill>
                <a:latin typeface="Avenir"/>
                <a:ea typeface="Avenir"/>
                <a:cs typeface="Avenir"/>
                <a:sym typeface="Avenir"/>
              </a:rPr>
              <a:t>Select Yes if you see an ad for the product displayed within 3 feet off the ground, which is roughly at or below a child’s eye level.</a:t>
            </a:r>
            <a:endParaRPr sz="1200" dirty="0">
              <a:solidFill>
                <a:schemeClr val="dk1"/>
              </a:solidFill>
              <a:latin typeface="Avenir"/>
              <a:ea typeface="Avenir"/>
              <a:cs typeface="Avenir"/>
              <a:sym typeface="Avenir"/>
            </a:endParaRPr>
          </a:p>
        </p:txBody>
      </p:sp>
      <p:sp>
        <p:nvSpPr>
          <p:cNvPr id="491" name="Shape 491"/>
          <p:cNvSpPr/>
          <p:nvPr/>
        </p:nvSpPr>
        <p:spPr>
          <a:xfrm>
            <a:off x="725905" y="4879835"/>
            <a:ext cx="7286852" cy="966276"/>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10h. </a:t>
            </a:r>
            <a:r>
              <a:rPr lang="en-US" sz="1200" dirty="0">
                <a:solidFill>
                  <a:schemeClr val="dk1"/>
                </a:solidFill>
                <a:latin typeface="Avenir"/>
                <a:ea typeface="Avenir"/>
                <a:cs typeface="Avenir"/>
                <a:sym typeface="Avenir"/>
              </a:rPr>
              <a:t>Menthol or non-menthol cigarettes within 12 inches of youth products?</a:t>
            </a:r>
            <a:endParaRPr dirty="0"/>
          </a:p>
          <a:p>
            <a:pPr marL="0" marR="0" lvl="0" indent="0" algn="l" rtl="0">
              <a:spcBef>
                <a:spcPts val="0"/>
              </a:spcBef>
              <a:spcAft>
                <a:spcPts val="0"/>
              </a:spcAft>
              <a:buNone/>
            </a:pPr>
            <a:r>
              <a:rPr lang="en-US" sz="1200" dirty="0">
                <a:solidFill>
                  <a:srgbClr val="000000"/>
                </a:solidFill>
                <a:latin typeface="Avenir"/>
                <a:ea typeface="Avenir"/>
                <a:cs typeface="Avenir"/>
                <a:sym typeface="Avenir"/>
              </a:rPr>
              <a:t>Select Yes if product is placed within 12 inches (roughly two hand lengths) of toys, candy, gum, slushy/soda machines, ice cream, etc. Look on the counter, below the counter, behind the counter, or any place else in the store where tobacco is displayed. </a:t>
            </a:r>
            <a:r>
              <a:rPr lang="en-US" sz="1200" u="sng" dirty="0">
                <a:solidFill>
                  <a:srgbClr val="000000"/>
                </a:solidFill>
                <a:latin typeface="Avenir"/>
                <a:ea typeface="Avenir"/>
                <a:cs typeface="Avenir"/>
                <a:sym typeface="Avenir"/>
              </a:rPr>
              <a:t>Note</a:t>
            </a:r>
            <a:r>
              <a:rPr lang="en-US" sz="1200" dirty="0">
                <a:solidFill>
                  <a:srgbClr val="000000"/>
                </a:solidFill>
                <a:latin typeface="Avenir"/>
                <a:ea typeface="Avenir"/>
                <a:cs typeface="Avenir"/>
                <a:sym typeface="Avenir"/>
              </a:rPr>
              <a:t>: granola bars </a:t>
            </a:r>
            <a:r>
              <a:rPr lang="en-US" sz="1200" b="1" dirty="0">
                <a:solidFill>
                  <a:srgbClr val="000000"/>
                </a:solidFill>
                <a:latin typeface="Avenir"/>
                <a:ea typeface="Avenir"/>
                <a:cs typeface="Avenir"/>
                <a:sym typeface="Avenir"/>
              </a:rPr>
              <a:t>do not</a:t>
            </a:r>
            <a:r>
              <a:rPr lang="en-US" sz="1200" dirty="0">
                <a:solidFill>
                  <a:srgbClr val="000000"/>
                </a:solidFill>
                <a:latin typeface="Avenir"/>
                <a:ea typeface="Avenir"/>
                <a:cs typeface="Avenir"/>
                <a:sym typeface="Avenir"/>
              </a:rPr>
              <a:t> count as candy; mints </a:t>
            </a:r>
            <a:r>
              <a:rPr lang="en-US" sz="1200" b="1" dirty="0">
                <a:solidFill>
                  <a:srgbClr val="000000"/>
                </a:solidFill>
                <a:latin typeface="Avenir"/>
                <a:ea typeface="Avenir"/>
                <a:cs typeface="Avenir"/>
                <a:sym typeface="Avenir"/>
              </a:rPr>
              <a:t>do</a:t>
            </a:r>
            <a:r>
              <a:rPr lang="en-US" sz="1200" dirty="0">
                <a:solidFill>
                  <a:srgbClr val="000000"/>
                </a:solidFill>
                <a:latin typeface="Avenir"/>
                <a:ea typeface="Avenir"/>
                <a:cs typeface="Avenir"/>
                <a:sym typeface="Avenir"/>
              </a:rPr>
              <a:t> count.</a:t>
            </a:r>
            <a:endParaRPr dirty="0"/>
          </a:p>
        </p:txBody>
      </p:sp>
      <p:sp>
        <p:nvSpPr>
          <p:cNvPr id="492" name="Shape 492"/>
          <p:cNvSpPr/>
          <p:nvPr/>
        </p:nvSpPr>
        <p:spPr>
          <a:xfrm>
            <a:off x="733926" y="2533008"/>
            <a:ext cx="7286852" cy="409896"/>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10d. </a:t>
            </a:r>
            <a:r>
              <a:rPr lang="en-US" sz="1200" dirty="0">
                <a:solidFill>
                  <a:schemeClr val="dk1"/>
                </a:solidFill>
                <a:latin typeface="Avenir"/>
                <a:ea typeface="Avenir"/>
                <a:cs typeface="Avenir"/>
                <a:sym typeface="Avenir"/>
              </a:rPr>
              <a:t>Menthol cigarettes sold here?</a:t>
            </a:r>
            <a:endParaRPr dirty="0"/>
          </a:p>
          <a:p>
            <a:pPr marL="0" marR="0" lvl="0" indent="0" algn="l" rtl="0">
              <a:spcBef>
                <a:spcPts val="0"/>
              </a:spcBef>
              <a:spcAft>
                <a:spcPts val="0"/>
              </a:spcAft>
              <a:buNone/>
            </a:pPr>
            <a:r>
              <a:rPr lang="en-US" sz="1200" dirty="0">
                <a:solidFill>
                  <a:schemeClr val="dk1"/>
                </a:solidFill>
                <a:latin typeface="Avenir"/>
                <a:ea typeface="Avenir"/>
                <a:cs typeface="Avenir"/>
                <a:sym typeface="Avenir"/>
              </a:rPr>
              <a:t>Select Yes if you see menthol cigarettes available for purchase. If no, please skip to </a:t>
            </a:r>
            <a:r>
              <a:rPr lang="en-US" sz="1200" dirty="0" smtClean="0">
                <a:solidFill>
                  <a:schemeClr val="dk1"/>
                </a:solidFill>
                <a:latin typeface="Avenir"/>
                <a:ea typeface="Avenir"/>
                <a:cs typeface="Avenir"/>
                <a:sym typeface="Avenir"/>
              </a:rPr>
              <a:t>Q10h.</a:t>
            </a:r>
            <a:endParaRPr dirty="0"/>
          </a:p>
        </p:txBody>
      </p:sp>
      <p:sp>
        <p:nvSpPr>
          <p:cNvPr id="493" name="Shape 493"/>
          <p:cNvSpPr/>
          <p:nvPr/>
        </p:nvSpPr>
        <p:spPr>
          <a:xfrm>
            <a:off x="735430" y="3048000"/>
            <a:ext cx="7286852" cy="623210"/>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10e. </a:t>
            </a:r>
            <a:r>
              <a:rPr lang="en-US" sz="1200" dirty="0">
                <a:solidFill>
                  <a:schemeClr val="dk1"/>
                </a:solidFill>
                <a:latin typeface="Avenir"/>
                <a:ea typeface="Avenir"/>
                <a:cs typeface="Avenir"/>
                <a:sym typeface="Avenir"/>
              </a:rPr>
              <a:t>Newport Menthol cigarette single packs (regular hard pack) sold here?</a:t>
            </a:r>
            <a:endParaRPr dirty="0"/>
          </a:p>
          <a:p>
            <a:pPr marL="0" marR="0" lvl="0" indent="0" algn="l" rtl="0">
              <a:spcBef>
                <a:spcPts val="0"/>
              </a:spcBef>
              <a:spcAft>
                <a:spcPts val="0"/>
              </a:spcAft>
              <a:buNone/>
            </a:pPr>
            <a:r>
              <a:rPr lang="en-US" sz="1200" dirty="0">
                <a:solidFill>
                  <a:schemeClr val="dk1"/>
                </a:solidFill>
                <a:latin typeface="Avenir"/>
                <a:ea typeface="Avenir"/>
                <a:cs typeface="Avenir"/>
                <a:sym typeface="Avenir"/>
              </a:rPr>
              <a:t>Select Yes if you see Newport menthol cigarettes available for purchase. If Yes, enter price, and sales tax information. If no, please skip to </a:t>
            </a:r>
            <a:r>
              <a:rPr lang="en-US" sz="1200" dirty="0" smtClean="0">
                <a:solidFill>
                  <a:schemeClr val="dk1"/>
                </a:solidFill>
                <a:latin typeface="Avenir"/>
                <a:ea typeface="Avenir"/>
                <a:cs typeface="Avenir"/>
                <a:sym typeface="Avenir"/>
              </a:rPr>
              <a:t>Q10g. </a:t>
            </a:r>
            <a:endParaRPr sz="1200" dirty="0">
              <a:solidFill>
                <a:schemeClr val="dk1"/>
              </a:solidFill>
              <a:latin typeface="Avenir"/>
              <a:ea typeface="Avenir"/>
              <a:cs typeface="Avenir"/>
              <a:sym typeface="Avenir"/>
            </a:endParaRPr>
          </a:p>
        </p:txBody>
      </p:sp>
      <p:sp>
        <p:nvSpPr>
          <p:cNvPr id="494" name="Shape 494"/>
          <p:cNvSpPr/>
          <p:nvPr/>
        </p:nvSpPr>
        <p:spPr>
          <a:xfrm>
            <a:off x="725905" y="4267013"/>
            <a:ext cx="7302894" cy="477304"/>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smtClean="0">
                <a:solidFill>
                  <a:schemeClr val="dk1"/>
                </a:solidFill>
                <a:latin typeface="Avenir"/>
                <a:ea typeface="Avenir"/>
                <a:cs typeface="Avenir"/>
                <a:sym typeface="Avenir"/>
              </a:rPr>
              <a:t>10g. </a:t>
            </a:r>
            <a:r>
              <a:rPr lang="en-US" sz="1200" dirty="0">
                <a:solidFill>
                  <a:schemeClr val="dk1"/>
                </a:solidFill>
                <a:latin typeface="Avenir"/>
                <a:ea typeface="Avenir"/>
                <a:cs typeface="Avenir"/>
                <a:sym typeface="Avenir"/>
              </a:rPr>
              <a:t>Menthol cigarettes price promotions?</a:t>
            </a:r>
            <a:endParaRPr dirty="0"/>
          </a:p>
          <a:p>
            <a:pPr marL="0" marR="0" lvl="0" indent="0" algn="l" rtl="0">
              <a:spcBef>
                <a:spcPts val="0"/>
              </a:spcBef>
              <a:spcAft>
                <a:spcPts val="0"/>
              </a:spcAft>
              <a:buNone/>
            </a:pPr>
            <a:r>
              <a:rPr lang="en-US" sz="1200" dirty="0">
                <a:solidFill>
                  <a:schemeClr val="dk1"/>
                </a:solidFill>
                <a:latin typeface="Avenir"/>
                <a:ea typeface="Avenir"/>
                <a:cs typeface="Avenir"/>
                <a:sym typeface="Avenir"/>
              </a:rPr>
              <a:t>Select Yes if you see price promotions for menthol cigarettes. Refer to in-store user guide for guidance. </a:t>
            </a:r>
            <a:endParaRPr dirty="0"/>
          </a:p>
        </p:txBody>
      </p:sp>
      <p:sp>
        <p:nvSpPr>
          <p:cNvPr id="9" name="Shape 492"/>
          <p:cNvSpPr/>
          <p:nvPr/>
        </p:nvSpPr>
        <p:spPr>
          <a:xfrm>
            <a:off x="742234" y="3768537"/>
            <a:ext cx="7286852" cy="409896"/>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lvl="0"/>
            <a:r>
              <a:rPr lang="en-US" sz="1200" dirty="0" smtClean="0">
                <a:solidFill>
                  <a:schemeClr val="dk1"/>
                </a:solidFill>
                <a:latin typeface="Avenir"/>
                <a:ea typeface="Avenir"/>
                <a:cs typeface="Avenir"/>
                <a:sym typeface="Avenir"/>
              </a:rPr>
              <a:t>10f. Enter Newport Menthol </a:t>
            </a:r>
            <a:r>
              <a:rPr lang="en-US" sz="1200" dirty="0">
                <a:solidFill>
                  <a:schemeClr val="dk1"/>
                </a:solidFill>
                <a:latin typeface="Avenir"/>
                <a:ea typeface="Avenir"/>
                <a:cs typeface="Avenir"/>
                <a:sym typeface="Avenir"/>
              </a:rPr>
              <a:t>cigarettes single pack advertised price (regular hard pack</a:t>
            </a:r>
            <a:r>
              <a:rPr lang="en-US" sz="1200" dirty="0" smtClean="0">
                <a:solidFill>
                  <a:schemeClr val="dk1"/>
                </a:solidFill>
                <a:latin typeface="Avenir"/>
                <a:ea typeface="Avenir"/>
                <a:cs typeface="Avenir"/>
                <a:sym typeface="Avenir"/>
              </a:rPr>
              <a:t>)</a:t>
            </a:r>
            <a:endParaRPr dirty="0"/>
          </a:p>
          <a:p>
            <a:pPr lvl="0"/>
            <a:r>
              <a:rPr lang="en-US" sz="1200" dirty="0">
                <a:solidFill>
                  <a:schemeClr val="dk1"/>
                </a:solidFill>
                <a:latin typeface="Avenir"/>
                <a:ea typeface="Avenir"/>
                <a:cs typeface="Avenir"/>
                <a:sym typeface="Avenir"/>
              </a:rPr>
              <a:t>Record in format: XX.XX. *Do not enter $ sign*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0" y="365128"/>
            <a:ext cx="9144000" cy="1079755"/>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600" b="1" i="0" u="none" strike="noStrike" cap="none">
                <a:solidFill>
                  <a:schemeClr val="dk2"/>
                </a:solidFill>
                <a:latin typeface="Calibri"/>
                <a:ea typeface="Calibri"/>
                <a:cs typeface="Calibri"/>
                <a:sym typeface="Calibri"/>
              </a:rPr>
              <a:t>Price promotions are </a:t>
            </a:r>
            <a:endParaRPr/>
          </a:p>
        </p:txBody>
      </p:sp>
      <p:sp>
        <p:nvSpPr>
          <p:cNvPr id="501" name="Shape 501"/>
          <p:cNvSpPr txBox="1"/>
          <p:nvPr/>
        </p:nvSpPr>
        <p:spPr>
          <a:xfrm>
            <a:off x="4104197" y="1546811"/>
            <a:ext cx="5035490" cy="292478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1800"/>
              <a:buFont typeface="Arial"/>
              <a:buChar char="•"/>
            </a:pPr>
            <a:r>
              <a:rPr lang="en-US" sz="1800">
                <a:solidFill>
                  <a:srgbClr val="000000"/>
                </a:solidFill>
                <a:latin typeface="Avenir"/>
                <a:ea typeface="Avenir"/>
                <a:cs typeface="Avenir"/>
                <a:sym typeface="Avenir"/>
              </a:rPr>
              <a:t>Signs or package labels that indicate sale (cents or dollar-off), discount, time-limited or trial offer</a:t>
            </a:r>
            <a:endParaRPr/>
          </a:p>
          <a:p>
            <a:pPr marL="742950" marR="0" lvl="1" indent="-285750" algn="l" rtl="0">
              <a:spcBef>
                <a:spcPts val="320"/>
              </a:spcBef>
              <a:spcAft>
                <a:spcPts val="0"/>
              </a:spcAft>
              <a:buClr>
                <a:srgbClr val="000000"/>
              </a:buClr>
              <a:buSzPts val="1600"/>
              <a:buFont typeface="Arial"/>
              <a:buChar char="–"/>
            </a:pPr>
            <a:r>
              <a:rPr lang="en-US" sz="1600" b="0" i="0" u="none" strike="noStrike" cap="none">
                <a:solidFill>
                  <a:srgbClr val="000000"/>
                </a:solidFill>
                <a:latin typeface="Avenir"/>
                <a:ea typeface="Avenir"/>
                <a:cs typeface="Avenir"/>
                <a:sym typeface="Avenir"/>
              </a:rPr>
              <a:t>Can be hand-written </a:t>
            </a:r>
            <a:endParaRPr/>
          </a:p>
          <a:p>
            <a:pPr marL="342900" marR="0" lvl="0" indent="-342900" algn="l" rtl="0">
              <a:spcBef>
                <a:spcPts val="360"/>
              </a:spcBef>
              <a:spcAft>
                <a:spcPts val="0"/>
              </a:spcAft>
              <a:buClr>
                <a:srgbClr val="000000"/>
              </a:buClr>
              <a:buSzPts val="1800"/>
              <a:buFont typeface="Arial"/>
              <a:buChar char="•"/>
            </a:pPr>
            <a:r>
              <a:rPr lang="en-US" sz="1800">
                <a:solidFill>
                  <a:srgbClr val="000000"/>
                </a:solidFill>
                <a:latin typeface="Avenir"/>
                <a:ea typeface="Avenir"/>
                <a:cs typeface="Avenir"/>
                <a:sym typeface="Avenir"/>
              </a:rPr>
              <a:t>Do not need to know difference between special price and multi-pack discount price promotions</a:t>
            </a:r>
            <a:endParaRPr/>
          </a:p>
          <a:p>
            <a:pPr marL="342900" marR="0" lvl="0" indent="-342900" algn="l" rtl="0">
              <a:spcBef>
                <a:spcPts val="360"/>
              </a:spcBef>
              <a:spcAft>
                <a:spcPts val="0"/>
              </a:spcAft>
              <a:buClr>
                <a:srgbClr val="000000"/>
              </a:buClr>
              <a:buSzPts val="1800"/>
              <a:buFont typeface="Arial"/>
              <a:buChar char="•"/>
            </a:pPr>
            <a:r>
              <a:rPr lang="en-US" sz="1800">
                <a:solidFill>
                  <a:srgbClr val="000000"/>
                </a:solidFill>
                <a:latin typeface="Avenir"/>
                <a:ea typeface="Avenir"/>
                <a:cs typeface="Avenir"/>
                <a:sym typeface="Avenir"/>
              </a:rPr>
              <a:t>Look outside the store on windows, doors, side of building or sidewalk for price promotions if none are visible in the store for a tobacco product </a:t>
            </a:r>
            <a:endParaRPr sz="1800">
              <a:solidFill>
                <a:srgbClr val="000000"/>
              </a:solidFill>
              <a:latin typeface="Avenir"/>
              <a:ea typeface="Avenir"/>
              <a:cs typeface="Avenir"/>
              <a:sym typeface="Avenir"/>
            </a:endParaRPr>
          </a:p>
        </p:txBody>
      </p:sp>
      <p:pic>
        <p:nvPicPr>
          <p:cNvPr id="502" name="Shape 502"/>
          <p:cNvPicPr preferRelativeResize="0"/>
          <p:nvPr/>
        </p:nvPicPr>
        <p:blipFill rotWithShape="1">
          <a:blip r:embed="rId3">
            <a:alphaModFix/>
          </a:blip>
          <a:srcRect/>
          <a:stretch/>
        </p:blipFill>
        <p:spPr>
          <a:xfrm>
            <a:off x="6705600" y="4572000"/>
            <a:ext cx="1464946" cy="1448613"/>
          </a:xfrm>
          <a:prstGeom prst="rect">
            <a:avLst/>
          </a:prstGeom>
          <a:noFill/>
          <a:ln w="57150" cap="flat" cmpd="sng">
            <a:solidFill>
              <a:schemeClr val="dk1"/>
            </a:solidFill>
            <a:prstDash val="solid"/>
            <a:miter lim="8000"/>
            <a:headEnd type="none" w="sm" len="sm"/>
            <a:tailEnd type="none" w="sm" len="sm"/>
          </a:ln>
          <a:effectLst>
            <a:outerShdw blurRad="63500" sx="102000" sy="102000" algn="ctr" rotWithShape="0">
              <a:srgbClr val="000000">
                <a:alpha val="40000"/>
              </a:srgbClr>
            </a:outerShdw>
          </a:effectLst>
        </p:spPr>
      </p:pic>
      <p:pic>
        <p:nvPicPr>
          <p:cNvPr id="503" name="Shape 503"/>
          <p:cNvPicPr preferRelativeResize="0"/>
          <p:nvPr/>
        </p:nvPicPr>
        <p:blipFill rotWithShape="1">
          <a:blip r:embed="rId4">
            <a:alphaModFix/>
          </a:blip>
          <a:srcRect/>
          <a:stretch/>
        </p:blipFill>
        <p:spPr>
          <a:xfrm>
            <a:off x="5904700" y="5859481"/>
            <a:ext cx="563562" cy="322263"/>
          </a:xfrm>
          <a:prstGeom prst="rect">
            <a:avLst/>
          </a:prstGeom>
          <a:noFill/>
          <a:ln>
            <a:noFill/>
          </a:ln>
        </p:spPr>
      </p:pic>
      <p:sp>
        <p:nvSpPr>
          <p:cNvPr id="504" name="Shape 504"/>
          <p:cNvSpPr txBox="1"/>
          <p:nvPr/>
        </p:nvSpPr>
        <p:spPr>
          <a:xfrm>
            <a:off x="4829175" y="5122700"/>
            <a:ext cx="1639087" cy="10940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000000"/>
                </a:solidFill>
                <a:latin typeface="Avenir"/>
                <a:ea typeface="Avenir"/>
                <a:cs typeface="Avenir"/>
                <a:sym typeface="Avenir"/>
              </a:rPr>
              <a:t>Follow along in your pocket guide</a:t>
            </a:r>
            <a:endParaRPr dirty="0"/>
          </a:p>
        </p:txBody>
      </p:sp>
      <p:pic>
        <p:nvPicPr>
          <p:cNvPr id="505" name="Shape 505" descr="Screen Shot 2013-05-23 at 3.21.16 PM.png"/>
          <p:cNvPicPr preferRelativeResize="0"/>
          <p:nvPr/>
        </p:nvPicPr>
        <p:blipFill rotWithShape="1">
          <a:blip r:embed="rId5">
            <a:alphaModFix/>
          </a:blip>
          <a:srcRect/>
          <a:stretch/>
        </p:blipFill>
        <p:spPr>
          <a:xfrm>
            <a:off x="1031075" y="1656359"/>
            <a:ext cx="2152722" cy="1186132"/>
          </a:xfrm>
          <a:prstGeom prst="rect">
            <a:avLst/>
          </a:prstGeom>
          <a:noFill/>
          <a:ln>
            <a:noFill/>
          </a:ln>
        </p:spPr>
      </p:pic>
      <p:sp>
        <p:nvSpPr>
          <p:cNvPr id="506" name="Shape 506"/>
          <p:cNvSpPr/>
          <p:nvPr/>
        </p:nvSpPr>
        <p:spPr>
          <a:xfrm>
            <a:off x="2311377" y="2215184"/>
            <a:ext cx="685800" cy="239113"/>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07" name="Shape 507" descr="H:\Picture and media files\Photos 2006-01-22 Products\DSC_0453.JPG"/>
          <p:cNvPicPr preferRelativeResize="0"/>
          <p:nvPr/>
        </p:nvPicPr>
        <p:blipFill rotWithShape="1">
          <a:blip r:embed="rId6">
            <a:alphaModFix/>
          </a:blip>
          <a:srcRect/>
          <a:stretch/>
        </p:blipFill>
        <p:spPr>
          <a:xfrm>
            <a:off x="1456140" y="3871802"/>
            <a:ext cx="1302589" cy="1166004"/>
          </a:xfrm>
          <a:prstGeom prst="rect">
            <a:avLst/>
          </a:prstGeom>
          <a:noFill/>
          <a:ln>
            <a:noFill/>
          </a:ln>
        </p:spPr>
      </p:pic>
      <p:sp>
        <p:nvSpPr>
          <p:cNvPr id="508" name="Shape 508"/>
          <p:cNvSpPr/>
          <p:nvPr/>
        </p:nvSpPr>
        <p:spPr>
          <a:xfrm>
            <a:off x="0" y="2771045"/>
            <a:ext cx="4138702"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000000"/>
                </a:solidFill>
                <a:latin typeface="Avenir"/>
                <a:ea typeface="Avenir"/>
                <a:cs typeface="Avenir"/>
                <a:sym typeface="Avenir"/>
              </a:rPr>
              <a:t>Special price:</a:t>
            </a:r>
            <a:r>
              <a:rPr lang="en-US" sz="1600">
                <a:solidFill>
                  <a:srgbClr val="000000"/>
                </a:solidFill>
                <a:latin typeface="Avenir"/>
                <a:ea typeface="Avenir"/>
                <a:cs typeface="Avenir"/>
                <a:sym typeface="Avenir"/>
              </a:rPr>
              <a:t> Indicated by terms such as “special value”, “discount”, “cents off”, “on sale”, “reduced price”, or “limited time offer”</a:t>
            </a:r>
            <a:endParaRPr sz="1600">
              <a:solidFill>
                <a:srgbClr val="000000"/>
              </a:solidFill>
              <a:latin typeface="Avenir"/>
              <a:ea typeface="Avenir"/>
              <a:cs typeface="Avenir"/>
              <a:sym typeface="Avenir"/>
            </a:endParaRPr>
          </a:p>
        </p:txBody>
      </p:sp>
      <p:sp>
        <p:nvSpPr>
          <p:cNvPr id="509" name="Shape 509"/>
          <p:cNvSpPr txBox="1"/>
          <p:nvPr/>
        </p:nvSpPr>
        <p:spPr>
          <a:xfrm>
            <a:off x="0" y="4992625"/>
            <a:ext cx="4455490" cy="1354217"/>
          </a:xfrm>
          <a:prstGeom prst="rect">
            <a:avLst/>
          </a:prstGeom>
          <a:noFill/>
          <a:ln>
            <a:noFill/>
          </a:ln>
        </p:spPr>
        <p:txBody>
          <a:bodyPr spcFirstLastPara="1" wrap="square" lIns="91425" tIns="45700" rIns="91425" bIns="45700" anchor="t" anchorCtr="0">
            <a:noAutofit/>
          </a:bodyPr>
          <a:lstStyle/>
          <a:p>
            <a:pPr marL="0" marR="0" lvl="1" indent="0" algn="ctr" rtl="0">
              <a:spcBef>
                <a:spcPts val="0"/>
              </a:spcBef>
              <a:spcAft>
                <a:spcPts val="0"/>
              </a:spcAft>
              <a:buNone/>
            </a:pPr>
            <a:r>
              <a:rPr lang="en-US" sz="1600" b="1" i="0" u="none" strike="noStrike" cap="none">
                <a:solidFill>
                  <a:srgbClr val="000000"/>
                </a:solidFill>
                <a:latin typeface="Avenir"/>
                <a:ea typeface="Avenir"/>
                <a:cs typeface="Avenir"/>
                <a:sym typeface="Avenir"/>
              </a:rPr>
              <a:t>Multi-pack discount:</a:t>
            </a:r>
            <a:r>
              <a:rPr lang="en-US" sz="1600" b="0" i="0" u="none" strike="noStrike" cap="none">
                <a:solidFill>
                  <a:srgbClr val="000000"/>
                </a:solidFill>
                <a:latin typeface="Avenir"/>
                <a:ea typeface="Avenir"/>
                <a:cs typeface="Avenir"/>
                <a:sym typeface="Avenir"/>
              </a:rPr>
              <a:t> An offer to purchase more than one item that results in a lower price (e.g., buy-one-get-one free, get 5 free when you buy 3, pay $__ when you buy more than one)</a:t>
            </a:r>
            <a:endParaRPr/>
          </a:p>
          <a:p>
            <a:pPr marL="0" marR="0" lvl="0" indent="0" algn="l" rtl="0">
              <a:spcBef>
                <a:spcPts val="0"/>
              </a:spcBef>
              <a:spcAft>
                <a:spcPts val="0"/>
              </a:spcAft>
              <a:buNone/>
            </a:pPr>
            <a:endParaRPr sz="1800">
              <a:solidFill>
                <a:srgbClr val="000000"/>
              </a:solidFill>
              <a:latin typeface="Avenir"/>
              <a:ea typeface="Avenir"/>
              <a:cs typeface="Avenir"/>
              <a:sym typeface="Avenir"/>
            </a:endParaRPr>
          </a:p>
        </p:txBody>
      </p:sp>
      <p:sp>
        <p:nvSpPr>
          <p:cNvPr id="510" name="Shape 510"/>
          <p:cNvSpPr/>
          <p:nvPr/>
        </p:nvSpPr>
        <p:spPr>
          <a:xfrm>
            <a:off x="2131878" y="4052497"/>
            <a:ext cx="685800" cy="8382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0" y="365128"/>
            <a:ext cx="9144000" cy="546049"/>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240" b="1" i="0" u="none" strike="noStrike" cap="none">
                <a:solidFill>
                  <a:schemeClr val="dk2"/>
                </a:solidFill>
                <a:latin typeface="Calibri"/>
                <a:ea typeface="Calibri"/>
                <a:cs typeface="Calibri"/>
                <a:sym typeface="Calibri"/>
              </a:rPr>
              <a:t>Price promotions are </a:t>
            </a:r>
            <a:r>
              <a:rPr lang="en-US" sz="3240" b="1" i="0" u="sng" strike="noStrike" cap="none">
                <a:solidFill>
                  <a:schemeClr val="dk2"/>
                </a:solidFill>
                <a:latin typeface="Calibri"/>
                <a:ea typeface="Calibri"/>
                <a:cs typeface="Calibri"/>
                <a:sym typeface="Calibri"/>
              </a:rPr>
              <a:t>not </a:t>
            </a:r>
            <a:endParaRPr/>
          </a:p>
        </p:txBody>
      </p:sp>
      <p:sp>
        <p:nvSpPr>
          <p:cNvPr id="517" name="Shape 517"/>
          <p:cNvSpPr txBox="1"/>
          <p:nvPr/>
        </p:nvSpPr>
        <p:spPr>
          <a:xfrm>
            <a:off x="381000" y="1082675"/>
            <a:ext cx="8639175" cy="5715000"/>
          </a:xfrm>
          <a:prstGeom prst="rect">
            <a:avLst/>
          </a:prstGeom>
          <a:noFill/>
          <a:ln>
            <a:noFill/>
          </a:ln>
        </p:spPr>
        <p:txBody>
          <a:bodyPr spcFirstLastPara="1" wrap="square" lIns="91425" tIns="45700" rIns="91425" bIns="45700" anchor="t" anchorCtr="0">
            <a:noAutofit/>
          </a:bodyPr>
          <a:lstStyle/>
          <a:p>
            <a:pPr marL="0" marR="0" lvl="0" indent="177800" algn="l" rtl="0">
              <a:spcBef>
                <a:spcPts val="0"/>
              </a:spcBef>
              <a:spcAft>
                <a:spcPts val="0"/>
              </a:spcAft>
              <a:buClr>
                <a:schemeClr val="dk1"/>
              </a:buClr>
              <a:buSzPts val="2800"/>
              <a:buFont typeface="Arial"/>
              <a:buNone/>
            </a:pPr>
            <a:endParaRPr sz="2800">
              <a:solidFill>
                <a:srgbClr val="000000"/>
              </a:solidFill>
              <a:latin typeface="Calibri"/>
              <a:ea typeface="Calibri"/>
              <a:cs typeface="Calibri"/>
              <a:sym typeface="Calibri"/>
            </a:endParaRPr>
          </a:p>
          <a:p>
            <a:pPr marL="0" marR="0" lvl="0" indent="203200" algn="l" rtl="0">
              <a:spcBef>
                <a:spcPts val="640"/>
              </a:spcBef>
              <a:spcAft>
                <a:spcPts val="0"/>
              </a:spcAft>
              <a:buClr>
                <a:schemeClr val="dk1"/>
              </a:buClr>
              <a:buSzPts val="3200"/>
              <a:buFont typeface="Arial"/>
              <a:buNone/>
            </a:pPr>
            <a:endParaRPr sz="3200">
              <a:solidFill>
                <a:srgbClr val="000000"/>
              </a:solidFill>
              <a:latin typeface="Calibri"/>
              <a:ea typeface="Calibri"/>
              <a:cs typeface="Calibri"/>
              <a:sym typeface="Calibri"/>
            </a:endParaRPr>
          </a:p>
        </p:txBody>
      </p:sp>
      <p:pic>
        <p:nvPicPr>
          <p:cNvPr id="518" name="Shape 518"/>
          <p:cNvPicPr preferRelativeResize="0"/>
          <p:nvPr/>
        </p:nvPicPr>
        <p:blipFill rotWithShape="1">
          <a:blip r:embed="rId3">
            <a:alphaModFix/>
          </a:blip>
          <a:srcRect/>
          <a:stretch/>
        </p:blipFill>
        <p:spPr>
          <a:xfrm>
            <a:off x="2960538" y="1209571"/>
            <a:ext cx="993775" cy="1746250"/>
          </a:xfrm>
          <a:prstGeom prst="rect">
            <a:avLst/>
          </a:prstGeom>
          <a:noFill/>
          <a:ln>
            <a:noFill/>
          </a:ln>
        </p:spPr>
      </p:pic>
      <p:pic>
        <p:nvPicPr>
          <p:cNvPr id="519" name="Shape 519" descr="Screen Shot 2013-05-23 at 3.58.54 PM.png"/>
          <p:cNvPicPr preferRelativeResize="0"/>
          <p:nvPr/>
        </p:nvPicPr>
        <p:blipFill rotWithShape="1">
          <a:blip r:embed="rId4">
            <a:alphaModFix/>
          </a:blip>
          <a:srcRect/>
          <a:stretch/>
        </p:blipFill>
        <p:spPr>
          <a:xfrm>
            <a:off x="4103538" y="1057171"/>
            <a:ext cx="1277938" cy="1909763"/>
          </a:xfrm>
          <a:prstGeom prst="rect">
            <a:avLst/>
          </a:prstGeom>
          <a:noFill/>
          <a:ln>
            <a:noFill/>
          </a:ln>
        </p:spPr>
      </p:pic>
      <p:pic>
        <p:nvPicPr>
          <p:cNvPr id="520" name="Shape 520"/>
          <p:cNvPicPr preferRelativeResize="0"/>
          <p:nvPr/>
        </p:nvPicPr>
        <p:blipFill rotWithShape="1">
          <a:blip r:embed="rId5">
            <a:alphaModFix/>
          </a:blip>
          <a:srcRect/>
          <a:stretch/>
        </p:blipFill>
        <p:spPr>
          <a:xfrm>
            <a:off x="2632342" y="3733800"/>
            <a:ext cx="1816100" cy="1881188"/>
          </a:xfrm>
          <a:prstGeom prst="rect">
            <a:avLst/>
          </a:prstGeom>
          <a:noFill/>
          <a:ln>
            <a:noFill/>
          </a:ln>
        </p:spPr>
      </p:pic>
      <p:pic>
        <p:nvPicPr>
          <p:cNvPr id="521" name="Shape 521"/>
          <p:cNvPicPr preferRelativeResize="0"/>
          <p:nvPr/>
        </p:nvPicPr>
        <p:blipFill rotWithShape="1">
          <a:blip r:embed="rId6">
            <a:alphaModFix/>
          </a:blip>
          <a:srcRect/>
          <a:stretch/>
        </p:blipFill>
        <p:spPr>
          <a:xfrm>
            <a:off x="1865430" y="3758407"/>
            <a:ext cx="581025" cy="1831975"/>
          </a:xfrm>
          <a:prstGeom prst="rect">
            <a:avLst/>
          </a:prstGeom>
          <a:noFill/>
          <a:ln>
            <a:noFill/>
          </a:ln>
        </p:spPr>
      </p:pic>
      <p:pic>
        <p:nvPicPr>
          <p:cNvPr id="522" name="Shape 522" descr="Screen Shot 2013-05-26 at 2.16.54 PM.png"/>
          <p:cNvPicPr preferRelativeResize="0"/>
          <p:nvPr/>
        </p:nvPicPr>
        <p:blipFill rotWithShape="1">
          <a:blip r:embed="rId7">
            <a:alphaModFix/>
          </a:blip>
          <a:srcRect/>
          <a:stretch/>
        </p:blipFill>
        <p:spPr>
          <a:xfrm>
            <a:off x="4654817" y="3806030"/>
            <a:ext cx="1771650" cy="1736725"/>
          </a:xfrm>
          <a:prstGeom prst="rect">
            <a:avLst/>
          </a:prstGeom>
          <a:noFill/>
          <a:ln>
            <a:noFill/>
          </a:ln>
        </p:spPr>
      </p:pic>
      <p:sp>
        <p:nvSpPr>
          <p:cNvPr id="523" name="Shape 523"/>
          <p:cNvSpPr/>
          <p:nvPr/>
        </p:nvSpPr>
        <p:spPr>
          <a:xfrm>
            <a:off x="1851142" y="3757403"/>
            <a:ext cx="609600" cy="228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4" name="Shape 524"/>
          <p:cNvSpPr/>
          <p:nvPr/>
        </p:nvSpPr>
        <p:spPr>
          <a:xfrm>
            <a:off x="2960538" y="1209571"/>
            <a:ext cx="914400" cy="228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5" name="Shape 525"/>
          <p:cNvSpPr/>
          <p:nvPr/>
        </p:nvSpPr>
        <p:spPr>
          <a:xfrm>
            <a:off x="4103538" y="2200171"/>
            <a:ext cx="1219200" cy="3810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6" name="Shape 526"/>
          <p:cNvSpPr/>
          <p:nvPr/>
        </p:nvSpPr>
        <p:spPr>
          <a:xfrm>
            <a:off x="3229242" y="4598206"/>
            <a:ext cx="1219200" cy="3810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7" name="Shape 527"/>
          <p:cNvSpPr/>
          <p:nvPr/>
        </p:nvSpPr>
        <p:spPr>
          <a:xfrm>
            <a:off x="4652967" y="3842425"/>
            <a:ext cx="457200" cy="228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8" name="Shape 528"/>
          <p:cNvSpPr/>
          <p:nvPr/>
        </p:nvSpPr>
        <p:spPr>
          <a:xfrm>
            <a:off x="4865538" y="4858372"/>
            <a:ext cx="457200" cy="228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9" name="Shape 529"/>
          <p:cNvSpPr/>
          <p:nvPr/>
        </p:nvSpPr>
        <p:spPr>
          <a:xfrm>
            <a:off x="2957091" y="3010981"/>
            <a:ext cx="605963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00000"/>
                </a:solidFill>
                <a:latin typeface="Avenir"/>
                <a:ea typeface="Avenir"/>
                <a:cs typeface="Avenir"/>
                <a:sym typeface="Avenir"/>
              </a:rPr>
              <a:t>Signs that have statements like, “low price”, “everyday low price”, “value brand”, “great price”, and “best value”</a:t>
            </a:r>
            <a:endParaRPr sz="1800">
              <a:solidFill>
                <a:srgbClr val="000000"/>
              </a:solidFill>
              <a:latin typeface="Avenir"/>
              <a:ea typeface="Avenir"/>
              <a:cs typeface="Avenir"/>
              <a:sym typeface="Avenir"/>
            </a:endParaRPr>
          </a:p>
        </p:txBody>
      </p:sp>
      <p:sp>
        <p:nvSpPr>
          <p:cNvPr id="530" name="Shape 530"/>
          <p:cNvSpPr/>
          <p:nvPr/>
        </p:nvSpPr>
        <p:spPr>
          <a:xfrm>
            <a:off x="381000" y="5715000"/>
            <a:ext cx="7181337" cy="1088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000000"/>
                </a:solidFill>
                <a:latin typeface="Avenir"/>
                <a:ea typeface="Avenir"/>
                <a:cs typeface="Avenir"/>
                <a:sym typeface="Avenir"/>
              </a:rPr>
              <a:t>Just any sign with a price is not a promotion because it is only displaying the everyday price of the item and doesn’t have words associated with a special price (e.g., “reduced price”)</a:t>
            </a:r>
            <a:endParaRPr sz="1800" dirty="0"/>
          </a:p>
        </p:txBody>
      </p:sp>
      <p:pic>
        <p:nvPicPr>
          <p:cNvPr id="531" name="Shape 531"/>
          <p:cNvPicPr preferRelativeResize="0"/>
          <p:nvPr/>
        </p:nvPicPr>
        <p:blipFill rotWithShape="1">
          <a:blip r:embed="rId8">
            <a:alphaModFix/>
          </a:blip>
          <a:srcRect/>
          <a:stretch/>
        </p:blipFill>
        <p:spPr>
          <a:xfrm>
            <a:off x="559337" y="3842425"/>
            <a:ext cx="1167442" cy="1700331"/>
          </a:xfrm>
          <a:prstGeom prst="rect">
            <a:avLst/>
          </a:prstGeom>
          <a:noFill/>
          <a:ln>
            <a:noFill/>
          </a:ln>
        </p:spPr>
      </p:pic>
      <p:sp>
        <p:nvSpPr>
          <p:cNvPr id="532" name="Shape 532"/>
          <p:cNvSpPr/>
          <p:nvPr/>
        </p:nvSpPr>
        <p:spPr>
          <a:xfrm>
            <a:off x="1254392" y="4131023"/>
            <a:ext cx="381000" cy="228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33" name="Shape 533"/>
          <p:cNvPicPr preferRelativeResize="0"/>
          <p:nvPr/>
        </p:nvPicPr>
        <p:blipFill rotWithShape="1">
          <a:blip r:embed="rId9">
            <a:alphaModFix/>
          </a:blip>
          <a:srcRect/>
          <a:stretch/>
        </p:blipFill>
        <p:spPr>
          <a:xfrm>
            <a:off x="6627405" y="4110831"/>
            <a:ext cx="1869866" cy="1333500"/>
          </a:xfrm>
          <a:prstGeom prst="rect">
            <a:avLst/>
          </a:prstGeom>
          <a:noFill/>
          <a:ln>
            <a:noFill/>
          </a:ln>
        </p:spPr>
      </p:pic>
      <p:sp>
        <p:nvSpPr>
          <p:cNvPr id="534" name="Shape 534"/>
          <p:cNvSpPr/>
          <p:nvPr/>
        </p:nvSpPr>
        <p:spPr>
          <a:xfrm>
            <a:off x="6607278" y="4908734"/>
            <a:ext cx="1889993" cy="4572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35" name="Shape 535"/>
          <p:cNvPicPr preferRelativeResize="0"/>
          <p:nvPr/>
        </p:nvPicPr>
        <p:blipFill rotWithShape="1">
          <a:blip r:embed="rId10">
            <a:alphaModFix/>
          </a:blip>
          <a:srcRect/>
          <a:stretch/>
        </p:blipFill>
        <p:spPr>
          <a:xfrm>
            <a:off x="5536151" y="1243808"/>
            <a:ext cx="1486978" cy="1714500"/>
          </a:xfrm>
          <a:prstGeom prst="rect">
            <a:avLst/>
          </a:prstGeom>
          <a:noFill/>
          <a:ln>
            <a:noFill/>
          </a:ln>
        </p:spPr>
      </p:pic>
      <p:sp>
        <p:nvSpPr>
          <p:cNvPr id="536" name="Shape 536"/>
          <p:cNvSpPr/>
          <p:nvPr/>
        </p:nvSpPr>
        <p:spPr>
          <a:xfrm>
            <a:off x="5724135" y="1970089"/>
            <a:ext cx="1219200" cy="228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37" name="Shape 537"/>
          <p:cNvPicPr preferRelativeResize="0"/>
          <p:nvPr/>
        </p:nvPicPr>
        <p:blipFill rotWithShape="1">
          <a:blip r:embed="rId11">
            <a:alphaModFix/>
          </a:blip>
          <a:srcRect/>
          <a:stretch/>
        </p:blipFill>
        <p:spPr>
          <a:xfrm>
            <a:off x="7136351" y="1389542"/>
            <a:ext cx="1800462" cy="1621258"/>
          </a:xfrm>
          <a:prstGeom prst="rect">
            <a:avLst/>
          </a:prstGeom>
          <a:noFill/>
          <a:ln>
            <a:noFill/>
          </a:ln>
        </p:spPr>
      </p:pic>
      <p:sp>
        <p:nvSpPr>
          <p:cNvPr id="538" name="Shape 538"/>
          <p:cNvSpPr/>
          <p:nvPr/>
        </p:nvSpPr>
        <p:spPr>
          <a:xfrm>
            <a:off x="7396086" y="1498496"/>
            <a:ext cx="1219200" cy="3810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9" name="Shape 539"/>
          <p:cNvSpPr txBox="1"/>
          <p:nvPr/>
        </p:nvSpPr>
        <p:spPr>
          <a:xfrm>
            <a:off x="96900" y="2958489"/>
            <a:ext cx="246664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00000"/>
                </a:solidFill>
                <a:latin typeface="Avenir"/>
                <a:ea typeface="Avenir"/>
                <a:cs typeface="Avenir"/>
                <a:sym typeface="Avenir"/>
              </a:rPr>
              <a:t>Cigarette carton deals</a:t>
            </a:r>
            <a:endParaRPr sz="1800">
              <a:solidFill>
                <a:srgbClr val="000000"/>
              </a:solidFill>
              <a:latin typeface="Avenir"/>
              <a:ea typeface="Avenir"/>
              <a:cs typeface="Avenir"/>
              <a:sym typeface="Avenir"/>
            </a:endParaRPr>
          </a:p>
        </p:txBody>
      </p:sp>
      <p:pic>
        <p:nvPicPr>
          <p:cNvPr id="540" name="Shape 540"/>
          <p:cNvPicPr preferRelativeResize="0"/>
          <p:nvPr/>
        </p:nvPicPr>
        <p:blipFill rotWithShape="1">
          <a:blip r:embed="rId12">
            <a:alphaModFix/>
          </a:blip>
          <a:srcRect/>
          <a:stretch/>
        </p:blipFill>
        <p:spPr>
          <a:xfrm>
            <a:off x="264575" y="1012033"/>
            <a:ext cx="2050900" cy="1946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Introduction</a:t>
            </a:r>
            <a:endParaRPr sz="4800" b="1" i="0" u="none" strike="noStrike" cap="none">
              <a:solidFill>
                <a:schemeClr val="dk2"/>
              </a:solidFill>
              <a:latin typeface="Calibri"/>
              <a:ea typeface="Calibri"/>
              <a:cs typeface="Calibri"/>
              <a:sym typeface="Calibri"/>
            </a:endParaRPr>
          </a:p>
        </p:txBody>
      </p:sp>
      <p:sp>
        <p:nvSpPr>
          <p:cNvPr id="157" name="Shape 157"/>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strike="noStrike" cap="none">
                <a:solidFill>
                  <a:schemeClr val="dk1"/>
                </a:solidFill>
                <a:latin typeface="Calibri"/>
                <a:ea typeface="Calibri"/>
                <a:cs typeface="Calibri"/>
                <a:sym typeface="Calibri"/>
              </a:rPr>
              <a:t>Thank you for volunteering!</a:t>
            </a:r>
            <a:endParaRPr/>
          </a:p>
          <a:p>
            <a:pPr marL="171450" marR="0" lvl="0" indent="-171450" algn="l" rtl="0">
              <a:lnSpc>
                <a:spcPct val="90000"/>
              </a:lnSpc>
              <a:spcBef>
                <a:spcPts val="750"/>
              </a:spcBef>
              <a:spcAft>
                <a:spcPts val="0"/>
              </a:spcAft>
              <a:buClr>
                <a:schemeClr val="dk1"/>
              </a:buClr>
              <a:buSzPts val="2100"/>
              <a:buFont typeface="Arial"/>
              <a:buChar char="•"/>
            </a:pPr>
            <a:r>
              <a:rPr lang="en-US" sz="2100" b="0" i="0" u="none" strike="noStrike" cap="none">
                <a:solidFill>
                  <a:schemeClr val="dk1"/>
                </a:solidFill>
                <a:latin typeface="Calibri"/>
                <a:ea typeface="Calibri"/>
                <a:cs typeface="Calibri"/>
                <a:sym typeface="Calibri"/>
              </a:rPr>
              <a:t>Project leader objective</a:t>
            </a:r>
            <a:endParaRPr/>
          </a:p>
          <a:p>
            <a:pPr marL="171450" marR="0" lvl="0" indent="-171450" algn="l" rtl="0">
              <a:lnSpc>
                <a:spcPct val="90000"/>
              </a:lnSpc>
              <a:spcBef>
                <a:spcPts val="750"/>
              </a:spcBef>
              <a:spcAft>
                <a:spcPts val="0"/>
              </a:spcAft>
              <a:buClr>
                <a:schemeClr val="dk1"/>
              </a:buClr>
              <a:buSzPts val="2100"/>
              <a:buFont typeface="Arial"/>
              <a:buChar char="•"/>
            </a:pPr>
            <a:r>
              <a:rPr lang="en-US" sz="2100" b="0" i="0" u="none" strike="noStrike" cap="none">
                <a:solidFill>
                  <a:schemeClr val="dk1"/>
                </a:solidFill>
                <a:latin typeface="Calibri"/>
                <a:ea typeface="Calibri"/>
                <a:cs typeface="Calibri"/>
                <a:sym typeface="Calibri"/>
              </a:rPr>
              <a:t>Role of volunteers</a:t>
            </a: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0" y="76200"/>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600" b="1" i="0" u="none" strike="noStrike" cap="none" dirty="0">
                <a:solidFill>
                  <a:schemeClr val="dk2"/>
                </a:solidFill>
                <a:latin typeface="Calibri"/>
                <a:ea typeface="Calibri"/>
                <a:cs typeface="Calibri"/>
                <a:sym typeface="Calibri"/>
              </a:rPr>
              <a:t>Examples of cigarette price promotions</a:t>
            </a:r>
            <a:endParaRPr dirty="0"/>
          </a:p>
        </p:txBody>
      </p:sp>
      <p:sp>
        <p:nvSpPr>
          <p:cNvPr id="546" name="Shape 546"/>
          <p:cNvSpPr/>
          <p:nvPr/>
        </p:nvSpPr>
        <p:spPr>
          <a:xfrm>
            <a:off x="685799" y="6074674"/>
            <a:ext cx="769620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rgbClr val="000000"/>
                </a:solidFill>
                <a:latin typeface="Avenir"/>
                <a:ea typeface="Avenir"/>
                <a:cs typeface="Avenir"/>
                <a:sym typeface="Avenir"/>
              </a:rPr>
              <a:t>NOTE: Ignore cigarette cartons. Menthol cigarette price promotions are considered cigarette price promotions</a:t>
            </a:r>
            <a:endParaRPr sz="2000" dirty="0">
              <a:solidFill>
                <a:srgbClr val="000000"/>
              </a:solidFill>
              <a:latin typeface="Avenir"/>
              <a:ea typeface="Avenir"/>
              <a:cs typeface="Avenir"/>
              <a:sym typeface="Avenir"/>
            </a:endParaRPr>
          </a:p>
        </p:txBody>
      </p:sp>
      <p:pic>
        <p:nvPicPr>
          <p:cNvPr id="547" name="Shape 547" descr="P1000025.JPG"/>
          <p:cNvPicPr preferRelativeResize="0"/>
          <p:nvPr/>
        </p:nvPicPr>
        <p:blipFill rotWithShape="1">
          <a:blip r:embed="rId3">
            <a:alphaModFix/>
          </a:blip>
          <a:srcRect/>
          <a:stretch/>
        </p:blipFill>
        <p:spPr>
          <a:xfrm>
            <a:off x="304800" y="1219200"/>
            <a:ext cx="2339975" cy="2582863"/>
          </a:xfrm>
          <a:prstGeom prst="rect">
            <a:avLst/>
          </a:prstGeom>
          <a:noFill/>
          <a:ln>
            <a:noFill/>
          </a:ln>
        </p:spPr>
      </p:pic>
      <p:pic>
        <p:nvPicPr>
          <p:cNvPr id="548" name="Shape 548" descr="H:\Picture and media files\Photos 2006-01-22 Products\DSC_0453.JPG"/>
          <p:cNvPicPr preferRelativeResize="0"/>
          <p:nvPr/>
        </p:nvPicPr>
        <p:blipFill rotWithShape="1">
          <a:blip r:embed="rId4">
            <a:alphaModFix/>
          </a:blip>
          <a:srcRect/>
          <a:stretch/>
        </p:blipFill>
        <p:spPr>
          <a:xfrm>
            <a:off x="6781800" y="4287149"/>
            <a:ext cx="1514475" cy="1758950"/>
          </a:xfrm>
          <a:prstGeom prst="rect">
            <a:avLst/>
          </a:prstGeom>
          <a:noFill/>
          <a:ln>
            <a:noFill/>
          </a:ln>
        </p:spPr>
      </p:pic>
      <p:pic>
        <p:nvPicPr>
          <p:cNvPr id="549" name="Shape 549"/>
          <p:cNvPicPr preferRelativeResize="0"/>
          <p:nvPr/>
        </p:nvPicPr>
        <p:blipFill rotWithShape="1">
          <a:blip r:embed="rId5">
            <a:alphaModFix/>
          </a:blip>
          <a:srcRect/>
          <a:stretch/>
        </p:blipFill>
        <p:spPr>
          <a:xfrm>
            <a:off x="3581400" y="4014149"/>
            <a:ext cx="2339975" cy="2028825"/>
          </a:xfrm>
          <a:prstGeom prst="rect">
            <a:avLst/>
          </a:prstGeom>
          <a:noFill/>
          <a:ln>
            <a:noFill/>
          </a:ln>
        </p:spPr>
      </p:pic>
      <p:pic>
        <p:nvPicPr>
          <p:cNvPr id="550" name="Shape 550"/>
          <p:cNvPicPr preferRelativeResize="0"/>
          <p:nvPr/>
        </p:nvPicPr>
        <p:blipFill rotWithShape="1">
          <a:blip r:embed="rId6">
            <a:alphaModFix/>
          </a:blip>
          <a:srcRect/>
          <a:stretch/>
        </p:blipFill>
        <p:spPr>
          <a:xfrm>
            <a:off x="533400" y="4444362"/>
            <a:ext cx="2190565" cy="1412874"/>
          </a:xfrm>
          <a:prstGeom prst="rect">
            <a:avLst/>
          </a:prstGeom>
          <a:noFill/>
          <a:ln>
            <a:noFill/>
          </a:ln>
        </p:spPr>
      </p:pic>
      <p:pic>
        <p:nvPicPr>
          <p:cNvPr id="551" name="Shape 551" descr="1.JPG"/>
          <p:cNvPicPr preferRelativeResize="0"/>
          <p:nvPr/>
        </p:nvPicPr>
        <p:blipFill rotWithShape="1">
          <a:blip r:embed="rId7">
            <a:alphaModFix/>
          </a:blip>
          <a:srcRect/>
          <a:stretch/>
        </p:blipFill>
        <p:spPr>
          <a:xfrm>
            <a:off x="3951287" y="1281704"/>
            <a:ext cx="1600200" cy="2554865"/>
          </a:xfrm>
          <a:prstGeom prst="rect">
            <a:avLst/>
          </a:prstGeom>
          <a:noFill/>
          <a:ln>
            <a:noFill/>
          </a:ln>
        </p:spPr>
      </p:pic>
      <p:pic>
        <p:nvPicPr>
          <p:cNvPr id="552" name="Shape 552"/>
          <p:cNvPicPr preferRelativeResize="0"/>
          <p:nvPr/>
        </p:nvPicPr>
        <p:blipFill rotWithShape="1">
          <a:blip r:embed="rId8">
            <a:alphaModFix/>
          </a:blip>
          <a:srcRect/>
          <a:stretch/>
        </p:blipFill>
        <p:spPr>
          <a:xfrm>
            <a:off x="6477000" y="1599860"/>
            <a:ext cx="1752600" cy="1950202"/>
          </a:xfrm>
          <a:prstGeom prst="rect">
            <a:avLst/>
          </a:prstGeom>
          <a:noFill/>
          <a:ln>
            <a:noFill/>
          </a:ln>
        </p:spPr>
      </p:pic>
      <p:sp>
        <p:nvSpPr>
          <p:cNvPr id="553" name="Shape 553"/>
          <p:cNvSpPr/>
          <p:nvPr/>
        </p:nvSpPr>
        <p:spPr>
          <a:xfrm>
            <a:off x="457200" y="3368624"/>
            <a:ext cx="1600200" cy="381001"/>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4" name="Shape 554"/>
          <p:cNvSpPr/>
          <p:nvPr/>
        </p:nvSpPr>
        <p:spPr>
          <a:xfrm>
            <a:off x="3951287" y="3521024"/>
            <a:ext cx="1600200" cy="381001"/>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5" name="Shape 555"/>
          <p:cNvSpPr/>
          <p:nvPr/>
        </p:nvSpPr>
        <p:spPr>
          <a:xfrm rot="421446">
            <a:off x="6591300" y="2819400"/>
            <a:ext cx="1524000" cy="304801"/>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6" name="Shape 556"/>
          <p:cNvSpPr/>
          <p:nvPr/>
        </p:nvSpPr>
        <p:spPr>
          <a:xfrm>
            <a:off x="1171210" y="5166624"/>
            <a:ext cx="1267190" cy="548376"/>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7" name="Shape 557"/>
          <p:cNvSpPr/>
          <p:nvPr/>
        </p:nvSpPr>
        <p:spPr>
          <a:xfrm>
            <a:off x="4800601" y="4976123"/>
            <a:ext cx="457200" cy="510277"/>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8" name="Shape 558"/>
          <p:cNvSpPr/>
          <p:nvPr/>
        </p:nvSpPr>
        <p:spPr>
          <a:xfrm>
            <a:off x="7571563" y="4444362"/>
            <a:ext cx="658037" cy="1598612"/>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000" b="1" i="0" u="none" strike="noStrike" cap="none">
                <a:solidFill>
                  <a:schemeClr val="dk2"/>
                </a:solidFill>
                <a:latin typeface="Calibri"/>
                <a:ea typeface="Calibri"/>
                <a:cs typeface="Calibri"/>
                <a:sym typeface="Calibri"/>
              </a:rPr>
              <a:t>Examples of menthol cigarette price promotions</a:t>
            </a:r>
            <a:endParaRPr/>
          </a:p>
        </p:txBody>
      </p:sp>
      <p:sp>
        <p:nvSpPr>
          <p:cNvPr id="564" name="Shape 564"/>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565" name="Shape 565" descr="1.JPG"/>
          <p:cNvPicPr preferRelativeResize="0"/>
          <p:nvPr/>
        </p:nvPicPr>
        <p:blipFill rotWithShape="1">
          <a:blip r:embed="rId3">
            <a:alphaModFix/>
          </a:blip>
          <a:srcRect/>
          <a:stretch/>
        </p:blipFill>
        <p:spPr>
          <a:xfrm>
            <a:off x="1028700" y="1381052"/>
            <a:ext cx="1447800" cy="2311544"/>
          </a:xfrm>
          <a:prstGeom prst="rect">
            <a:avLst/>
          </a:prstGeom>
          <a:noFill/>
          <a:ln>
            <a:noFill/>
          </a:ln>
        </p:spPr>
      </p:pic>
      <p:pic>
        <p:nvPicPr>
          <p:cNvPr id="566" name="Shape 566"/>
          <p:cNvPicPr preferRelativeResize="0"/>
          <p:nvPr/>
        </p:nvPicPr>
        <p:blipFill rotWithShape="1">
          <a:blip r:embed="rId4">
            <a:alphaModFix/>
          </a:blip>
          <a:srcRect/>
          <a:stretch/>
        </p:blipFill>
        <p:spPr>
          <a:xfrm>
            <a:off x="3352800" y="1603446"/>
            <a:ext cx="2687643" cy="2089150"/>
          </a:xfrm>
          <a:prstGeom prst="rect">
            <a:avLst/>
          </a:prstGeom>
          <a:noFill/>
          <a:ln>
            <a:noFill/>
          </a:ln>
        </p:spPr>
      </p:pic>
      <p:pic>
        <p:nvPicPr>
          <p:cNvPr id="567" name="Shape 567" descr="Screen Shot 2013-05-24 at 10.22.54 AM.png"/>
          <p:cNvPicPr preferRelativeResize="0"/>
          <p:nvPr/>
        </p:nvPicPr>
        <p:blipFill rotWithShape="1">
          <a:blip r:embed="rId5">
            <a:alphaModFix/>
          </a:blip>
          <a:srcRect/>
          <a:stretch/>
        </p:blipFill>
        <p:spPr>
          <a:xfrm>
            <a:off x="533400" y="3962400"/>
            <a:ext cx="3517900" cy="1852613"/>
          </a:xfrm>
          <a:prstGeom prst="rect">
            <a:avLst/>
          </a:prstGeom>
          <a:noFill/>
          <a:ln>
            <a:noFill/>
          </a:ln>
        </p:spPr>
      </p:pic>
      <p:sp>
        <p:nvSpPr>
          <p:cNvPr id="568" name="Shape 568"/>
          <p:cNvSpPr/>
          <p:nvPr/>
        </p:nvSpPr>
        <p:spPr>
          <a:xfrm>
            <a:off x="2362200" y="5029200"/>
            <a:ext cx="762000"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9" name="Shape 569"/>
          <p:cNvSpPr/>
          <p:nvPr/>
        </p:nvSpPr>
        <p:spPr>
          <a:xfrm rot="748511">
            <a:off x="3422994" y="1741148"/>
            <a:ext cx="1997075" cy="411915"/>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0" name="Shape 570"/>
          <p:cNvSpPr/>
          <p:nvPr/>
        </p:nvSpPr>
        <p:spPr>
          <a:xfrm>
            <a:off x="990600" y="3429000"/>
            <a:ext cx="1485900" cy="263596"/>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71" name="Shape 571"/>
          <p:cNvPicPr preferRelativeResize="0"/>
          <p:nvPr/>
        </p:nvPicPr>
        <p:blipFill rotWithShape="1">
          <a:blip r:embed="rId6">
            <a:alphaModFix/>
          </a:blip>
          <a:srcRect/>
          <a:stretch/>
        </p:blipFill>
        <p:spPr>
          <a:xfrm>
            <a:off x="4572000" y="4337843"/>
            <a:ext cx="1708150" cy="1101725"/>
          </a:xfrm>
          <a:prstGeom prst="rect">
            <a:avLst/>
          </a:prstGeom>
          <a:noFill/>
          <a:ln>
            <a:noFill/>
          </a:ln>
        </p:spPr>
      </p:pic>
      <p:pic>
        <p:nvPicPr>
          <p:cNvPr id="572" name="Shape 572"/>
          <p:cNvPicPr preferRelativeResize="0"/>
          <p:nvPr/>
        </p:nvPicPr>
        <p:blipFill rotWithShape="1">
          <a:blip r:embed="rId7">
            <a:alphaModFix/>
          </a:blip>
          <a:srcRect/>
          <a:stretch/>
        </p:blipFill>
        <p:spPr>
          <a:xfrm>
            <a:off x="6881451" y="3849492"/>
            <a:ext cx="1712913" cy="2066925"/>
          </a:xfrm>
          <a:prstGeom prst="rect">
            <a:avLst/>
          </a:prstGeom>
          <a:noFill/>
          <a:ln>
            <a:noFill/>
          </a:ln>
        </p:spPr>
      </p:pic>
      <p:pic>
        <p:nvPicPr>
          <p:cNvPr id="573" name="Shape 573"/>
          <p:cNvPicPr preferRelativeResize="0"/>
          <p:nvPr/>
        </p:nvPicPr>
        <p:blipFill rotWithShape="1">
          <a:blip r:embed="rId8">
            <a:alphaModFix/>
          </a:blip>
          <a:srcRect/>
          <a:stretch/>
        </p:blipFill>
        <p:spPr>
          <a:xfrm>
            <a:off x="6477000" y="1808638"/>
            <a:ext cx="2117364" cy="1564410"/>
          </a:xfrm>
          <a:prstGeom prst="rect">
            <a:avLst/>
          </a:prstGeom>
          <a:noFill/>
          <a:ln>
            <a:noFill/>
          </a:ln>
        </p:spPr>
      </p:pic>
      <p:sp>
        <p:nvSpPr>
          <p:cNvPr id="574" name="Shape 574"/>
          <p:cNvSpPr/>
          <p:nvPr/>
        </p:nvSpPr>
        <p:spPr>
          <a:xfrm>
            <a:off x="762000" y="6019800"/>
            <a:ext cx="74676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000000"/>
                </a:solidFill>
                <a:latin typeface="Avenir"/>
                <a:ea typeface="Avenir"/>
                <a:cs typeface="Avenir"/>
                <a:sym typeface="Avenir"/>
              </a:rPr>
              <a:t>NOTE: Ignore menthol cigarette cartons. Only consider menthol cigarette price promotions. </a:t>
            </a:r>
            <a:endParaRPr sz="1800" dirty="0">
              <a:solidFill>
                <a:srgbClr val="000000"/>
              </a:solidFill>
              <a:latin typeface="Avenir"/>
              <a:ea typeface="Avenir"/>
              <a:cs typeface="Avenir"/>
              <a:sym typeface="Avenir"/>
            </a:endParaRPr>
          </a:p>
        </p:txBody>
      </p:sp>
      <p:sp>
        <p:nvSpPr>
          <p:cNvPr id="575" name="Shape 575"/>
          <p:cNvSpPr/>
          <p:nvPr/>
        </p:nvSpPr>
        <p:spPr>
          <a:xfrm>
            <a:off x="5179863" y="4882954"/>
            <a:ext cx="742950" cy="412946"/>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6" name="Shape 576"/>
          <p:cNvSpPr/>
          <p:nvPr/>
        </p:nvSpPr>
        <p:spPr>
          <a:xfrm>
            <a:off x="7003224" y="3962400"/>
            <a:ext cx="1454976"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7" name="Shape 577"/>
          <p:cNvSpPr/>
          <p:nvPr/>
        </p:nvSpPr>
        <p:spPr>
          <a:xfrm>
            <a:off x="6553200" y="2114621"/>
            <a:ext cx="982482"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8" name="Shape 578"/>
          <p:cNvSpPr/>
          <p:nvPr/>
        </p:nvSpPr>
        <p:spPr>
          <a:xfrm>
            <a:off x="7611882" y="1828776"/>
            <a:ext cx="982482"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600" b="1" i="0" u="none" strike="noStrike" cap="none">
                <a:solidFill>
                  <a:schemeClr val="dk2"/>
                </a:solidFill>
                <a:latin typeface="Calibri"/>
                <a:ea typeface="Calibri"/>
                <a:cs typeface="Calibri"/>
                <a:sym typeface="Calibri"/>
              </a:rPr>
              <a:t>Examples of cigarillo/little cigar price promotions</a:t>
            </a:r>
            <a:endParaRPr/>
          </a:p>
        </p:txBody>
      </p:sp>
      <p:pic>
        <p:nvPicPr>
          <p:cNvPr id="584" name="Shape 584"/>
          <p:cNvPicPr preferRelativeResize="0"/>
          <p:nvPr/>
        </p:nvPicPr>
        <p:blipFill rotWithShape="1">
          <a:blip r:embed="rId3">
            <a:alphaModFix/>
          </a:blip>
          <a:srcRect/>
          <a:stretch/>
        </p:blipFill>
        <p:spPr>
          <a:xfrm>
            <a:off x="457200" y="1755775"/>
            <a:ext cx="2051050" cy="2184400"/>
          </a:xfrm>
          <a:prstGeom prst="rect">
            <a:avLst/>
          </a:prstGeom>
          <a:noFill/>
          <a:ln>
            <a:noFill/>
          </a:ln>
        </p:spPr>
      </p:pic>
      <p:pic>
        <p:nvPicPr>
          <p:cNvPr id="585" name="Shape 585"/>
          <p:cNvPicPr preferRelativeResize="0"/>
          <p:nvPr/>
        </p:nvPicPr>
        <p:blipFill rotWithShape="1">
          <a:blip r:embed="rId4">
            <a:alphaModFix/>
          </a:blip>
          <a:srcRect/>
          <a:stretch/>
        </p:blipFill>
        <p:spPr>
          <a:xfrm>
            <a:off x="3749674" y="1952625"/>
            <a:ext cx="1827213" cy="1790700"/>
          </a:xfrm>
          <a:prstGeom prst="rect">
            <a:avLst/>
          </a:prstGeom>
          <a:noFill/>
          <a:ln>
            <a:noFill/>
          </a:ln>
        </p:spPr>
      </p:pic>
      <p:pic>
        <p:nvPicPr>
          <p:cNvPr id="586" name="Shape 586"/>
          <p:cNvPicPr preferRelativeResize="0"/>
          <p:nvPr/>
        </p:nvPicPr>
        <p:blipFill rotWithShape="1">
          <a:blip r:embed="rId5">
            <a:alphaModFix/>
          </a:blip>
          <a:srcRect/>
          <a:stretch/>
        </p:blipFill>
        <p:spPr>
          <a:xfrm>
            <a:off x="3886200" y="4663222"/>
            <a:ext cx="1554163" cy="1836737"/>
          </a:xfrm>
          <a:prstGeom prst="rect">
            <a:avLst/>
          </a:prstGeom>
          <a:noFill/>
          <a:ln>
            <a:noFill/>
          </a:ln>
        </p:spPr>
      </p:pic>
      <p:pic>
        <p:nvPicPr>
          <p:cNvPr id="587" name="Shape 587"/>
          <p:cNvPicPr preferRelativeResize="0"/>
          <p:nvPr/>
        </p:nvPicPr>
        <p:blipFill rotWithShape="1">
          <a:blip r:embed="rId6">
            <a:alphaModFix/>
          </a:blip>
          <a:srcRect/>
          <a:stretch/>
        </p:blipFill>
        <p:spPr>
          <a:xfrm>
            <a:off x="628650" y="4876800"/>
            <a:ext cx="1708150" cy="1260475"/>
          </a:xfrm>
          <a:prstGeom prst="rect">
            <a:avLst/>
          </a:prstGeom>
          <a:noFill/>
          <a:ln>
            <a:noFill/>
          </a:ln>
        </p:spPr>
      </p:pic>
      <p:pic>
        <p:nvPicPr>
          <p:cNvPr id="588" name="Shape 588" descr="Screen Shot 2013-05-26 at 2.16.54 PM.png"/>
          <p:cNvPicPr preferRelativeResize="0"/>
          <p:nvPr/>
        </p:nvPicPr>
        <p:blipFill rotWithShape="1">
          <a:blip r:embed="rId7">
            <a:alphaModFix/>
          </a:blip>
          <a:srcRect/>
          <a:stretch/>
        </p:blipFill>
        <p:spPr>
          <a:xfrm>
            <a:off x="6338977" y="4284453"/>
            <a:ext cx="2127370" cy="2215506"/>
          </a:xfrm>
          <a:prstGeom prst="rect">
            <a:avLst/>
          </a:prstGeom>
          <a:noFill/>
          <a:ln>
            <a:noFill/>
          </a:ln>
        </p:spPr>
      </p:pic>
      <p:pic>
        <p:nvPicPr>
          <p:cNvPr id="589" name="Shape 589"/>
          <p:cNvPicPr preferRelativeResize="0"/>
          <p:nvPr/>
        </p:nvPicPr>
        <p:blipFill rotWithShape="1">
          <a:blip r:embed="rId8">
            <a:alphaModFix/>
          </a:blip>
          <a:srcRect/>
          <a:stretch/>
        </p:blipFill>
        <p:spPr>
          <a:xfrm>
            <a:off x="6925554" y="1879673"/>
            <a:ext cx="954215" cy="1936604"/>
          </a:xfrm>
          <a:prstGeom prst="rect">
            <a:avLst/>
          </a:prstGeom>
          <a:noFill/>
          <a:ln>
            <a:noFill/>
          </a:ln>
        </p:spPr>
      </p:pic>
      <p:sp>
        <p:nvSpPr>
          <p:cNvPr id="590" name="Shape 590"/>
          <p:cNvSpPr/>
          <p:nvPr/>
        </p:nvSpPr>
        <p:spPr>
          <a:xfrm>
            <a:off x="1002102" y="2895600"/>
            <a:ext cx="674298"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1" name="Shape 591"/>
          <p:cNvSpPr/>
          <p:nvPr/>
        </p:nvSpPr>
        <p:spPr>
          <a:xfrm>
            <a:off x="1002102" y="4904117"/>
            <a:ext cx="674298"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2" name="Shape 592"/>
          <p:cNvSpPr/>
          <p:nvPr/>
        </p:nvSpPr>
        <p:spPr>
          <a:xfrm>
            <a:off x="3988983" y="5437517"/>
            <a:ext cx="674298"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3" name="Shape 593"/>
          <p:cNvSpPr/>
          <p:nvPr/>
        </p:nvSpPr>
        <p:spPr>
          <a:xfrm>
            <a:off x="4625165" y="2743200"/>
            <a:ext cx="674298" cy="4191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4" name="Shape 594"/>
          <p:cNvSpPr/>
          <p:nvPr/>
        </p:nvSpPr>
        <p:spPr>
          <a:xfrm>
            <a:off x="6927679" y="1879673"/>
            <a:ext cx="952090" cy="330127"/>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5" name="Shape 595"/>
          <p:cNvSpPr/>
          <p:nvPr/>
        </p:nvSpPr>
        <p:spPr>
          <a:xfrm>
            <a:off x="6705600" y="5791200"/>
            <a:ext cx="698124" cy="5334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600" b="1" i="0" u="none" strike="noStrike" cap="none">
                <a:solidFill>
                  <a:schemeClr val="dk2"/>
                </a:solidFill>
                <a:latin typeface="Calibri"/>
                <a:ea typeface="Calibri"/>
                <a:cs typeface="Calibri"/>
                <a:sym typeface="Calibri"/>
              </a:rPr>
              <a:t>Examples of chew, moist/dry snuff, dip or snus price promotions</a:t>
            </a:r>
            <a:endParaRPr/>
          </a:p>
        </p:txBody>
      </p:sp>
      <p:pic>
        <p:nvPicPr>
          <p:cNvPr id="601" name="Shape 601"/>
          <p:cNvPicPr preferRelativeResize="0"/>
          <p:nvPr/>
        </p:nvPicPr>
        <p:blipFill rotWithShape="1">
          <a:blip r:embed="rId3">
            <a:alphaModFix/>
          </a:blip>
          <a:srcRect/>
          <a:stretch/>
        </p:blipFill>
        <p:spPr>
          <a:xfrm>
            <a:off x="6019800" y="4253150"/>
            <a:ext cx="2717800" cy="2060575"/>
          </a:xfrm>
          <a:prstGeom prst="rect">
            <a:avLst/>
          </a:prstGeom>
          <a:noFill/>
          <a:ln>
            <a:noFill/>
          </a:ln>
        </p:spPr>
      </p:pic>
      <p:pic>
        <p:nvPicPr>
          <p:cNvPr id="602" name="Shape 602"/>
          <p:cNvPicPr preferRelativeResize="0"/>
          <p:nvPr/>
        </p:nvPicPr>
        <p:blipFill rotWithShape="1">
          <a:blip r:embed="rId4">
            <a:alphaModFix/>
          </a:blip>
          <a:srcRect/>
          <a:stretch/>
        </p:blipFill>
        <p:spPr>
          <a:xfrm>
            <a:off x="3352800" y="4343400"/>
            <a:ext cx="2370847" cy="1880077"/>
          </a:xfrm>
          <a:prstGeom prst="rect">
            <a:avLst/>
          </a:prstGeom>
          <a:noFill/>
          <a:ln>
            <a:noFill/>
          </a:ln>
        </p:spPr>
      </p:pic>
      <p:pic>
        <p:nvPicPr>
          <p:cNvPr id="603" name="Shape 603"/>
          <p:cNvPicPr preferRelativeResize="0"/>
          <p:nvPr/>
        </p:nvPicPr>
        <p:blipFill rotWithShape="1">
          <a:blip r:embed="rId5">
            <a:alphaModFix/>
          </a:blip>
          <a:srcRect/>
          <a:stretch/>
        </p:blipFill>
        <p:spPr>
          <a:xfrm>
            <a:off x="7131409" y="1786896"/>
            <a:ext cx="1574800" cy="2060575"/>
          </a:xfrm>
          <a:prstGeom prst="rect">
            <a:avLst/>
          </a:prstGeom>
          <a:noFill/>
          <a:ln>
            <a:noFill/>
          </a:ln>
        </p:spPr>
      </p:pic>
      <p:pic>
        <p:nvPicPr>
          <p:cNvPr id="604" name="Shape 604"/>
          <p:cNvPicPr preferRelativeResize="0"/>
          <p:nvPr/>
        </p:nvPicPr>
        <p:blipFill rotWithShape="1">
          <a:blip r:embed="rId6">
            <a:alphaModFix/>
          </a:blip>
          <a:srcRect/>
          <a:stretch/>
        </p:blipFill>
        <p:spPr>
          <a:xfrm>
            <a:off x="214222" y="1978926"/>
            <a:ext cx="2669077" cy="1323975"/>
          </a:xfrm>
          <a:prstGeom prst="rect">
            <a:avLst/>
          </a:prstGeom>
          <a:noFill/>
          <a:ln>
            <a:noFill/>
          </a:ln>
        </p:spPr>
      </p:pic>
      <p:pic>
        <p:nvPicPr>
          <p:cNvPr id="605" name="Shape 605"/>
          <p:cNvPicPr preferRelativeResize="0"/>
          <p:nvPr/>
        </p:nvPicPr>
        <p:blipFill rotWithShape="1">
          <a:blip r:embed="rId7">
            <a:alphaModFix/>
          </a:blip>
          <a:srcRect/>
          <a:stretch/>
        </p:blipFill>
        <p:spPr>
          <a:xfrm>
            <a:off x="3131747" y="1828799"/>
            <a:ext cx="3733800" cy="1969873"/>
          </a:xfrm>
          <a:prstGeom prst="rect">
            <a:avLst/>
          </a:prstGeom>
          <a:noFill/>
          <a:ln>
            <a:noFill/>
          </a:ln>
        </p:spPr>
      </p:pic>
      <p:pic>
        <p:nvPicPr>
          <p:cNvPr id="606" name="Shape 606"/>
          <p:cNvPicPr preferRelativeResize="0"/>
          <p:nvPr/>
        </p:nvPicPr>
        <p:blipFill rotWithShape="1">
          <a:blip r:embed="rId8">
            <a:alphaModFix/>
          </a:blip>
          <a:srcRect/>
          <a:stretch/>
        </p:blipFill>
        <p:spPr>
          <a:xfrm>
            <a:off x="214222" y="4048950"/>
            <a:ext cx="2914650" cy="2171652"/>
          </a:xfrm>
          <a:prstGeom prst="rect">
            <a:avLst/>
          </a:prstGeom>
          <a:noFill/>
          <a:ln>
            <a:noFill/>
          </a:ln>
        </p:spPr>
      </p:pic>
      <p:sp>
        <p:nvSpPr>
          <p:cNvPr id="607" name="Shape 607"/>
          <p:cNvSpPr/>
          <p:nvPr/>
        </p:nvSpPr>
        <p:spPr>
          <a:xfrm>
            <a:off x="2362199" y="2522085"/>
            <a:ext cx="534357" cy="373516"/>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8" name="Shape 608"/>
          <p:cNvSpPr/>
          <p:nvPr/>
        </p:nvSpPr>
        <p:spPr>
          <a:xfrm>
            <a:off x="6096001" y="3200401"/>
            <a:ext cx="381000" cy="4572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9" name="Shape 609"/>
          <p:cNvSpPr/>
          <p:nvPr/>
        </p:nvSpPr>
        <p:spPr>
          <a:xfrm>
            <a:off x="8166340" y="1842236"/>
            <a:ext cx="381000" cy="27338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0" name="Shape 610"/>
          <p:cNvSpPr/>
          <p:nvPr/>
        </p:nvSpPr>
        <p:spPr>
          <a:xfrm>
            <a:off x="7537808" y="4572000"/>
            <a:ext cx="539391" cy="27338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1" name="Shape 611"/>
          <p:cNvSpPr/>
          <p:nvPr/>
        </p:nvSpPr>
        <p:spPr>
          <a:xfrm>
            <a:off x="6781801" y="4587710"/>
            <a:ext cx="533400" cy="25767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2" name="Shape 612"/>
          <p:cNvSpPr/>
          <p:nvPr/>
        </p:nvSpPr>
        <p:spPr>
          <a:xfrm>
            <a:off x="3568460" y="5334000"/>
            <a:ext cx="1079740" cy="4572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3" name="Shape 613"/>
          <p:cNvSpPr/>
          <p:nvPr/>
        </p:nvSpPr>
        <p:spPr>
          <a:xfrm>
            <a:off x="304800" y="5791200"/>
            <a:ext cx="2591756" cy="3810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3600" b="1" i="0" u="none" strike="noStrike" cap="none">
                <a:solidFill>
                  <a:schemeClr val="dk2"/>
                </a:solidFill>
                <a:latin typeface="Calibri"/>
                <a:ea typeface="Calibri"/>
                <a:cs typeface="Calibri"/>
                <a:sym typeface="Calibri"/>
              </a:rPr>
              <a:t>Examples of e-cigarette price promotions</a:t>
            </a:r>
            <a:endParaRPr/>
          </a:p>
        </p:txBody>
      </p:sp>
      <p:pic>
        <p:nvPicPr>
          <p:cNvPr id="619" name="Shape 619" descr="Screen Shot 2013-05-26 at 2.04.04 PM.png"/>
          <p:cNvPicPr preferRelativeResize="0"/>
          <p:nvPr/>
        </p:nvPicPr>
        <p:blipFill rotWithShape="1">
          <a:blip r:embed="rId3">
            <a:alphaModFix/>
          </a:blip>
          <a:srcRect/>
          <a:stretch/>
        </p:blipFill>
        <p:spPr>
          <a:xfrm>
            <a:off x="533400" y="2277388"/>
            <a:ext cx="2971800" cy="2485111"/>
          </a:xfrm>
          <a:prstGeom prst="rect">
            <a:avLst/>
          </a:prstGeom>
          <a:noFill/>
          <a:ln>
            <a:noFill/>
          </a:ln>
        </p:spPr>
      </p:pic>
      <p:sp>
        <p:nvSpPr>
          <p:cNvPr id="620" name="Shape 620"/>
          <p:cNvSpPr/>
          <p:nvPr/>
        </p:nvSpPr>
        <p:spPr>
          <a:xfrm>
            <a:off x="1219200" y="3648988"/>
            <a:ext cx="838200" cy="3048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621" name="Shape 621"/>
          <p:cNvPicPr preferRelativeResize="0"/>
          <p:nvPr/>
        </p:nvPicPr>
        <p:blipFill rotWithShape="1">
          <a:blip r:embed="rId4">
            <a:alphaModFix/>
          </a:blip>
          <a:srcRect/>
          <a:stretch/>
        </p:blipFill>
        <p:spPr>
          <a:xfrm>
            <a:off x="6721056" y="2824162"/>
            <a:ext cx="2247900" cy="1685925"/>
          </a:xfrm>
          <a:prstGeom prst="rect">
            <a:avLst/>
          </a:prstGeom>
          <a:noFill/>
          <a:ln>
            <a:noFill/>
          </a:ln>
        </p:spPr>
      </p:pic>
      <p:sp>
        <p:nvSpPr>
          <p:cNvPr id="622" name="Shape 622"/>
          <p:cNvSpPr/>
          <p:nvPr/>
        </p:nvSpPr>
        <p:spPr>
          <a:xfrm>
            <a:off x="8130756" y="3667124"/>
            <a:ext cx="342900" cy="304800"/>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3" name="Shape 623"/>
          <p:cNvSpPr/>
          <p:nvPr/>
        </p:nvSpPr>
        <p:spPr>
          <a:xfrm>
            <a:off x="7478024" y="3670448"/>
            <a:ext cx="462232" cy="372914"/>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624" name="Shape 624"/>
          <p:cNvPicPr preferRelativeResize="0"/>
          <p:nvPr/>
        </p:nvPicPr>
        <p:blipFill rotWithShape="1">
          <a:blip r:embed="rId5">
            <a:alphaModFix/>
          </a:blip>
          <a:srcRect/>
          <a:stretch/>
        </p:blipFill>
        <p:spPr>
          <a:xfrm>
            <a:off x="3733800" y="2571749"/>
            <a:ext cx="2857500" cy="2190750"/>
          </a:xfrm>
          <a:prstGeom prst="rect">
            <a:avLst/>
          </a:prstGeom>
          <a:noFill/>
          <a:ln>
            <a:noFill/>
          </a:ln>
        </p:spPr>
      </p:pic>
      <p:sp>
        <p:nvSpPr>
          <p:cNvPr id="625" name="Shape 625"/>
          <p:cNvSpPr/>
          <p:nvPr/>
        </p:nvSpPr>
        <p:spPr>
          <a:xfrm>
            <a:off x="5429250" y="2571748"/>
            <a:ext cx="990600" cy="486689"/>
          </a:xfrm>
          <a:prstGeom prst="rect">
            <a:avLst/>
          </a:prstGeom>
          <a:noFill/>
          <a:ln w="57150"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0" y="365128"/>
            <a:ext cx="9144000" cy="132556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Font typeface="Avenir"/>
              <a:buNone/>
            </a:pPr>
            <a:r>
              <a:rPr lang="en-US" sz="4000" b="1" i="0" u="none" strike="noStrike" cap="none">
                <a:solidFill>
                  <a:schemeClr val="lt1"/>
                </a:solidFill>
                <a:latin typeface="Avenir"/>
                <a:ea typeface="Avenir"/>
                <a:cs typeface="Avenir"/>
                <a:sym typeface="Avenir"/>
              </a:rPr>
              <a:t>Pop Quiz:</a:t>
            </a:r>
            <a:br>
              <a:rPr lang="en-US" sz="4000" b="1" i="0" u="none" strike="noStrike" cap="none">
                <a:solidFill>
                  <a:schemeClr val="lt1"/>
                </a:solidFill>
                <a:latin typeface="Avenir"/>
                <a:ea typeface="Avenir"/>
                <a:cs typeface="Avenir"/>
                <a:sym typeface="Avenir"/>
              </a:rPr>
            </a:br>
            <a:r>
              <a:rPr lang="en-US" sz="4000" b="1" i="0" u="none" strike="noStrike" cap="none">
                <a:solidFill>
                  <a:schemeClr val="lt1"/>
                </a:solidFill>
                <a:latin typeface="Avenir"/>
                <a:ea typeface="Avenir"/>
                <a:cs typeface="Avenir"/>
                <a:sym typeface="Avenir"/>
              </a:rPr>
              <a:t>To be…or not to be, round 2</a:t>
            </a:r>
            <a:endParaRPr sz="4000" b="1" i="0" u="none" strike="noStrike" cap="none">
              <a:solidFill>
                <a:schemeClr val="lt1"/>
              </a:solidFill>
              <a:latin typeface="Avenir"/>
              <a:ea typeface="Avenir"/>
              <a:cs typeface="Avenir"/>
              <a:sym typeface="Avenir"/>
            </a:endParaRPr>
          </a:p>
        </p:txBody>
      </p:sp>
      <p:pic>
        <p:nvPicPr>
          <p:cNvPr id="632" name="Shape 632"/>
          <p:cNvPicPr preferRelativeResize="0"/>
          <p:nvPr/>
        </p:nvPicPr>
        <p:blipFill rotWithShape="1">
          <a:blip r:embed="rId3">
            <a:alphaModFix/>
          </a:blip>
          <a:srcRect/>
          <a:stretch/>
        </p:blipFill>
        <p:spPr>
          <a:xfrm>
            <a:off x="304800" y="3703981"/>
            <a:ext cx="1917700" cy="2844800"/>
          </a:xfrm>
          <a:prstGeom prst="rect">
            <a:avLst/>
          </a:prstGeom>
          <a:noFill/>
          <a:ln>
            <a:noFill/>
          </a:ln>
        </p:spPr>
      </p:pic>
      <p:sp>
        <p:nvSpPr>
          <p:cNvPr id="633" name="Shape 633"/>
          <p:cNvSpPr/>
          <p:nvPr/>
        </p:nvSpPr>
        <p:spPr>
          <a:xfrm>
            <a:off x="457200" y="1798981"/>
            <a:ext cx="2438400" cy="1653363"/>
          </a:xfrm>
          <a:prstGeom prst="wedgeEllipseCallout">
            <a:avLst>
              <a:gd name="adj1" fmla="val -20833"/>
              <a:gd name="adj2" fmla="val 62500"/>
            </a:avLst>
          </a:prstGeom>
          <a:solidFill>
            <a:schemeClr val="dk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venir"/>
                <a:ea typeface="Avenir"/>
                <a:cs typeface="Avenir"/>
                <a:sym typeface="Avenir"/>
              </a:rPr>
              <a:t>Is it a price promotion or isn’t it? That is the question.</a:t>
            </a:r>
            <a:endParaRPr sz="1800">
              <a:solidFill>
                <a:schemeClr val="lt1"/>
              </a:solidFill>
              <a:latin typeface="Avenir"/>
              <a:ea typeface="Avenir"/>
              <a:cs typeface="Avenir"/>
              <a:sym typeface="Avenir"/>
            </a:endParaRPr>
          </a:p>
        </p:txBody>
      </p:sp>
      <p:pic>
        <p:nvPicPr>
          <p:cNvPr id="634" name="Shape 634" descr="Screen Shot 2013-05-23 at 3.58.54 PM.png"/>
          <p:cNvPicPr preferRelativeResize="0"/>
          <p:nvPr/>
        </p:nvPicPr>
        <p:blipFill rotWithShape="1">
          <a:blip r:embed="rId4">
            <a:alphaModFix/>
          </a:blip>
          <a:srcRect/>
          <a:stretch/>
        </p:blipFill>
        <p:spPr>
          <a:xfrm>
            <a:off x="4343400" y="1828800"/>
            <a:ext cx="2895600" cy="4327212"/>
          </a:xfrm>
          <a:prstGeom prst="rect">
            <a:avLst/>
          </a:prstGeom>
          <a:noFill/>
          <a:ln>
            <a:noFill/>
          </a:ln>
        </p:spPr>
      </p:pic>
      <p:pic>
        <p:nvPicPr>
          <p:cNvPr id="635" name="Shape 635" descr="P1000025.JPG"/>
          <p:cNvPicPr preferRelativeResize="0"/>
          <p:nvPr/>
        </p:nvPicPr>
        <p:blipFill rotWithShape="1">
          <a:blip r:embed="rId5">
            <a:alphaModFix/>
          </a:blip>
          <a:srcRect/>
          <a:stretch/>
        </p:blipFill>
        <p:spPr>
          <a:xfrm>
            <a:off x="4246083" y="1828800"/>
            <a:ext cx="4096034" cy="4521200"/>
          </a:xfrm>
          <a:prstGeom prst="rect">
            <a:avLst/>
          </a:prstGeom>
          <a:noFill/>
          <a:ln>
            <a:noFill/>
          </a:ln>
        </p:spPr>
      </p:pic>
      <p:pic>
        <p:nvPicPr>
          <p:cNvPr id="636" name="Shape 636"/>
          <p:cNvPicPr preferRelativeResize="0"/>
          <p:nvPr/>
        </p:nvPicPr>
        <p:blipFill rotWithShape="1">
          <a:blip r:embed="rId6">
            <a:alphaModFix/>
          </a:blip>
          <a:srcRect/>
          <a:stretch/>
        </p:blipFill>
        <p:spPr>
          <a:xfrm>
            <a:off x="3124200" y="2514601"/>
            <a:ext cx="5602380" cy="3328988"/>
          </a:xfrm>
          <a:prstGeom prst="rect">
            <a:avLst/>
          </a:prstGeom>
          <a:noFill/>
          <a:ln>
            <a:noFill/>
          </a:ln>
        </p:spPr>
      </p:pic>
      <p:pic>
        <p:nvPicPr>
          <p:cNvPr id="637" name="Shape 637"/>
          <p:cNvPicPr preferRelativeResize="0"/>
          <p:nvPr/>
        </p:nvPicPr>
        <p:blipFill rotWithShape="1">
          <a:blip r:embed="rId7">
            <a:alphaModFix/>
          </a:blip>
          <a:srcRect/>
          <a:stretch/>
        </p:blipFill>
        <p:spPr>
          <a:xfrm>
            <a:off x="3106479" y="2789253"/>
            <a:ext cx="5961967" cy="3343722"/>
          </a:xfrm>
          <a:prstGeom prst="rect">
            <a:avLst/>
          </a:prstGeom>
          <a:noFill/>
          <a:ln>
            <a:noFill/>
          </a:ln>
        </p:spPr>
      </p:pic>
      <p:pic>
        <p:nvPicPr>
          <p:cNvPr id="638" name="Shape 638"/>
          <p:cNvPicPr preferRelativeResize="0"/>
          <p:nvPr/>
        </p:nvPicPr>
        <p:blipFill rotWithShape="1">
          <a:blip r:embed="rId8">
            <a:alphaModFix/>
          </a:blip>
          <a:srcRect/>
          <a:stretch/>
        </p:blipFill>
        <p:spPr>
          <a:xfrm>
            <a:off x="2989429" y="2766216"/>
            <a:ext cx="6280353" cy="30773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Shape 644"/>
          <p:cNvPicPr preferRelativeResize="0"/>
          <p:nvPr/>
        </p:nvPicPr>
        <p:blipFill rotWithShape="1">
          <a:blip r:embed="rId3">
            <a:alphaModFix/>
          </a:blip>
          <a:srcRect/>
          <a:stretch/>
        </p:blipFill>
        <p:spPr>
          <a:xfrm>
            <a:off x="7793224" y="2387177"/>
            <a:ext cx="867997" cy="1021174"/>
          </a:xfrm>
          <a:prstGeom prst="rect">
            <a:avLst/>
          </a:prstGeom>
          <a:noFill/>
          <a:ln w="9525" cap="flat" cmpd="sng">
            <a:solidFill>
              <a:schemeClr val="dk1"/>
            </a:solidFill>
            <a:prstDash val="solid"/>
            <a:round/>
            <a:headEnd type="none" w="sm" len="sm"/>
            <a:tailEnd type="none" w="sm" len="sm"/>
          </a:ln>
        </p:spPr>
      </p:pic>
      <p:sp>
        <p:nvSpPr>
          <p:cNvPr id="645" name="Shape 645"/>
          <p:cNvSpPr/>
          <p:nvPr/>
        </p:nvSpPr>
        <p:spPr>
          <a:xfrm>
            <a:off x="416688" y="4796166"/>
            <a:ext cx="4352868" cy="842634"/>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Singles (question only for cigarillos/little cigars/blunts)</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Select Yes if you can purchase just </a:t>
            </a:r>
            <a:r>
              <a:rPr lang="en-US" sz="1200" b="1" u="sng">
                <a:solidFill>
                  <a:schemeClr val="dk1"/>
                </a:solidFill>
                <a:latin typeface="Avenir"/>
                <a:ea typeface="Avenir"/>
                <a:cs typeface="Avenir"/>
                <a:sym typeface="Avenir"/>
              </a:rPr>
              <a:t>one</a:t>
            </a:r>
            <a:r>
              <a:rPr lang="en-US" sz="1200">
                <a:solidFill>
                  <a:schemeClr val="dk1"/>
                </a:solidFill>
                <a:latin typeface="Avenir"/>
                <a:ea typeface="Avenir"/>
                <a:cs typeface="Avenir"/>
                <a:sym typeface="Avenir"/>
              </a:rPr>
              <a:t> cigarillo or blunt outside of a pack.</a:t>
            </a:r>
            <a:endParaRPr sz="1200">
              <a:solidFill>
                <a:schemeClr val="dk1"/>
              </a:solidFill>
              <a:latin typeface="Avenir"/>
              <a:ea typeface="Avenir"/>
              <a:cs typeface="Avenir"/>
              <a:sym typeface="Avenir"/>
            </a:endParaRPr>
          </a:p>
        </p:txBody>
      </p:sp>
      <p:sp>
        <p:nvSpPr>
          <p:cNvPr id="646" name="Shape 646"/>
          <p:cNvSpPr/>
          <p:nvPr/>
        </p:nvSpPr>
        <p:spPr>
          <a:xfrm>
            <a:off x="416688" y="3648124"/>
            <a:ext cx="4352868" cy="923876"/>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Flavored products</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Select Yes if the product is available in flavors, including mint, fruity (cherry, berry, grape, peach) or candy flavors. </a:t>
            </a:r>
            <a:endParaRPr/>
          </a:p>
          <a:p>
            <a:pPr marL="0" marR="0" lvl="0" indent="0" algn="l" rtl="0">
              <a:spcBef>
                <a:spcPts val="0"/>
              </a:spcBef>
              <a:spcAft>
                <a:spcPts val="0"/>
              </a:spcAft>
              <a:buNone/>
            </a:pPr>
            <a:r>
              <a:rPr lang="en-US" sz="1200" u="sng">
                <a:solidFill>
                  <a:schemeClr val="dk1"/>
                </a:solidFill>
                <a:latin typeface="Avenir"/>
                <a:ea typeface="Avenir"/>
                <a:cs typeface="Avenir"/>
                <a:sym typeface="Avenir"/>
              </a:rPr>
              <a:t>Not flavors</a:t>
            </a:r>
            <a:r>
              <a:rPr lang="en-US" sz="1200">
                <a:solidFill>
                  <a:schemeClr val="dk1"/>
                </a:solidFill>
                <a:latin typeface="Avenir"/>
                <a:ea typeface="Avenir"/>
                <a:cs typeface="Avenir"/>
                <a:sym typeface="Avenir"/>
              </a:rPr>
              <a:t>: Black, mild, regular, purple, etc.</a:t>
            </a:r>
            <a:endParaRPr sz="1200">
              <a:solidFill>
                <a:schemeClr val="dk1"/>
              </a:solidFill>
              <a:latin typeface="Avenir"/>
              <a:ea typeface="Avenir"/>
              <a:cs typeface="Avenir"/>
              <a:sym typeface="Avenir"/>
            </a:endParaRPr>
          </a:p>
        </p:txBody>
      </p:sp>
      <p:sp>
        <p:nvSpPr>
          <p:cNvPr id="647" name="Shape 647"/>
          <p:cNvSpPr/>
          <p:nvPr/>
        </p:nvSpPr>
        <p:spPr>
          <a:xfrm>
            <a:off x="416688" y="2819400"/>
            <a:ext cx="6229393" cy="541716"/>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Sold here?</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Select Yes if the product is sold in the store.</a:t>
            </a:r>
            <a:endParaRPr sz="1200">
              <a:solidFill>
                <a:schemeClr val="dk1"/>
              </a:solidFill>
              <a:latin typeface="Avenir"/>
              <a:ea typeface="Avenir"/>
              <a:cs typeface="Avenir"/>
              <a:sym typeface="Avenir"/>
            </a:endParaRPr>
          </a:p>
        </p:txBody>
      </p:sp>
      <p:sp>
        <p:nvSpPr>
          <p:cNvPr id="648" name="Shape 648"/>
          <p:cNvSpPr/>
          <p:nvPr/>
        </p:nvSpPr>
        <p:spPr>
          <a:xfrm>
            <a:off x="407973" y="5805452"/>
            <a:ext cx="6229393" cy="900148"/>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a:solidFill>
                  <a:srgbClr val="000000"/>
                </a:solidFill>
                <a:latin typeface="Avenir"/>
                <a:ea typeface="Avenir"/>
                <a:cs typeface="Avenir"/>
                <a:sym typeface="Avenir"/>
              </a:rPr>
              <a:t>Advertised for less than $1 (question only for cigarillos/little cigars/blunts)</a:t>
            </a:r>
            <a:endParaRPr/>
          </a:p>
          <a:p>
            <a:pPr marL="0" marR="0" lvl="0" indent="0" algn="l" rtl="0">
              <a:spcBef>
                <a:spcPts val="0"/>
              </a:spcBef>
              <a:spcAft>
                <a:spcPts val="0"/>
              </a:spcAft>
              <a:buNone/>
            </a:pPr>
            <a:r>
              <a:rPr lang="en-US" sz="1200">
                <a:solidFill>
                  <a:srgbClr val="000000"/>
                </a:solidFill>
                <a:latin typeface="Avenir"/>
                <a:ea typeface="Avenir"/>
                <a:cs typeface="Avenir"/>
                <a:sym typeface="Avenir"/>
              </a:rPr>
              <a:t>Check Yes if you can find a cigarillo for less than $1.00. Answer Yes or No based on the advertised price, regardless of whether it includes tax or not.</a:t>
            </a:r>
            <a:endParaRPr/>
          </a:p>
          <a:p>
            <a:pPr marL="0" marR="0" lvl="0" indent="0" algn="l" rtl="0">
              <a:spcBef>
                <a:spcPts val="0"/>
              </a:spcBef>
              <a:spcAft>
                <a:spcPts val="0"/>
              </a:spcAft>
              <a:buNone/>
            </a:pPr>
            <a:endParaRPr sz="1200">
              <a:solidFill>
                <a:srgbClr val="000000"/>
              </a:solidFill>
              <a:latin typeface="Avenir"/>
              <a:ea typeface="Avenir"/>
              <a:cs typeface="Avenir"/>
              <a:sym typeface="Avenir"/>
            </a:endParaRPr>
          </a:p>
          <a:p>
            <a:pPr marL="0" marR="0" lvl="0" indent="0" algn="l" rtl="0">
              <a:spcBef>
                <a:spcPts val="0"/>
              </a:spcBef>
              <a:spcAft>
                <a:spcPts val="0"/>
              </a:spcAft>
              <a:buNone/>
            </a:pPr>
            <a:endParaRPr sz="1200">
              <a:solidFill>
                <a:schemeClr val="dk1"/>
              </a:solidFill>
              <a:latin typeface="Avenir"/>
              <a:ea typeface="Avenir"/>
              <a:cs typeface="Avenir"/>
              <a:sym typeface="Avenir"/>
            </a:endParaRPr>
          </a:p>
          <a:p>
            <a:pPr marL="0" marR="0" lvl="0" indent="0" algn="l" rtl="0">
              <a:spcBef>
                <a:spcPts val="0"/>
              </a:spcBef>
              <a:spcAft>
                <a:spcPts val="0"/>
              </a:spcAft>
              <a:buNone/>
            </a:pPr>
            <a:endParaRPr sz="1200">
              <a:solidFill>
                <a:schemeClr val="dk1"/>
              </a:solidFill>
              <a:latin typeface="Avenir"/>
              <a:ea typeface="Avenir"/>
              <a:cs typeface="Avenir"/>
              <a:sym typeface="Avenir"/>
            </a:endParaRPr>
          </a:p>
        </p:txBody>
      </p:sp>
      <p:pic>
        <p:nvPicPr>
          <p:cNvPr id="649" name="Shape 649" descr="http://www.finckcigarcompany.com/images/products/categories/cb_whiteowl_flavored.jpg"/>
          <p:cNvPicPr preferRelativeResize="0"/>
          <p:nvPr/>
        </p:nvPicPr>
        <p:blipFill rotWithShape="1">
          <a:blip r:embed="rId4">
            <a:alphaModFix/>
          </a:blip>
          <a:srcRect/>
          <a:stretch/>
        </p:blipFill>
        <p:spPr>
          <a:xfrm>
            <a:off x="5142198" y="3581260"/>
            <a:ext cx="3552726" cy="1905140"/>
          </a:xfrm>
          <a:prstGeom prst="rect">
            <a:avLst/>
          </a:prstGeom>
          <a:noFill/>
          <a:ln w="9525" cap="flat" cmpd="sng">
            <a:solidFill>
              <a:schemeClr val="dk1"/>
            </a:solidFill>
            <a:prstDash val="solid"/>
            <a:round/>
            <a:headEnd type="none" w="sm" len="sm"/>
            <a:tailEnd type="none" w="sm" len="sm"/>
          </a:ln>
        </p:spPr>
      </p:pic>
      <p:pic>
        <p:nvPicPr>
          <p:cNvPr id="650" name="Shape 650" descr="Core_Cigarillos.jpg"/>
          <p:cNvPicPr preferRelativeResize="0"/>
          <p:nvPr/>
        </p:nvPicPr>
        <p:blipFill rotWithShape="1">
          <a:blip r:embed="rId5">
            <a:alphaModFix/>
          </a:blip>
          <a:srcRect/>
          <a:stretch/>
        </p:blipFill>
        <p:spPr>
          <a:xfrm>
            <a:off x="7209302" y="5537268"/>
            <a:ext cx="1507072" cy="1200076"/>
          </a:xfrm>
          <a:prstGeom prst="rect">
            <a:avLst/>
          </a:prstGeom>
          <a:noFill/>
          <a:ln w="9525" cap="flat" cmpd="sng">
            <a:solidFill>
              <a:srgbClr val="000000"/>
            </a:solidFill>
            <a:prstDash val="solid"/>
            <a:round/>
            <a:headEnd type="none" w="sm" len="sm"/>
            <a:tailEnd type="none" w="sm" len="sm"/>
          </a:ln>
        </p:spPr>
      </p:pic>
      <p:sp>
        <p:nvSpPr>
          <p:cNvPr id="651" name="Shape 65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smtClean="0">
                <a:solidFill>
                  <a:schemeClr val="dk2"/>
                </a:solidFill>
                <a:latin typeface="Calibri"/>
                <a:ea typeface="Calibri"/>
                <a:cs typeface="Calibri"/>
                <a:sym typeface="Calibri"/>
              </a:rPr>
              <a:t>Q11 </a:t>
            </a:r>
            <a:r>
              <a:rPr lang="en-US" sz="4800" b="1" i="0" u="none" strike="noStrike" cap="none" dirty="0">
                <a:solidFill>
                  <a:schemeClr val="dk2"/>
                </a:solidFill>
                <a:latin typeface="Calibri"/>
                <a:ea typeface="Calibri"/>
                <a:cs typeface="Calibri"/>
                <a:sym typeface="Calibri"/>
              </a:rPr>
              <a:t>– </a:t>
            </a:r>
            <a:r>
              <a:rPr lang="en-US" sz="4800" b="1" i="0" u="none" strike="noStrike" cap="none" dirty="0" smtClean="0">
                <a:solidFill>
                  <a:schemeClr val="dk2"/>
                </a:solidFill>
                <a:latin typeface="Calibri"/>
                <a:ea typeface="Calibri"/>
                <a:cs typeface="Calibri"/>
                <a:sym typeface="Calibri"/>
              </a:rPr>
              <a:t>14: </a:t>
            </a:r>
            <a:r>
              <a:rPr lang="en-US" sz="4800" b="1" i="0" u="none" strike="noStrike" cap="none" dirty="0">
                <a:solidFill>
                  <a:schemeClr val="dk2"/>
                </a:solidFill>
                <a:latin typeface="Calibri"/>
                <a:ea typeface="Calibri"/>
                <a:cs typeface="Calibri"/>
                <a:sym typeface="Calibri"/>
              </a:rPr>
              <a:t>Other Products</a:t>
            </a:r>
            <a:endParaRPr sz="4800" b="1" i="0" u="none" strike="noStrike" cap="none" dirty="0">
              <a:solidFill>
                <a:schemeClr val="dk2"/>
              </a:solidFill>
              <a:latin typeface="Calibri"/>
              <a:ea typeface="Calibri"/>
              <a:cs typeface="Calibri"/>
              <a:sym typeface="Calibri"/>
            </a:endParaRPr>
          </a:p>
        </p:txBody>
      </p:sp>
      <p:sp>
        <p:nvSpPr>
          <p:cNvPr id="652" name="Shape 652"/>
          <p:cNvSpPr/>
          <p:nvPr/>
        </p:nvSpPr>
        <p:spPr>
          <a:xfrm>
            <a:off x="284493" y="1665195"/>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For these questions, you will be asked a combination of the items below. Answer Yes or No for each item asked for each product.</a:t>
            </a:r>
            <a:endParaRPr sz="1800">
              <a:solidFill>
                <a:schemeClr val="dk1"/>
              </a:solidFill>
              <a:latin typeface="Avenir"/>
              <a:ea typeface="Avenir"/>
              <a:cs typeface="Avenir"/>
              <a:sym typeface="Aveni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p:nvPr/>
        </p:nvSpPr>
        <p:spPr>
          <a:xfrm>
            <a:off x="136965" y="246732"/>
            <a:ext cx="7620979"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FFFFFF"/>
                </a:solidFill>
                <a:latin typeface="Calibri"/>
                <a:ea typeface="Calibri"/>
                <a:cs typeface="Calibri"/>
                <a:sym typeface="Calibri"/>
              </a:rPr>
              <a:t>Industry is buying health behavior impact</a:t>
            </a:r>
            <a:endParaRPr/>
          </a:p>
        </p:txBody>
      </p:sp>
      <p:sp>
        <p:nvSpPr>
          <p:cNvPr id="659" name="Shape 659"/>
          <p:cNvSpPr/>
          <p:nvPr/>
        </p:nvSpPr>
        <p:spPr>
          <a:xfrm>
            <a:off x="423751" y="2743200"/>
            <a:ext cx="6242211" cy="1107944"/>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200" dirty="0">
                <a:solidFill>
                  <a:schemeClr val="dk1"/>
                </a:solidFill>
                <a:latin typeface="Avenir"/>
                <a:ea typeface="Avenir"/>
                <a:cs typeface="Avenir"/>
                <a:sym typeface="Avenir"/>
              </a:rPr>
              <a:t>Within 12 inches of youth products</a:t>
            </a:r>
            <a:endParaRPr dirty="0"/>
          </a:p>
          <a:p>
            <a:pPr marL="0" marR="0" lvl="0" indent="0" algn="l" rtl="0">
              <a:spcBef>
                <a:spcPts val="0"/>
              </a:spcBef>
              <a:spcAft>
                <a:spcPts val="0"/>
              </a:spcAft>
              <a:buNone/>
            </a:pPr>
            <a:r>
              <a:rPr lang="en-US" sz="1200" dirty="0">
                <a:solidFill>
                  <a:srgbClr val="000000"/>
                </a:solidFill>
                <a:latin typeface="Avenir"/>
                <a:ea typeface="Avenir"/>
                <a:cs typeface="Avenir"/>
                <a:sym typeface="Avenir"/>
              </a:rPr>
              <a:t>Select Yes </a:t>
            </a:r>
            <a:r>
              <a:rPr lang="en-US" sz="1200">
                <a:solidFill>
                  <a:srgbClr val="000000"/>
                </a:solidFill>
                <a:latin typeface="Avenir"/>
                <a:ea typeface="Avenir"/>
                <a:cs typeface="Avenir"/>
                <a:sym typeface="Avenir"/>
              </a:rPr>
              <a:t>if </a:t>
            </a:r>
            <a:r>
              <a:rPr lang="en-US" sz="1200" smtClean="0">
                <a:solidFill>
                  <a:srgbClr val="000000"/>
                </a:solidFill>
                <a:latin typeface="Avenir"/>
                <a:ea typeface="Avenir"/>
                <a:cs typeface="Avenir"/>
                <a:sym typeface="Avenir"/>
              </a:rPr>
              <a:t>tobacco </a:t>
            </a:r>
            <a:r>
              <a:rPr lang="en-US" sz="1200" dirty="0">
                <a:solidFill>
                  <a:srgbClr val="000000"/>
                </a:solidFill>
                <a:latin typeface="Avenir"/>
                <a:ea typeface="Avenir"/>
                <a:cs typeface="Avenir"/>
                <a:sym typeface="Avenir"/>
              </a:rPr>
              <a:t>is placed within 12 inches (roughly two hand lengths) of toys, candy, gum, slushy/soda machines, ice cream, etc.. This could be on the counter, below the counter, behind the counter, or any place else in the store where tobacco is displayed. </a:t>
            </a:r>
            <a:r>
              <a:rPr lang="en-US" sz="1200" u="sng" dirty="0">
                <a:solidFill>
                  <a:srgbClr val="000000"/>
                </a:solidFill>
                <a:latin typeface="Avenir"/>
                <a:ea typeface="Avenir"/>
                <a:cs typeface="Avenir"/>
                <a:sym typeface="Avenir"/>
              </a:rPr>
              <a:t>Note</a:t>
            </a:r>
            <a:r>
              <a:rPr lang="en-US" sz="1200" dirty="0">
                <a:solidFill>
                  <a:srgbClr val="000000"/>
                </a:solidFill>
                <a:latin typeface="Avenir"/>
                <a:ea typeface="Avenir"/>
                <a:cs typeface="Avenir"/>
                <a:sym typeface="Avenir"/>
              </a:rPr>
              <a:t>: granola bars </a:t>
            </a:r>
            <a:r>
              <a:rPr lang="en-US" sz="1200" b="1" dirty="0">
                <a:solidFill>
                  <a:srgbClr val="000000"/>
                </a:solidFill>
                <a:latin typeface="Avenir"/>
                <a:ea typeface="Avenir"/>
                <a:cs typeface="Avenir"/>
                <a:sym typeface="Avenir"/>
              </a:rPr>
              <a:t>do not</a:t>
            </a:r>
            <a:r>
              <a:rPr lang="en-US" sz="1200" dirty="0">
                <a:solidFill>
                  <a:srgbClr val="000000"/>
                </a:solidFill>
                <a:latin typeface="Avenir"/>
                <a:ea typeface="Avenir"/>
                <a:cs typeface="Avenir"/>
                <a:sym typeface="Avenir"/>
              </a:rPr>
              <a:t> count as candy; mints </a:t>
            </a:r>
            <a:r>
              <a:rPr lang="en-US" sz="1200" b="1" dirty="0">
                <a:solidFill>
                  <a:srgbClr val="000000"/>
                </a:solidFill>
                <a:latin typeface="Avenir"/>
                <a:ea typeface="Avenir"/>
                <a:cs typeface="Avenir"/>
                <a:sym typeface="Avenir"/>
              </a:rPr>
              <a:t>do</a:t>
            </a:r>
            <a:r>
              <a:rPr lang="en-US" sz="1200" dirty="0">
                <a:solidFill>
                  <a:srgbClr val="000000"/>
                </a:solidFill>
                <a:latin typeface="Avenir"/>
                <a:ea typeface="Avenir"/>
                <a:cs typeface="Avenir"/>
                <a:sym typeface="Avenir"/>
              </a:rPr>
              <a:t> count.</a:t>
            </a:r>
            <a:endParaRPr sz="1200" dirty="0">
              <a:solidFill>
                <a:srgbClr val="000000"/>
              </a:solidFill>
              <a:latin typeface="Avenir"/>
              <a:ea typeface="Avenir"/>
              <a:cs typeface="Avenir"/>
              <a:sym typeface="Avenir"/>
            </a:endParaRPr>
          </a:p>
        </p:txBody>
      </p:sp>
      <p:sp>
        <p:nvSpPr>
          <p:cNvPr id="660" name="Shape 660"/>
          <p:cNvSpPr/>
          <p:nvPr/>
        </p:nvSpPr>
        <p:spPr>
          <a:xfrm>
            <a:off x="2452322" y="4401502"/>
            <a:ext cx="4213640" cy="912201"/>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Product ad within 3 feet of the floor</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Select Yes if you see an ad for the product displayed at or below a child’s eye level, which is about 3 feet off the ground. </a:t>
            </a:r>
            <a:r>
              <a:rPr lang="en-US" sz="1200" u="sng">
                <a:solidFill>
                  <a:schemeClr val="dk1"/>
                </a:solidFill>
                <a:latin typeface="Avenir"/>
                <a:ea typeface="Avenir"/>
                <a:cs typeface="Avenir"/>
                <a:sym typeface="Avenir"/>
              </a:rPr>
              <a:t>This refers to interior ads only.</a:t>
            </a:r>
            <a:endParaRPr sz="1200" u="sng">
              <a:solidFill>
                <a:schemeClr val="dk1"/>
              </a:solidFill>
              <a:latin typeface="Avenir"/>
              <a:ea typeface="Avenir"/>
              <a:cs typeface="Avenir"/>
              <a:sym typeface="Avenir"/>
            </a:endParaRPr>
          </a:p>
        </p:txBody>
      </p:sp>
      <p:sp>
        <p:nvSpPr>
          <p:cNvPr id="661" name="Shape 661"/>
          <p:cNvSpPr/>
          <p:nvPr/>
        </p:nvSpPr>
        <p:spPr>
          <a:xfrm>
            <a:off x="436569" y="6025389"/>
            <a:ext cx="6229393" cy="492117"/>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Vendor-assisted displays</a:t>
            </a:r>
            <a:endParaRPr/>
          </a:p>
          <a:p>
            <a:pPr marL="0" marR="0" lvl="0" indent="0" algn="l" rtl="0">
              <a:spcBef>
                <a:spcPts val="0"/>
              </a:spcBef>
              <a:spcAft>
                <a:spcPts val="0"/>
              </a:spcAft>
              <a:buNone/>
            </a:pPr>
            <a:r>
              <a:rPr lang="en-US" sz="1200">
                <a:solidFill>
                  <a:srgbClr val="000000"/>
                </a:solidFill>
                <a:latin typeface="Avenir"/>
                <a:ea typeface="Avenir"/>
                <a:cs typeface="Avenir"/>
                <a:sym typeface="Avenir"/>
              </a:rPr>
              <a:t>Select Yes if the product is only accessible by asking the clerk.</a:t>
            </a:r>
            <a:endParaRPr sz="1200">
              <a:solidFill>
                <a:srgbClr val="000000"/>
              </a:solidFill>
              <a:latin typeface="Avenir"/>
              <a:ea typeface="Avenir"/>
              <a:cs typeface="Avenir"/>
              <a:sym typeface="Avenir"/>
            </a:endParaRPr>
          </a:p>
        </p:txBody>
      </p:sp>
      <p:pic>
        <p:nvPicPr>
          <p:cNvPr id="662" name="Shape 662" descr="smokeless and candy (894x1024).jpg"/>
          <p:cNvPicPr preferRelativeResize="0"/>
          <p:nvPr/>
        </p:nvPicPr>
        <p:blipFill rotWithShape="1">
          <a:blip r:embed="rId3">
            <a:alphaModFix/>
          </a:blip>
          <a:srcRect/>
          <a:stretch/>
        </p:blipFill>
        <p:spPr>
          <a:xfrm>
            <a:off x="6872140" y="2742165"/>
            <a:ext cx="1946986" cy="2230105"/>
          </a:xfrm>
          <a:prstGeom prst="rect">
            <a:avLst/>
          </a:prstGeom>
          <a:noFill/>
          <a:ln>
            <a:noFill/>
          </a:ln>
        </p:spPr>
      </p:pic>
      <p:pic>
        <p:nvPicPr>
          <p:cNvPr id="663" name="Shape 663" descr="e-cigarette_counter.jpg"/>
          <p:cNvPicPr preferRelativeResize="0"/>
          <p:nvPr/>
        </p:nvPicPr>
        <p:blipFill rotWithShape="1">
          <a:blip r:embed="rId4">
            <a:alphaModFix/>
          </a:blip>
          <a:srcRect/>
          <a:stretch/>
        </p:blipFill>
        <p:spPr>
          <a:xfrm>
            <a:off x="6872140" y="5080667"/>
            <a:ext cx="1946986" cy="1622052"/>
          </a:xfrm>
          <a:prstGeom prst="rect">
            <a:avLst/>
          </a:prstGeom>
          <a:noFill/>
          <a:ln>
            <a:noFill/>
          </a:ln>
        </p:spPr>
      </p:pic>
      <p:sp>
        <p:nvSpPr>
          <p:cNvPr id="664" name="Shape 664"/>
          <p:cNvSpPr/>
          <p:nvPr/>
        </p:nvSpPr>
        <p:spPr>
          <a:xfrm>
            <a:off x="6872141" y="2978805"/>
            <a:ext cx="2088848" cy="743479"/>
          </a:xfrm>
          <a:prstGeom prst="ellipse">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5" name="Shape 665"/>
          <p:cNvSpPr/>
          <p:nvPr/>
        </p:nvSpPr>
        <p:spPr>
          <a:xfrm>
            <a:off x="7775584" y="5080667"/>
            <a:ext cx="995466" cy="1622052"/>
          </a:xfrm>
          <a:prstGeom prst="ellipse">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6" name="Shape 666" descr="Macintosh HD:Users:jennifergrant:Desktop:Ad_3ft.jpg"/>
          <p:cNvPicPr preferRelativeResize="0"/>
          <p:nvPr/>
        </p:nvPicPr>
        <p:blipFill rotWithShape="1">
          <a:blip r:embed="rId5">
            <a:alphaModFix/>
          </a:blip>
          <a:srcRect/>
          <a:stretch/>
        </p:blipFill>
        <p:spPr>
          <a:xfrm>
            <a:off x="410781" y="4012472"/>
            <a:ext cx="1809115" cy="1716319"/>
          </a:xfrm>
          <a:prstGeom prst="rect">
            <a:avLst/>
          </a:prstGeom>
          <a:noFill/>
          <a:ln>
            <a:noFill/>
          </a:ln>
        </p:spPr>
      </p:pic>
      <p:sp>
        <p:nvSpPr>
          <p:cNvPr id="667" name="Shape 667"/>
          <p:cNvSpPr/>
          <p:nvPr/>
        </p:nvSpPr>
        <p:spPr>
          <a:xfrm>
            <a:off x="818568" y="4265684"/>
            <a:ext cx="1472259" cy="1482562"/>
          </a:xfrm>
          <a:prstGeom prst="ellipse">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Shape 66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a:solidFill>
                  <a:schemeClr val="dk2"/>
                </a:solidFill>
                <a:latin typeface="Calibri"/>
                <a:ea typeface="Calibri"/>
                <a:cs typeface="Calibri"/>
                <a:sym typeface="Calibri"/>
              </a:rPr>
              <a:t>Q12 – </a:t>
            </a:r>
            <a:r>
              <a:rPr lang="en-US" sz="4800" b="1" i="0" u="none" strike="noStrike" cap="none" dirty="0" smtClean="0">
                <a:solidFill>
                  <a:schemeClr val="dk2"/>
                </a:solidFill>
                <a:latin typeface="Calibri"/>
                <a:ea typeface="Calibri"/>
                <a:cs typeface="Calibri"/>
                <a:sym typeface="Calibri"/>
              </a:rPr>
              <a:t>14: </a:t>
            </a:r>
            <a:r>
              <a:rPr lang="en-US" sz="4800" b="1" i="0" u="none" strike="noStrike" cap="none" dirty="0">
                <a:solidFill>
                  <a:schemeClr val="dk2"/>
                </a:solidFill>
                <a:latin typeface="Calibri"/>
                <a:ea typeface="Calibri"/>
                <a:cs typeface="Calibri"/>
                <a:sym typeface="Calibri"/>
              </a:rPr>
              <a:t>Other Products</a:t>
            </a:r>
            <a:endParaRPr sz="4800" b="1" i="0" u="none" strike="noStrike" cap="none" dirty="0">
              <a:solidFill>
                <a:schemeClr val="dk2"/>
              </a:solidFill>
              <a:latin typeface="Calibri"/>
              <a:ea typeface="Calibri"/>
              <a:cs typeface="Calibri"/>
              <a:sym typeface="Calibri"/>
            </a:endParaRPr>
          </a:p>
        </p:txBody>
      </p:sp>
      <p:sp>
        <p:nvSpPr>
          <p:cNvPr id="669" name="Shape 669"/>
          <p:cNvSpPr/>
          <p:nvPr/>
        </p:nvSpPr>
        <p:spPr>
          <a:xfrm>
            <a:off x="284493" y="1665195"/>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For these questions, you will be asked a combination of the items below. Answer Yes or No for each item asked for each product.</a:t>
            </a:r>
            <a:endParaRPr sz="1800">
              <a:solidFill>
                <a:schemeClr val="dk1"/>
              </a:solidFill>
              <a:latin typeface="Avenir"/>
              <a:ea typeface="Avenir"/>
              <a:cs typeface="Avenir"/>
              <a:sym typeface="Aveni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p:nvPr/>
        </p:nvSpPr>
        <p:spPr>
          <a:xfrm>
            <a:off x="136965" y="246732"/>
            <a:ext cx="7620979"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FFFFFF"/>
                </a:solidFill>
                <a:latin typeface="Calibri"/>
                <a:ea typeface="Calibri"/>
                <a:cs typeface="Calibri"/>
                <a:sym typeface="Calibri"/>
              </a:rPr>
              <a:t>Industry is buying health behavior impact</a:t>
            </a:r>
            <a:endParaRPr/>
          </a:p>
        </p:txBody>
      </p:sp>
      <p:sp>
        <p:nvSpPr>
          <p:cNvPr id="676" name="Shape 676"/>
          <p:cNvSpPr/>
          <p:nvPr/>
        </p:nvSpPr>
        <p:spPr>
          <a:xfrm>
            <a:off x="406872" y="2710114"/>
            <a:ext cx="8206756" cy="1176086"/>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Product price promotions</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Select Yes if there is a price promotion on the product. </a:t>
            </a:r>
            <a:r>
              <a:rPr lang="en-US" sz="1200" b="1">
                <a:solidFill>
                  <a:schemeClr val="dk1"/>
                </a:solidFill>
                <a:latin typeface="Avenir"/>
                <a:ea typeface="Avenir"/>
                <a:cs typeface="Avenir"/>
                <a:sym typeface="Avenir"/>
              </a:rPr>
              <a:t>Look for words like </a:t>
            </a:r>
            <a:r>
              <a:rPr lang="en-US" sz="1200">
                <a:solidFill>
                  <a:schemeClr val="dk1"/>
                </a:solidFill>
                <a:latin typeface="Avenir"/>
                <a:ea typeface="Avenir"/>
                <a:cs typeface="Avenir"/>
                <a:sym typeface="Avenir"/>
              </a:rPr>
              <a:t>“special value”, “special offer”, “discount”, “cents-off”, “reduced price”, “save $____”, “sale price”, “ special promotion”, “promotional offer”, “buy two get one free”, “two for the price of one” or “free pack with carton”. </a:t>
            </a:r>
            <a:endParaRPr/>
          </a:p>
          <a:p>
            <a:pPr marL="0" marR="0" lvl="0" indent="0" algn="l" rtl="0">
              <a:spcBef>
                <a:spcPts val="0"/>
              </a:spcBef>
              <a:spcAft>
                <a:spcPts val="0"/>
              </a:spcAft>
              <a:buNone/>
            </a:pPr>
            <a:r>
              <a:rPr lang="en-US" sz="1200" b="1">
                <a:solidFill>
                  <a:schemeClr val="dk1"/>
                </a:solidFill>
                <a:latin typeface="Avenir"/>
                <a:ea typeface="Avenir"/>
                <a:cs typeface="Avenir"/>
                <a:sym typeface="Avenir"/>
              </a:rPr>
              <a:t>Do not count words like </a:t>
            </a:r>
            <a:r>
              <a:rPr lang="en-US" sz="1200">
                <a:solidFill>
                  <a:schemeClr val="dk1"/>
                </a:solidFill>
                <a:latin typeface="Avenir"/>
                <a:ea typeface="Avenir"/>
                <a:cs typeface="Avenir"/>
                <a:sym typeface="Avenir"/>
              </a:rPr>
              <a:t>“everyday low price”, “low”, “value brand”, “savings brand”, “basic”, “premium brand”, or “quality”.</a:t>
            </a:r>
            <a:endParaRPr sz="1200">
              <a:solidFill>
                <a:schemeClr val="dk1"/>
              </a:solidFill>
              <a:latin typeface="Avenir"/>
              <a:ea typeface="Avenir"/>
              <a:cs typeface="Avenir"/>
              <a:sym typeface="Avenir"/>
            </a:endParaRPr>
          </a:p>
        </p:txBody>
      </p:sp>
      <p:pic>
        <p:nvPicPr>
          <p:cNvPr id="677" name="Shape 677" descr="http://goodhealth.freeservers.com/Camel_Signature_Series_B1G1.jpg"/>
          <p:cNvPicPr preferRelativeResize="0"/>
          <p:nvPr/>
        </p:nvPicPr>
        <p:blipFill rotWithShape="1">
          <a:blip r:embed="rId3">
            <a:alphaModFix/>
          </a:blip>
          <a:srcRect/>
          <a:stretch/>
        </p:blipFill>
        <p:spPr>
          <a:xfrm>
            <a:off x="406872" y="4080271"/>
            <a:ext cx="2571373" cy="2437805"/>
          </a:xfrm>
          <a:prstGeom prst="rect">
            <a:avLst/>
          </a:prstGeom>
          <a:noFill/>
          <a:ln w="9525" cap="flat" cmpd="sng">
            <a:solidFill>
              <a:schemeClr val="dk1"/>
            </a:solidFill>
            <a:prstDash val="solid"/>
            <a:round/>
            <a:headEnd type="none" w="sm" len="sm"/>
            <a:tailEnd type="none" w="sm" len="sm"/>
          </a:ln>
        </p:spPr>
      </p:pic>
      <p:sp>
        <p:nvSpPr>
          <p:cNvPr id="678" name="Shape 678"/>
          <p:cNvSpPr/>
          <p:nvPr/>
        </p:nvSpPr>
        <p:spPr>
          <a:xfrm>
            <a:off x="3309801" y="4062630"/>
            <a:ext cx="1569936" cy="2437805"/>
          </a:xfrm>
          <a:prstGeom prst="rect">
            <a:avLst/>
          </a:prstGeom>
          <a:solidFill>
            <a:srgbClr val="BFBFBF"/>
          </a:solidFill>
          <a:ln w="12700"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Cross-product promotion with cigarettes: </a:t>
            </a:r>
            <a:endParaRPr/>
          </a:p>
          <a:p>
            <a:pPr marL="0" marR="0" lvl="0" indent="0" algn="l" rtl="0">
              <a:spcBef>
                <a:spcPts val="0"/>
              </a:spcBef>
              <a:spcAft>
                <a:spcPts val="0"/>
              </a:spcAft>
              <a:buNone/>
            </a:pPr>
            <a:r>
              <a:rPr lang="en-US" sz="1200">
                <a:solidFill>
                  <a:schemeClr val="dk1"/>
                </a:solidFill>
                <a:latin typeface="Avenir"/>
                <a:ea typeface="Avenir"/>
                <a:cs typeface="Avenir"/>
                <a:sym typeface="Avenir"/>
              </a:rPr>
              <a:t>Select Yes if there is a promotion that links cigarettes with another tobacco product. For example, a free tin of snus when you purchase Camel cigarettes.</a:t>
            </a:r>
            <a:endParaRPr sz="1200">
              <a:solidFill>
                <a:schemeClr val="dk1"/>
              </a:solidFill>
              <a:latin typeface="Avenir"/>
              <a:ea typeface="Avenir"/>
              <a:cs typeface="Avenir"/>
              <a:sym typeface="Avenir"/>
            </a:endParaRPr>
          </a:p>
        </p:txBody>
      </p:sp>
      <p:pic>
        <p:nvPicPr>
          <p:cNvPr id="679" name="Shape 679" descr="Came_thenew_with_free_canb_SNUS.jpg"/>
          <p:cNvPicPr preferRelativeResize="0"/>
          <p:nvPr/>
        </p:nvPicPr>
        <p:blipFill rotWithShape="1">
          <a:blip r:embed="rId4">
            <a:alphaModFix/>
          </a:blip>
          <a:srcRect/>
          <a:stretch/>
        </p:blipFill>
        <p:spPr>
          <a:xfrm>
            <a:off x="5130652" y="4038486"/>
            <a:ext cx="3482976" cy="2693958"/>
          </a:xfrm>
          <a:prstGeom prst="rect">
            <a:avLst/>
          </a:prstGeom>
          <a:noFill/>
          <a:ln>
            <a:noFill/>
          </a:ln>
        </p:spPr>
      </p:pic>
      <p:sp>
        <p:nvSpPr>
          <p:cNvPr id="680" name="Shape 68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a:solidFill>
                  <a:schemeClr val="dk2"/>
                </a:solidFill>
                <a:latin typeface="Calibri"/>
                <a:ea typeface="Calibri"/>
                <a:cs typeface="Calibri"/>
                <a:sym typeface="Calibri"/>
              </a:rPr>
              <a:t>Q12 – </a:t>
            </a:r>
            <a:r>
              <a:rPr lang="en-US" sz="4800" b="1" i="0" u="none" strike="noStrike" cap="none" dirty="0" smtClean="0">
                <a:solidFill>
                  <a:schemeClr val="dk2"/>
                </a:solidFill>
                <a:latin typeface="Calibri"/>
                <a:ea typeface="Calibri"/>
                <a:cs typeface="Calibri"/>
                <a:sym typeface="Calibri"/>
              </a:rPr>
              <a:t>14: </a:t>
            </a:r>
            <a:r>
              <a:rPr lang="en-US" sz="4800" b="1" i="0" u="none" strike="noStrike" cap="none" dirty="0">
                <a:solidFill>
                  <a:schemeClr val="dk2"/>
                </a:solidFill>
                <a:latin typeface="Calibri"/>
                <a:ea typeface="Calibri"/>
                <a:cs typeface="Calibri"/>
                <a:sym typeface="Calibri"/>
              </a:rPr>
              <a:t>Other Products</a:t>
            </a:r>
            <a:endParaRPr sz="4800" b="1" i="0" u="none" strike="noStrike" cap="none" dirty="0">
              <a:solidFill>
                <a:schemeClr val="dk2"/>
              </a:solidFill>
              <a:latin typeface="Calibri"/>
              <a:ea typeface="Calibri"/>
              <a:cs typeface="Calibri"/>
              <a:sym typeface="Calibri"/>
            </a:endParaRPr>
          </a:p>
        </p:txBody>
      </p:sp>
      <p:sp>
        <p:nvSpPr>
          <p:cNvPr id="681" name="Shape 681"/>
          <p:cNvSpPr/>
          <p:nvPr/>
        </p:nvSpPr>
        <p:spPr>
          <a:xfrm>
            <a:off x="284493" y="1665195"/>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For these questions, you will be asked a combination of the items below. Answer Yes or No for each item asked for each product.</a:t>
            </a:r>
            <a:endParaRPr sz="1800">
              <a:solidFill>
                <a:schemeClr val="dk1"/>
              </a:solidFill>
              <a:latin typeface="Avenir"/>
              <a:ea typeface="Avenir"/>
              <a:cs typeface="Avenir"/>
              <a:sym typeface="Aveni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aphicFrame>
        <p:nvGraphicFramePr>
          <p:cNvPr id="687" name="Shape 687"/>
          <p:cNvGraphicFramePr/>
          <p:nvPr/>
        </p:nvGraphicFramePr>
        <p:xfrm>
          <a:off x="933114" y="3705340"/>
          <a:ext cx="3810000" cy="2794000"/>
        </p:xfrm>
        <a:graphic>
          <a:graphicData uri="http://schemas.openxmlformats.org/drawingml/2006/table">
            <a:tbl>
              <a:tblPr firstRow="1" bandRow="1">
                <a:noFill/>
                <a:tableStyleId>{009ED986-0812-4FAA-86B7-C385E25F4E50}</a:tableStyleId>
              </a:tblPr>
              <a:tblGrid>
                <a:gridCol w="1435450"/>
                <a:gridCol w="1362425"/>
                <a:gridCol w="1012125"/>
              </a:tblGrid>
              <a:tr h="254000">
                <a:tc gridSpan="3">
                  <a:txBody>
                    <a:bodyPr/>
                    <a:lstStyle/>
                    <a:p>
                      <a:pPr marL="0" marR="0" lvl="0" indent="0" algn="ctr" rtl="0">
                        <a:spcBef>
                          <a:spcPts val="0"/>
                        </a:spcBef>
                        <a:spcAft>
                          <a:spcPts val="0"/>
                        </a:spcAft>
                        <a:buNone/>
                      </a:pPr>
                      <a:r>
                        <a:rPr lang="en-US" sz="1100" u="none" strike="noStrike" cap="none">
                          <a:latin typeface="Avenir"/>
                          <a:ea typeface="Avenir"/>
                          <a:cs typeface="Avenir"/>
                          <a:sym typeface="Avenir"/>
                        </a:rPr>
                        <a:t>Flavor examples</a:t>
                      </a:r>
                      <a:endParaRPr sz="1100" u="none" strike="noStrike" cap="none">
                        <a:latin typeface="Avenir"/>
                        <a:ea typeface="Avenir"/>
                        <a:cs typeface="Avenir"/>
                        <a:sym typeface="Avenir"/>
                      </a:endParaRPr>
                    </a:p>
                  </a:txBody>
                  <a:tcPr marL="84675" marR="84675" marT="42325" marB="42325"/>
                </a:tc>
                <a:tc hMerge="1">
                  <a:txBody>
                    <a:bodyPr/>
                    <a:lstStyle/>
                    <a:p>
                      <a:endParaRPr lang="en-US"/>
                    </a:p>
                  </a:txBody>
                  <a:tcPr/>
                </a:tc>
                <a:tc hMerge="1">
                  <a:txBody>
                    <a:bodyPr/>
                    <a:lstStyle/>
                    <a:p>
                      <a:endParaRPr lang="en-US"/>
                    </a:p>
                  </a:txBody>
                  <a:tcPr/>
                </a:tc>
              </a:tr>
              <a:tr h="254000">
                <a:tc>
                  <a:txBody>
                    <a:bodyPr/>
                    <a:lstStyle/>
                    <a:p>
                      <a:pPr marL="0" marR="0" lvl="0" indent="0" algn="l" rtl="0">
                        <a:spcBef>
                          <a:spcPts val="0"/>
                        </a:spcBef>
                        <a:spcAft>
                          <a:spcPts val="0"/>
                        </a:spcAft>
                        <a:buNone/>
                      </a:pPr>
                      <a:r>
                        <a:rPr lang="en-US" sz="1100" u="none" strike="noStrike" cap="none">
                          <a:latin typeface="Avenir"/>
                          <a:ea typeface="Avenir"/>
                          <a:cs typeface="Avenir"/>
                          <a:sym typeface="Avenir"/>
                        </a:rPr>
                        <a:t>Fruit or sweet</a:t>
                      </a:r>
                      <a:endParaRPr/>
                    </a:p>
                  </a:txBody>
                  <a:tcPr marL="84675" marR="84675" marT="42325" marB="42325"/>
                </a:tc>
                <a:tc>
                  <a:txBody>
                    <a:bodyPr/>
                    <a:lstStyle/>
                    <a:p>
                      <a:pPr marL="0" marR="0" lvl="0" indent="0" algn="l" rtl="0">
                        <a:spcBef>
                          <a:spcPts val="0"/>
                        </a:spcBef>
                        <a:spcAft>
                          <a:spcPts val="0"/>
                        </a:spcAft>
                        <a:buNone/>
                      </a:pPr>
                      <a:r>
                        <a:rPr lang="en-US" sz="1100">
                          <a:latin typeface="Avenir"/>
                          <a:ea typeface="Avenir"/>
                          <a:cs typeface="Avenir"/>
                          <a:sym typeface="Avenir"/>
                        </a:rPr>
                        <a:t>Liquor</a:t>
                      </a:r>
                      <a:endParaRPr sz="1100"/>
                    </a:p>
                  </a:txBody>
                  <a:tcPr marL="84675" marR="84675" marT="42325" marB="42325"/>
                </a:tc>
                <a:tc>
                  <a:txBody>
                    <a:bodyPr/>
                    <a:lstStyle/>
                    <a:p>
                      <a:pPr marL="0" marR="0" lvl="0" indent="0" algn="l" rtl="0">
                        <a:spcBef>
                          <a:spcPts val="0"/>
                        </a:spcBef>
                        <a:spcAft>
                          <a:spcPts val="0"/>
                        </a:spcAft>
                        <a:buNone/>
                      </a:pPr>
                      <a:r>
                        <a:rPr lang="en-US" sz="1100">
                          <a:latin typeface="Avenir"/>
                          <a:ea typeface="Avenir"/>
                          <a:cs typeface="Avenir"/>
                          <a:sym typeface="Avenir"/>
                        </a:rPr>
                        <a:t>Mint</a:t>
                      </a:r>
                      <a:endParaRPr sz="1100"/>
                    </a:p>
                  </a:txBody>
                  <a:tcPr marL="84675" marR="84675" marT="42325" marB="42325"/>
                </a:tc>
              </a:tr>
              <a:tr h="2286000">
                <a:tc>
                  <a:txBody>
                    <a:bodyPr/>
                    <a:lstStyle/>
                    <a:p>
                      <a:pPr marL="0" marR="0" lvl="0" indent="0" algn="l" rtl="0">
                        <a:spcBef>
                          <a:spcPts val="0"/>
                        </a:spcBef>
                        <a:spcAft>
                          <a:spcPts val="0"/>
                        </a:spcAft>
                        <a:buNone/>
                      </a:pPr>
                      <a:r>
                        <a:rPr lang="en-US" sz="1100">
                          <a:latin typeface="Avenir"/>
                          <a:ea typeface="Avenir"/>
                          <a:cs typeface="Avenir"/>
                          <a:sym typeface="Avenir"/>
                        </a:rPr>
                        <a:t>Apple (green, wild)</a:t>
                      </a:r>
                      <a:endParaRPr/>
                    </a:p>
                    <a:p>
                      <a:pPr marL="0" marR="0" lvl="0" indent="0" algn="l" rtl="0">
                        <a:spcBef>
                          <a:spcPts val="0"/>
                        </a:spcBef>
                        <a:spcAft>
                          <a:spcPts val="0"/>
                        </a:spcAft>
                        <a:buNone/>
                      </a:pPr>
                      <a:r>
                        <a:rPr lang="en-US" sz="1100">
                          <a:latin typeface="Avenir"/>
                          <a:ea typeface="Avenir"/>
                          <a:cs typeface="Avenir"/>
                          <a:sym typeface="Avenir"/>
                        </a:rPr>
                        <a:t>Cherry</a:t>
                      </a:r>
                      <a:endParaRPr/>
                    </a:p>
                    <a:p>
                      <a:pPr marL="0" marR="0" lvl="0" indent="0" algn="l" rtl="0">
                        <a:spcBef>
                          <a:spcPts val="0"/>
                        </a:spcBef>
                        <a:spcAft>
                          <a:spcPts val="0"/>
                        </a:spcAft>
                        <a:buNone/>
                      </a:pPr>
                      <a:r>
                        <a:rPr lang="en-US" sz="1100">
                          <a:latin typeface="Avenir"/>
                          <a:ea typeface="Avenir"/>
                          <a:cs typeface="Avenir"/>
                          <a:sym typeface="Avenir"/>
                        </a:rPr>
                        <a:t>Chocolate</a:t>
                      </a:r>
                      <a:endParaRPr/>
                    </a:p>
                    <a:p>
                      <a:pPr marL="0" marR="0" lvl="0" indent="0" algn="l" rtl="0">
                        <a:spcBef>
                          <a:spcPts val="0"/>
                        </a:spcBef>
                        <a:spcAft>
                          <a:spcPts val="0"/>
                        </a:spcAft>
                        <a:buNone/>
                      </a:pPr>
                      <a:r>
                        <a:rPr lang="en-US" sz="1100">
                          <a:latin typeface="Avenir"/>
                          <a:ea typeface="Avenir"/>
                          <a:cs typeface="Avenir"/>
                          <a:sym typeface="Avenir"/>
                        </a:rPr>
                        <a:t>Cinnamon</a:t>
                      </a:r>
                      <a:endParaRPr/>
                    </a:p>
                    <a:p>
                      <a:pPr marL="0" marR="0" lvl="0" indent="0" algn="l" rtl="0">
                        <a:spcBef>
                          <a:spcPts val="0"/>
                        </a:spcBef>
                        <a:spcAft>
                          <a:spcPts val="0"/>
                        </a:spcAft>
                        <a:buNone/>
                      </a:pPr>
                      <a:r>
                        <a:rPr lang="en-US" sz="1100">
                          <a:latin typeface="Avenir"/>
                          <a:ea typeface="Avenir"/>
                          <a:cs typeface="Avenir"/>
                          <a:sym typeface="Avenir"/>
                        </a:rPr>
                        <a:t>Cream</a:t>
                      </a:r>
                      <a:endParaRPr/>
                    </a:p>
                    <a:p>
                      <a:pPr marL="0" marR="0" lvl="0" indent="0" algn="l" rtl="0">
                        <a:spcBef>
                          <a:spcPts val="0"/>
                        </a:spcBef>
                        <a:spcAft>
                          <a:spcPts val="0"/>
                        </a:spcAft>
                        <a:buNone/>
                      </a:pPr>
                      <a:r>
                        <a:rPr lang="en-US" sz="1100">
                          <a:latin typeface="Avenir"/>
                          <a:ea typeface="Avenir"/>
                          <a:cs typeface="Avenir"/>
                          <a:sym typeface="Avenir"/>
                        </a:rPr>
                        <a:t>Grape (white, red) </a:t>
                      </a:r>
                      <a:endParaRPr/>
                    </a:p>
                    <a:p>
                      <a:pPr marL="0" marR="0" lvl="0" indent="0" algn="l" rtl="0">
                        <a:spcBef>
                          <a:spcPts val="0"/>
                        </a:spcBef>
                        <a:spcAft>
                          <a:spcPts val="0"/>
                        </a:spcAft>
                        <a:buNone/>
                      </a:pPr>
                      <a:r>
                        <a:rPr lang="en-US" sz="1100">
                          <a:latin typeface="Avenir"/>
                          <a:ea typeface="Avenir"/>
                          <a:cs typeface="Avenir"/>
                          <a:sym typeface="Avenir"/>
                        </a:rPr>
                        <a:t>Honey</a:t>
                      </a:r>
                      <a:endParaRPr/>
                    </a:p>
                    <a:p>
                      <a:pPr marL="0" marR="0" lvl="0" indent="0" algn="l" rtl="0">
                        <a:spcBef>
                          <a:spcPts val="0"/>
                        </a:spcBef>
                        <a:spcAft>
                          <a:spcPts val="0"/>
                        </a:spcAft>
                        <a:buNone/>
                      </a:pPr>
                      <a:r>
                        <a:rPr lang="en-US" sz="1100">
                          <a:latin typeface="Avenir"/>
                          <a:ea typeface="Avenir"/>
                          <a:cs typeface="Avenir"/>
                          <a:sym typeface="Avenir"/>
                        </a:rPr>
                        <a:t>Java</a:t>
                      </a:r>
                      <a:endParaRPr/>
                    </a:p>
                    <a:p>
                      <a:pPr marL="0" marR="0" lvl="0" indent="0" algn="l" rtl="0">
                        <a:spcBef>
                          <a:spcPts val="0"/>
                        </a:spcBef>
                        <a:spcAft>
                          <a:spcPts val="0"/>
                        </a:spcAft>
                        <a:buNone/>
                      </a:pPr>
                      <a:r>
                        <a:rPr lang="en-US" sz="1100">
                          <a:latin typeface="Avenir"/>
                          <a:ea typeface="Avenir"/>
                          <a:cs typeface="Avenir"/>
                          <a:sym typeface="Avenir"/>
                        </a:rPr>
                        <a:t>Peach</a:t>
                      </a:r>
                      <a:endParaRPr/>
                    </a:p>
                    <a:p>
                      <a:pPr marL="0" marR="0" lvl="0" indent="0" algn="l" rtl="0">
                        <a:spcBef>
                          <a:spcPts val="0"/>
                        </a:spcBef>
                        <a:spcAft>
                          <a:spcPts val="0"/>
                        </a:spcAft>
                        <a:buNone/>
                      </a:pPr>
                      <a:r>
                        <a:rPr lang="en-US" sz="1100">
                          <a:latin typeface="Avenir"/>
                          <a:ea typeface="Avenir"/>
                          <a:cs typeface="Avenir"/>
                          <a:sym typeface="Avenir"/>
                        </a:rPr>
                        <a:t>Spice </a:t>
                      </a:r>
                      <a:endParaRPr/>
                    </a:p>
                    <a:p>
                      <a:pPr marL="0" marR="0" lvl="0" indent="0" algn="l" rtl="0">
                        <a:spcBef>
                          <a:spcPts val="0"/>
                        </a:spcBef>
                        <a:spcAft>
                          <a:spcPts val="0"/>
                        </a:spcAft>
                        <a:buNone/>
                      </a:pPr>
                      <a:r>
                        <a:rPr lang="en-US" sz="1100">
                          <a:latin typeface="Avenir"/>
                          <a:ea typeface="Avenir"/>
                          <a:cs typeface="Avenir"/>
                          <a:sym typeface="Avenir"/>
                        </a:rPr>
                        <a:t>Strawberry</a:t>
                      </a:r>
                      <a:endParaRPr/>
                    </a:p>
                    <a:p>
                      <a:pPr marL="0" marR="0" lvl="0" indent="0" algn="l" rtl="0">
                        <a:spcBef>
                          <a:spcPts val="0"/>
                        </a:spcBef>
                        <a:spcAft>
                          <a:spcPts val="0"/>
                        </a:spcAft>
                        <a:buNone/>
                      </a:pPr>
                      <a:r>
                        <a:rPr lang="en-US" sz="1100">
                          <a:latin typeface="Avenir"/>
                          <a:ea typeface="Avenir"/>
                          <a:cs typeface="Avenir"/>
                          <a:sym typeface="Avenir"/>
                        </a:rPr>
                        <a:t>Sweet</a:t>
                      </a:r>
                      <a:endParaRPr/>
                    </a:p>
                    <a:p>
                      <a:pPr marL="0" marR="0" lvl="0" indent="0" algn="l" rtl="0">
                        <a:spcBef>
                          <a:spcPts val="0"/>
                        </a:spcBef>
                        <a:spcAft>
                          <a:spcPts val="0"/>
                        </a:spcAft>
                        <a:buNone/>
                      </a:pPr>
                      <a:r>
                        <a:rPr lang="en-US" sz="1100">
                          <a:latin typeface="Avenir"/>
                          <a:ea typeface="Avenir"/>
                          <a:cs typeface="Avenir"/>
                          <a:sym typeface="Avenir"/>
                        </a:rPr>
                        <a:t>Vanilla</a:t>
                      </a:r>
                      <a:endParaRPr/>
                    </a:p>
                  </a:txBody>
                  <a:tcPr marL="84675" marR="84675" marT="42325" marB="42325"/>
                </a:tc>
                <a:tc>
                  <a:txBody>
                    <a:bodyPr/>
                    <a:lstStyle/>
                    <a:p>
                      <a:pPr marL="0" marR="0" lvl="0" indent="0" algn="l" rtl="0">
                        <a:spcBef>
                          <a:spcPts val="0"/>
                        </a:spcBef>
                        <a:spcAft>
                          <a:spcPts val="0"/>
                        </a:spcAft>
                        <a:buNone/>
                      </a:pPr>
                      <a:r>
                        <a:rPr lang="en-US" sz="1100">
                          <a:latin typeface="Avenir"/>
                          <a:ea typeface="Avenir"/>
                          <a:cs typeface="Avenir"/>
                          <a:sym typeface="Avenir"/>
                        </a:rPr>
                        <a:t>Bourbon </a:t>
                      </a:r>
                      <a:endParaRPr/>
                    </a:p>
                    <a:p>
                      <a:pPr marL="0" marR="0" lvl="0" indent="0" algn="l" rtl="0">
                        <a:spcBef>
                          <a:spcPts val="0"/>
                        </a:spcBef>
                        <a:spcAft>
                          <a:spcPts val="0"/>
                        </a:spcAft>
                        <a:buNone/>
                      </a:pPr>
                      <a:r>
                        <a:rPr lang="en-US" sz="1100">
                          <a:latin typeface="Avenir"/>
                          <a:ea typeface="Avenir"/>
                          <a:cs typeface="Avenir"/>
                          <a:sym typeface="Avenir"/>
                        </a:rPr>
                        <a:t>Cognac</a:t>
                      </a:r>
                      <a:endParaRPr/>
                    </a:p>
                    <a:p>
                      <a:pPr marL="0" marR="0" lvl="0" indent="0" algn="l" rtl="0">
                        <a:spcBef>
                          <a:spcPts val="0"/>
                        </a:spcBef>
                        <a:spcAft>
                          <a:spcPts val="0"/>
                        </a:spcAft>
                        <a:buNone/>
                      </a:pPr>
                      <a:r>
                        <a:rPr lang="en-US" sz="1100">
                          <a:latin typeface="Avenir"/>
                          <a:ea typeface="Avenir"/>
                          <a:cs typeface="Avenir"/>
                          <a:sym typeface="Avenir"/>
                        </a:rPr>
                        <a:t>Margarita </a:t>
                      </a:r>
                      <a:endParaRPr/>
                    </a:p>
                    <a:p>
                      <a:pPr marL="0" marR="0" lvl="0" indent="0" algn="l" rtl="0">
                        <a:spcBef>
                          <a:spcPts val="0"/>
                        </a:spcBef>
                        <a:spcAft>
                          <a:spcPts val="0"/>
                        </a:spcAft>
                        <a:buNone/>
                      </a:pPr>
                      <a:r>
                        <a:rPr lang="en-US" sz="1100">
                          <a:latin typeface="Avenir"/>
                          <a:ea typeface="Avenir"/>
                          <a:cs typeface="Avenir"/>
                          <a:sym typeface="Avenir"/>
                        </a:rPr>
                        <a:t>Peach schnapps </a:t>
                      </a:r>
                      <a:endParaRPr/>
                    </a:p>
                    <a:p>
                      <a:pPr marL="0" marR="0" lvl="0" indent="0" algn="l" rtl="0">
                        <a:spcBef>
                          <a:spcPts val="0"/>
                        </a:spcBef>
                        <a:spcAft>
                          <a:spcPts val="0"/>
                        </a:spcAft>
                        <a:buNone/>
                      </a:pPr>
                      <a:r>
                        <a:rPr lang="en-US" sz="1100">
                          <a:latin typeface="Avenir"/>
                          <a:ea typeface="Avenir"/>
                          <a:cs typeface="Avenir"/>
                          <a:sym typeface="Avenir"/>
                        </a:rPr>
                        <a:t>Pina Colada</a:t>
                      </a:r>
                      <a:endParaRPr/>
                    </a:p>
                    <a:p>
                      <a:pPr marL="0" marR="0" lvl="0" indent="0" algn="l" rtl="0">
                        <a:spcBef>
                          <a:spcPts val="0"/>
                        </a:spcBef>
                        <a:spcAft>
                          <a:spcPts val="0"/>
                        </a:spcAft>
                        <a:buNone/>
                      </a:pPr>
                      <a:r>
                        <a:rPr lang="en-US" sz="1100">
                          <a:latin typeface="Avenir"/>
                          <a:ea typeface="Avenir"/>
                          <a:cs typeface="Avenir"/>
                          <a:sym typeface="Avenir"/>
                        </a:rPr>
                        <a:t>Spiced Rum </a:t>
                      </a:r>
                      <a:endParaRPr/>
                    </a:p>
                    <a:p>
                      <a:pPr marL="0" marR="0" lvl="0" indent="0" algn="l" rtl="0">
                        <a:spcBef>
                          <a:spcPts val="0"/>
                        </a:spcBef>
                        <a:spcAft>
                          <a:spcPts val="0"/>
                        </a:spcAft>
                        <a:buNone/>
                      </a:pPr>
                      <a:r>
                        <a:rPr lang="en-US" sz="1100">
                          <a:latin typeface="Avenir"/>
                          <a:ea typeface="Avenir"/>
                          <a:cs typeface="Avenir"/>
                          <a:sym typeface="Avenir"/>
                        </a:rPr>
                        <a:t>Whiskey </a:t>
                      </a:r>
                      <a:endParaRPr/>
                    </a:p>
                    <a:p>
                      <a:pPr marL="0" marR="0" lvl="0" indent="0" algn="l" rtl="0">
                        <a:spcBef>
                          <a:spcPts val="0"/>
                        </a:spcBef>
                        <a:spcAft>
                          <a:spcPts val="0"/>
                        </a:spcAft>
                        <a:buNone/>
                      </a:pPr>
                      <a:r>
                        <a:rPr lang="en-US" sz="1100">
                          <a:latin typeface="Avenir"/>
                          <a:ea typeface="Avenir"/>
                          <a:cs typeface="Avenir"/>
                          <a:sym typeface="Avenir"/>
                        </a:rPr>
                        <a:t>Wine </a:t>
                      </a:r>
                      <a:endParaRPr/>
                    </a:p>
                    <a:p>
                      <a:pPr marL="0" marR="0" lvl="0" indent="0" algn="l" rtl="0">
                        <a:spcBef>
                          <a:spcPts val="0"/>
                        </a:spcBef>
                        <a:spcAft>
                          <a:spcPts val="0"/>
                        </a:spcAft>
                        <a:buNone/>
                      </a:pPr>
                      <a:r>
                        <a:rPr lang="en-US" sz="1100">
                          <a:latin typeface="Avenir"/>
                          <a:ea typeface="Avenir"/>
                          <a:cs typeface="Avenir"/>
                          <a:sym typeface="Avenir"/>
                        </a:rPr>
                        <a:t>Wine grape </a:t>
                      </a:r>
                      <a:endParaRPr/>
                    </a:p>
                    <a:p>
                      <a:pPr marL="0" marR="0" lvl="0" indent="0" algn="l" rtl="0">
                        <a:spcBef>
                          <a:spcPts val="0"/>
                        </a:spcBef>
                        <a:spcAft>
                          <a:spcPts val="0"/>
                        </a:spcAft>
                        <a:buNone/>
                      </a:pPr>
                      <a:endParaRPr sz="1100"/>
                    </a:p>
                  </a:txBody>
                  <a:tcPr marL="84675" marR="84675" marT="42325" marB="42325"/>
                </a:tc>
                <a:tc>
                  <a:txBody>
                    <a:bodyPr/>
                    <a:lstStyle/>
                    <a:p>
                      <a:pPr marL="0" marR="0" lvl="0" indent="0" algn="l" rtl="0">
                        <a:spcBef>
                          <a:spcPts val="0"/>
                        </a:spcBef>
                        <a:spcAft>
                          <a:spcPts val="0"/>
                        </a:spcAft>
                        <a:buNone/>
                      </a:pPr>
                      <a:r>
                        <a:rPr lang="en-US" sz="1100">
                          <a:latin typeface="Avenir"/>
                          <a:ea typeface="Avenir"/>
                          <a:cs typeface="Avenir"/>
                          <a:sym typeface="Avenir"/>
                        </a:rPr>
                        <a:t>Fresh </a:t>
                      </a:r>
                      <a:endParaRPr/>
                    </a:p>
                    <a:p>
                      <a:pPr marL="0" marR="0" lvl="0" indent="0" algn="l" rtl="0">
                        <a:spcBef>
                          <a:spcPts val="0"/>
                        </a:spcBef>
                        <a:spcAft>
                          <a:spcPts val="0"/>
                        </a:spcAft>
                        <a:buNone/>
                      </a:pPr>
                      <a:r>
                        <a:rPr lang="en-US" sz="1100">
                          <a:latin typeface="Avenir"/>
                          <a:ea typeface="Avenir"/>
                          <a:cs typeface="Avenir"/>
                          <a:sym typeface="Avenir"/>
                        </a:rPr>
                        <a:t>Frost</a:t>
                      </a:r>
                      <a:endParaRPr/>
                    </a:p>
                    <a:p>
                      <a:pPr marL="0" marR="0" lvl="0" indent="0" algn="l" rtl="0">
                        <a:spcBef>
                          <a:spcPts val="0"/>
                        </a:spcBef>
                        <a:spcAft>
                          <a:spcPts val="0"/>
                        </a:spcAft>
                        <a:buNone/>
                      </a:pPr>
                      <a:r>
                        <a:rPr lang="en-US" sz="1100">
                          <a:latin typeface="Avenir"/>
                          <a:ea typeface="Avenir"/>
                          <a:cs typeface="Avenir"/>
                          <a:sym typeface="Avenir"/>
                        </a:rPr>
                        <a:t>Menthol </a:t>
                      </a:r>
                      <a:endParaRPr/>
                    </a:p>
                    <a:p>
                      <a:pPr marL="0" marR="0" lvl="0" indent="0" algn="l" rtl="0">
                        <a:spcBef>
                          <a:spcPts val="0"/>
                        </a:spcBef>
                        <a:spcAft>
                          <a:spcPts val="0"/>
                        </a:spcAft>
                        <a:buNone/>
                      </a:pPr>
                      <a:r>
                        <a:rPr lang="en-US" sz="1100">
                          <a:latin typeface="Avenir"/>
                          <a:ea typeface="Avenir"/>
                          <a:cs typeface="Avenir"/>
                          <a:sym typeface="Avenir"/>
                        </a:rPr>
                        <a:t>Peppermint</a:t>
                      </a:r>
                      <a:endParaRPr/>
                    </a:p>
                    <a:p>
                      <a:pPr marL="0" marR="0" lvl="0" indent="0" algn="l" rtl="0">
                        <a:spcBef>
                          <a:spcPts val="0"/>
                        </a:spcBef>
                        <a:spcAft>
                          <a:spcPts val="0"/>
                        </a:spcAft>
                        <a:buNone/>
                      </a:pPr>
                      <a:r>
                        <a:rPr lang="en-US" sz="1100">
                          <a:latin typeface="Avenir"/>
                          <a:ea typeface="Avenir"/>
                          <a:cs typeface="Avenir"/>
                          <a:sym typeface="Avenir"/>
                        </a:rPr>
                        <a:t>Spearmint</a:t>
                      </a:r>
                      <a:endParaRPr/>
                    </a:p>
                    <a:p>
                      <a:pPr marL="0" marR="0" lvl="0" indent="0" algn="l" rtl="0">
                        <a:spcBef>
                          <a:spcPts val="0"/>
                        </a:spcBef>
                        <a:spcAft>
                          <a:spcPts val="0"/>
                        </a:spcAft>
                        <a:buNone/>
                      </a:pPr>
                      <a:r>
                        <a:rPr lang="en-US" sz="1100">
                          <a:latin typeface="Avenir"/>
                          <a:ea typeface="Avenir"/>
                          <a:cs typeface="Avenir"/>
                          <a:sym typeface="Avenir"/>
                        </a:rPr>
                        <a:t>Wintergreen</a:t>
                      </a:r>
                      <a:endParaRPr/>
                    </a:p>
                    <a:p>
                      <a:pPr marL="0" marR="0" lvl="0" indent="0" algn="l" rtl="0">
                        <a:spcBef>
                          <a:spcPts val="0"/>
                        </a:spcBef>
                        <a:spcAft>
                          <a:spcPts val="0"/>
                        </a:spcAft>
                        <a:buNone/>
                      </a:pPr>
                      <a:r>
                        <a:rPr lang="en-US" sz="1100">
                          <a:latin typeface="Avenir"/>
                          <a:ea typeface="Avenir"/>
                          <a:cs typeface="Avenir"/>
                          <a:sym typeface="Avenir"/>
                        </a:rPr>
                        <a:t>Winterchill</a:t>
                      </a:r>
                      <a:endParaRPr sz="1100"/>
                    </a:p>
                  </a:txBody>
                  <a:tcPr marL="84675" marR="84675" marT="42325" marB="42325"/>
                </a:tc>
              </a:tr>
            </a:tbl>
          </a:graphicData>
        </a:graphic>
      </p:graphicFrame>
      <p:sp>
        <p:nvSpPr>
          <p:cNvPr id="688" name="Shape 68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Flavored products?</a:t>
            </a:r>
            <a:endParaRPr sz="4800" b="1" i="0" u="none" strike="noStrike" cap="none">
              <a:solidFill>
                <a:schemeClr val="dk2"/>
              </a:solidFill>
              <a:latin typeface="Calibri"/>
              <a:ea typeface="Calibri"/>
              <a:cs typeface="Calibri"/>
              <a:sym typeface="Calibri"/>
            </a:endParaRPr>
          </a:p>
        </p:txBody>
      </p:sp>
      <p:sp>
        <p:nvSpPr>
          <p:cNvPr id="689" name="Shape 689"/>
          <p:cNvSpPr txBox="1">
            <a:spLocks noGrp="1"/>
          </p:cNvSpPr>
          <p:nvPr>
            <p:ph type="body" idx="1"/>
          </p:nvPr>
        </p:nvSpPr>
        <p:spPr>
          <a:xfrm>
            <a:off x="457200" y="1600201"/>
            <a:ext cx="8229600" cy="2133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80000"/>
              </a:lnSpc>
              <a:spcBef>
                <a:spcPts val="0"/>
              </a:spcBef>
              <a:spcAft>
                <a:spcPts val="0"/>
              </a:spcAft>
              <a:buClr>
                <a:schemeClr val="dk1"/>
              </a:buClr>
              <a:buSzPts val="2405"/>
              <a:buFont typeface="Arial"/>
              <a:buChar char="•"/>
            </a:pPr>
            <a:r>
              <a:rPr lang="en-US" sz="2405" b="0" i="0" u="none" strike="noStrike" cap="none">
                <a:solidFill>
                  <a:schemeClr val="dk1"/>
                </a:solidFill>
                <a:latin typeface="Calibri"/>
                <a:ea typeface="Calibri"/>
                <a:cs typeface="Calibri"/>
                <a:sym typeface="Calibri"/>
              </a:rPr>
              <a:t>Tobacco products come in a variety of flavors</a:t>
            </a:r>
            <a:endParaRPr/>
          </a:p>
          <a:p>
            <a:pPr marL="171450" marR="0" lvl="0" indent="-171450" algn="l" rtl="0">
              <a:lnSpc>
                <a:spcPct val="80000"/>
              </a:lnSpc>
              <a:spcBef>
                <a:spcPts val="750"/>
              </a:spcBef>
              <a:spcAft>
                <a:spcPts val="0"/>
              </a:spcAft>
              <a:buClr>
                <a:schemeClr val="dk1"/>
              </a:buClr>
              <a:buSzPts val="2405"/>
              <a:buFont typeface="Arial"/>
              <a:buChar char="•"/>
            </a:pPr>
            <a:r>
              <a:rPr lang="en-US" sz="2405" b="0" i="0" u="none" strike="noStrike" cap="none">
                <a:solidFill>
                  <a:schemeClr val="dk1"/>
                </a:solidFill>
                <a:latin typeface="Calibri"/>
                <a:ea typeface="Calibri"/>
                <a:cs typeface="Calibri"/>
                <a:sym typeface="Calibri"/>
              </a:rPr>
              <a:t>Tobacco products that can be flavored include cigarillos/little cigars, large cigars, chew, snuff, dip or snus, and e-cigarettes</a:t>
            </a:r>
            <a:endParaRPr/>
          </a:p>
          <a:p>
            <a:pPr marL="514350" marR="0" lvl="1" indent="-171450" algn="l" rtl="0">
              <a:lnSpc>
                <a:spcPct val="80000"/>
              </a:lnSpc>
              <a:spcBef>
                <a:spcPts val="375"/>
              </a:spcBef>
              <a:spcAft>
                <a:spcPts val="0"/>
              </a:spcAft>
              <a:buClr>
                <a:schemeClr val="dk1"/>
              </a:buClr>
              <a:buSzPts val="2035"/>
              <a:buFont typeface="Arial"/>
              <a:buChar char="•"/>
            </a:pPr>
            <a:r>
              <a:rPr lang="en-US" sz="2035" b="0" i="0" u="none" strike="noStrike" cap="none">
                <a:solidFill>
                  <a:schemeClr val="dk1"/>
                </a:solidFill>
                <a:latin typeface="Calibri"/>
                <a:ea typeface="Calibri"/>
                <a:cs typeface="Calibri"/>
                <a:sym typeface="Calibri"/>
              </a:rPr>
              <a:t>The only flavored cigarettes are menthol cigarettes</a:t>
            </a:r>
            <a:endParaRPr/>
          </a:p>
          <a:p>
            <a:pPr marL="171450" marR="0" lvl="0" indent="-171450" algn="l" rtl="0">
              <a:lnSpc>
                <a:spcPct val="80000"/>
              </a:lnSpc>
              <a:spcBef>
                <a:spcPts val="750"/>
              </a:spcBef>
              <a:spcAft>
                <a:spcPts val="0"/>
              </a:spcAft>
              <a:buClr>
                <a:schemeClr val="dk1"/>
              </a:buClr>
              <a:buSzPts val="2405"/>
              <a:buFont typeface="Arial"/>
              <a:buChar char="•"/>
            </a:pPr>
            <a:r>
              <a:rPr lang="en-US" sz="2405" b="0" i="0" u="none" strike="noStrike" cap="none">
                <a:solidFill>
                  <a:schemeClr val="dk1"/>
                </a:solidFill>
                <a:latin typeface="Calibri"/>
                <a:ea typeface="Calibri"/>
                <a:cs typeface="Calibri"/>
                <a:sym typeface="Calibri"/>
              </a:rPr>
              <a:t>You do not need to tell the difference between flavor types (e.g. fruit, liquor) – you only need to find one flavor of any type </a:t>
            </a:r>
            <a:endParaRPr/>
          </a:p>
        </p:txBody>
      </p:sp>
      <p:pic>
        <p:nvPicPr>
          <p:cNvPr id="691" name="Shape 691"/>
          <p:cNvPicPr preferRelativeResize="0"/>
          <p:nvPr/>
        </p:nvPicPr>
        <p:blipFill rotWithShape="1">
          <a:blip r:embed="rId3">
            <a:alphaModFix/>
          </a:blip>
          <a:srcRect/>
          <a:stretch/>
        </p:blipFill>
        <p:spPr>
          <a:xfrm>
            <a:off x="5424488" y="4365625"/>
            <a:ext cx="722312" cy="412750"/>
          </a:xfrm>
          <a:prstGeom prst="rect">
            <a:avLst/>
          </a:prstGeom>
          <a:noFill/>
          <a:ln>
            <a:noFill/>
          </a:ln>
        </p:spPr>
      </p:pic>
      <p:sp>
        <p:nvSpPr>
          <p:cNvPr id="692" name="Shape 692"/>
          <p:cNvSpPr txBox="1"/>
          <p:nvPr/>
        </p:nvSpPr>
        <p:spPr>
          <a:xfrm>
            <a:off x="5124450" y="4932363"/>
            <a:ext cx="1322388"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00000"/>
                </a:solidFill>
                <a:latin typeface="Avenir"/>
                <a:ea typeface="Avenir"/>
                <a:cs typeface="Avenir"/>
                <a:sym typeface="Avenir"/>
              </a:rPr>
              <a:t>Follow along in your pocket guide</a:t>
            </a:r>
            <a:endParaRPr/>
          </a:p>
        </p:txBody>
      </p:sp>
      <p:sp>
        <p:nvSpPr>
          <p:cNvPr id="693" name="Shape 693"/>
          <p:cNvSpPr txBox="1"/>
          <p:nvPr/>
        </p:nvSpPr>
        <p:spPr>
          <a:xfrm>
            <a:off x="228600" y="6496297"/>
            <a:ext cx="693340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venir"/>
                <a:ea typeface="Avenir"/>
                <a:cs typeface="Avenir"/>
                <a:sym typeface="Avenir"/>
              </a:rPr>
              <a:t>Note: </a:t>
            </a:r>
            <a:r>
              <a:rPr lang="en-US" sz="1800">
                <a:solidFill>
                  <a:srgbClr val="000000"/>
                </a:solidFill>
                <a:latin typeface="Avenir"/>
                <a:ea typeface="Avenir"/>
                <a:cs typeface="Avenir"/>
                <a:sym typeface="Avenir"/>
              </a:rPr>
              <a:t>these are only examples of flavors and not an exhaustive list </a:t>
            </a:r>
            <a:endParaRPr sz="1800">
              <a:solidFill>
                <a:srgbClr val="000000"/>
              </a:solidFill>
              <a:latin typeface="Avenir"/>
              <a:ea typeface="Avenir"/>
              <a:cs typeface="Avenir"/>
              <a:sym typeface="Avenir"/>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825" y="3733800"/>
            <a:ext cx="1678304"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Why Point-of-Sale Matters</a:t>
            </a:r>
            <a:endParaRPr sz="4050" b="0" i="0" u="none" strike="noStrike" cap="none">
              <a:solidFill>
                <a:schemeClr val="lt1"/>
              </a:solidFill>
              <a:latin typeface="Calibri"/>
              <a:ea typeface="Calibri"/>
              <a:cs typeface="Calibri"/>
              <a:sym typeface="Calibri"/>
            </a:endParaRPr>
          </a:p>
        </p:txBody>
      </p:sp>
      <p:sp>
        <p:nvSpPr>
          <p:cNvPr id="163" name="Shape 163"/>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Not flavors</a:t>
            </a:r>
            <a:endParaRPr/>
          </a:p>
        </p:txBody>
      </p:sp>
      <p:sp>
        <p:nvSpPr>
          <p:cNvPr id="700" name="Shape 700"/>
          <p:cNvSpPr txBox="1">
            <a:spLocks noGrp="1"/>
          </p:cNvSpPr>
          <p:nvPr>
            <p:ph type="body" idx="1"/>
          </p:nvPr>
        </p:nvSpPr>
        <p:spPr>
          <a:xfrm>
            <a:off x="5242194" y="2768980"/>
            <a:ext cx="3893989" cy="3975175"/>
          </a:xfrm>
          <a:prstGeom prst="rect">
            <a:avLst/>
          </a:prstGeom>
          <a:noFill/>
          <a:ln>
            <a:noFill/>
          </a:ln>
        </p:spPr>
        <p:txBody>
          <a:bodyPr spcFirstLastPara="1" wrap="square" lIns="91425" tIns="45700" rIns="91425" bIns="45700" anchor="t" anchorCtr="0">
            <a:noAutofit/>
          </a:bodyPr>
          <a:lstStyle/>
          <a:p>
            <a:pPr marL="514350" marR="0" lvl="1" indent="-17145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Black </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Bold</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Diamond</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Jazz</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Mild </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Perfecto </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Purple or purple haze </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Red </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Regular</a:t>
            </a:r>
            <a:endParaRPr/>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Royale</a:t>
            </a:r>
            <a:endParaRPr/>
          </a:p>
          <a:p>
            <a:pPr marL="0" marR="0" lvl="0" indent="0" algn="l" rtl="0">
              <a:lnSpc>
                <a:spcPct val="90000"/>
              </a:lnSpc>
              <a:spcBef>
                <a:spcPts val="750"/>
              </a:spcBef>
              <a:spcAft>
                <a:spcPts val="0"/>
              </a:spcAft>
              <a:buClr>
                <a:schemeClr val="dk1"/>
              </a:buClr>
              <a:buFont typeface="Arial"/>
              <a:buNone/>
            </a:pPr>
            <a:endParaRPr sz="2000" b="0" i="0" u="none" strike="noStrike" cap="none">
              <a:solidFill>
                <a:schemeClr val="dk1"/>
              </a:solidFill>
              <a:latin typeface="Calibri"/>
              <a:ea typeface="Calibri"/>
              <a:cs typeface="Calibri"/>
              <a:sym typeface="Calibri"/>
            </a:endParaRPr>
          </a:p>
        </p:txBody>
      </p:sp>
      <p:pic>
        <p:nvPicPr>
          <p:cNvPr id="701" name="Shape 701"/>
          <p:cNvPicPr preferRelativeResize="0"/>
          <p:nvPr/>
        </p:nvPicPr>
        <p:blipFill rotWithShape="1">
          <a:blip r:embed="rId3">
            <a:alphaModFix/>
          </a:blip>
          <a:srcRect/>
          <a:stretch/>
        </p:blipFill>
        <p:spPr>
          <a:xfrm>
            <a:off x="3076575" y="1395867"/>
            <a:ext cx="1238250" cy="2387600"/>
          </a:xfrm>
          <a:prstGeom prst="rect">
            <a:avLst/>
          </a:prstGeom>
          <a:noFill/>
          <a:ln>
            <a:noFill/>
          </a:ln>
        </p:spPr>
      </p:pic>
      <p:pic>
        <p:nvPicPr>
          <p:cNvPr id="702" name="Shape 702"/>
          <p:cNvPicPr preferRelativeResize="0"/>
          <p:nvPr/>
        </p:nvPicPr>
        <p:blipFill rotWithShape="1">
          <a:blip r:embed="rId4">
            <a:alphaModFix/>
          </a:blip>
          <a:srcRect/>
          <a:stretch/>
        </p:blipFill>
        <p:spPr>
          <a:xfrm>
            <a:off x="138113" y="1284742"/>
            <a:ext cx="900112" cy="2506663"/>
          </a:xfrm>
          <a:prstGeom prst="rect">
            <a:avLst/>
          </a:prstGeom>
          <a:noFill/>
          <a:ln>
            <a:noFill/>
          </a:ln>
        </p:spPr>
      </p:pic>
      <p:pic>
        <p:nvPicPr>
          <p:cNvPr id="703" name="Shape 703"/>
          <p:cNvPicPr preferRelativeResize="0"/>
          <p:nvPr/>
        </p:nvPicPr>
        <p:blipFill rotWithShape="1">
          <a:blip r:embed="rId5">
            <a:alphaModFix/>
          </a:blip>
          <a:srcRect/>
          <a:stretch/>
        </p:blipFill>
        <p:spPr>
          <a:xfrm>
            <a:off x="3625897" y="4545468"/>
            <a:ext cx="1495425" cy="2198687"/>
          </a:xfrm>
          <a:prstGeom prst="rect">
            <a:avLst/>
          </a:prstGeom>
          <a:noFill/>
          <a:ln>
            <a:noFill/>
          </a:ln>
        </p:spPr>
      </p:pic>
      <p:pic>
        <p:nvPicPr>
          <p:cNvPr id="704" name="Shape 704"/>
          <p:cNvPicPr preferRelativeResize="0"/>
          <p:nvPr/>
        </p:nvPicPr>
        <p:blipFill rotWithShape="1">
          <a:blip r:embed="rId6">
            <a:alphaModFix/>
          </a:blip>
          <a:srcRect/>
          <a:stretch/>
        </p:blipFill>
        <p:spPr>
          <a:xfrm>
            <a:off x="998538" y="1624467"/>
            <a:ext cx="1982787" cy="2054225"/>
          </a:xfrm>
          <a:prstGeom prst="rect">
            <a:avLst/>
          </a:prstGeom>
          <a:noFill/>
          <a:ln>
            <a:noFill/>
          </a:ln>
        </p:spPr>
      </p:pic>
      <p:pic>
        <p:nvPicPr>
          <p:cNvPr id="705" name="Shape 705"/>
          <p:cNvPicPr preferRelativeResize="0"/>
          <p:nvPr/>
        </p:nvPicPr>
        <p:blipFill rotWithShape="1">
          <a:blip r:embed="rId7">
            <a:alphaModFix/>
          </a:blip>
          <a:srcRect/>
          <a:stretch/>
        </p:blipFill>
        <p:spPr>
          <a:xfrm>
            <a:off x="134938" y="4369255"/>
            <a:ext cx="1231900" cy="2374900"/>
          </a:xfrm>
          <a:prstGeom prst="rect">
            <a:avLst/>
          </a:prstGeom>
          <a:noFill/>
          <a:ln>
            <a:noFill/>
          </a:ln>
        </p:spPr>
      </p:pic>
      <p:pic>
        <p:nvPicPr>
          <p:cNvPr id="706" name="Shape 706"/>
          <p:cNvPicPr preferRelativeResize="0"/>
          <p:nvPr/>
        </p:nvPicPr>
        <p:blipFill rotWithShape="1">
          <a:blip r:embed="rId8">
            <a:alphaModFix/>
          </a:blip>
          <a:srcRect/>
          <a:stretch/>
        </p:blipFill>
        <p:spPr>
          <a:xfrm>
            <a:off x="1468438" y="4262892"/>
            <a:ext cx="903287" cy="2481263"/>
          </a:xfrm>
          <a:prstGeom prst="rect">
            <a:avLst/>
          </a:prstGeom>
          <a:noFill/>
          <a:ln>
            <a:noFill/>
          </a:ln>
        </p:spPr>
      </p:pic>
      <p:pic>
        <p:nvPicPr>
          <p:cNvPr id="707" name="Shape 707"/>
          <p:cNvPicPr preferRelativeResize="0"/>
          <p:nvPr/>
        </p:nvPicPr>
        <p:blipFill rotWithShape="1">
          <a:blip r:embed="rId9">
            <a:alphaModFix/>
          </a:blip>
          <a:srcRect/>
          <a:stretch/>
        </p:blipFill>
        <p:spPr>
          <a:xfrm>
            <a:off x="4543425" y="1349830"/>
            <a:ext cx="1065213" cy="2495550"/>
          </a:xfrm>
          <a:prstGeom prst="rect">
            <a:avLst/>
          </a:prstGeom>
          <a:noFill/>
          <a:ln>
            <a:noFill/>
          </a:ln>
        </p:spPr>
      </p:pic>
      <p:pic>
        <p:nvPicPr>
          <p:cNvPr id="708" name="Shape 708"/>
          <p:cNvPicPr preferRelativeResize="0"/>
          <p:nvPr/>
        </p:nvPicPr>
        <p:blipFill rotWithShape="1">
          <a:blip r:embed="rId10">
            <a:alphaModFix/>
          </a:blip>
          <a:srcRect/>
          <a:stretch/>
        </p:blipFill>
        <p:spPr>
          <a:xfrm>
            <a:off x="2393996" y="4057846"/>
            <a:ext cx="1231900" cy="2686310"/>
          </a:xfrm>
          <a:prstGeom prst="rect">
            <a:avLst/>
          </a:prstGeom>
          <a:noFill/>
          <a:ln>
            <a:noFill/>
          </a:ln>
        </p:spPr>
      </p:pic>
      <p:sp>
        <p:nvSpPr>
          <p:cNvPr id="709" name="Shape 709"/>
          <p:cNvSpPr txBox="1"/>
          <p:nvPr/>
        </p:nvSpPr>
        <p:spPr>
          <a:xfrm>
            <a:off x="5486520" y="1777235"/>
            <a:ext cx="364966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000000"/>
                </a:solidFill>
                <a:latin typeface="Avenir"/>
                <a:ea typeface="Avenir"/>
                <a:cs typeface="Avenir"/>
                <a:sym typeface="Avenir"/>
              </a:rPr>
              <a:t>The following are </a:t>
            </a:r>
            <a:r>
              <a:rPr lang="en-US" sz="2400" u="sng">
                <a:solidFill>
                  <a:srgbClr val="000000"/>
                </a:solidFill>
                <a:latin typeface="Avenir"/>
                <a:ea typeface="Avenir"/>
                <a:cs typeface="Avenir"/>
                <a:sym typeface="Avenir"/>
              </a:rPr>
              <a:t>not</a:t>
            </a:r>
            <a:r>
              <a:rPr lang="en-US" sz="2400">
                <a:solidFill>
                  <a:srgbClr val="000000"/>
                </a:solidFill>
                <a:latin typeface="Avenir"/>
                <a:ea typeface="Avenir"/>
                <a:cs typeface="Avenir"/>
                <a:sym typeface="Avenir"/>
              </a:rPr>
              <a:t> considered flavors: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Shape 715"/>
          <p:cNvSpPr/>
          <p:nvPr/>
        </p:nvSpPr>
        <p:spPr>
          <a:xfrm>
            <a:off x="228600" y="1905000"/>
            <a:ext cx="3323617" cy="26776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Avenir"/>
                <a:ea typeface="Avenir"/>
                <a:cs typeface="Avenir"/>
                <a:sym typeface="Avenir"/>
              </a:rPr>
              <a:t>Chew, moist/dry snuff, dip, snus sold here? </a:t>
            </a:r>
            <a:endParaRPr sz="2800" b="1">
              <a:solidFill>
                <a:schemeClr val="dk1"/>
              </a:solidFill>
              <a:latin typeface="Avenir"/>
              <a:ea typeface="Avenir"/>
              <a:cs typeface="Avenir"/>
              <a:sym typeface="Avenir"/>
            </a:endParaRPr>
          </a:p>
          <a:p>
            <a:pPr marL="0" marR="0" lvl="0" indent="0" algn="ctr" rtl="0">
              <a:spcBef>
                <a:spcPts val="0"/>
              </a:spcBef>
              <a:spcAft>
                <a:spcPts val="0"/>
              </a:spcAft>
              <a:buNone/>
            </a:pPr>
            <a:endParaRPr sz="2800" b="1">
              <a:solidFill>
                <a:schemeClr val="dk1"/>
              </a:solidFill>
              <a:latin typeface="Avenir"/>
              <a:ea typeface="Avenir"/>
              <a:cs typeface="Avenir"/>
              <a:sym typeface="Avenir"/>
            </a:endParaRPr>
          </a:p>
          <a:p>
            <a:pPr marL="0" marR="0" lvl="0" indent="0" algn="ctr" rtl="0">
              <a:spcBef>
                <a:spcPts val="0"/>
              </a:spcBef>
              <a:spcAft>
                <a:spcPts val="0"/>
              </a:spcAft>
              <a:buNone/>
            </a:pPr>
            <a:r>
              <a:rPr lang="en-US" sz="2800" b="1">
                <a:solidFill>
                  <a:schemeClr val="dk1"/>
                </a:solidFill>
                <a:latin typeface="Avenir"/>
                <a:ea typeface="Avenir"/>
                <a:cs typeface="Avenir"/>
                <a:sym typeface="Avenir"/>
              </a:rPr>
              <a:t>Self-service display? </a:t>
            </a:r>
            <a:endParaRPr sz="2800" b="1">
              <a:solidFill>
                <a:schemeClr val="dk1"/>
              </a:solidFill>
              <a:latin typeface="Avenir"/>
              <a:ea typeface="Avenir"/>
              <a:cs typeface="Avenir"/>
              <a:sym typeface="Avenir"/>
            </a:endParaRPr>
          </a:p>
        </p:txBody>
      </p:sp>
      <p:sp>
        <p:nvSpPr>
          <p:cNvPr id="716" name="Shape 716"/>
          <p:cNvSpPr/>
          <p:nvPr/>
        </p:nvSpPr>
        <p:spPr>
          <a:xfrm>
            <a:off x="1066800" y="6185465"/>
            <a:ext cx="3323617"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0000"/>
                </a:solidFill>
                <a:latin typeface="Avenir"/>
                <a:ea typeface="Avenir"/>
                <a:cs typeface="Avenir"/>
                <a:sym typeface="Avenir"/>
              </a:rPr>
              <a:t>HINT: counter →</a:t>
            </a:r>
            <a:endParaRPr sz="2400" b="1">
              <a:solidFill>
                <a:srgbClr val="FF0000"/>
              </a:solidFill>
              <a:latin typeface="Avenir"/>
              <a:ea typeface="Avenir"/>
              <a:cs typeface="Avenir"/>
              <a:sym typeface="Avenir"/>
            </a:endParaRPr>
          </a:p>
        </p:txBody>
      </p:sp>
      <p:sp>
        <p:nvSpPr>
          <p:cNvPr id="717" name="Shape 71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Pop Quiz!</a:t>
            </a:r>
            <a:endParaRPr sz="4800" b="1" i="0" u="none" strike="noStrike" cap="none">
              <a:solidFill>
                <a:schemeClr val="dk2"/>
              </a:solidFill>
              <a:latin typeface="Calibri"/>
              <a:ea typeface="Calibri"/>
              <a:cs typeface="Calibri"/>
              <a:sym typeface="Calibri"/>
            </a:endParaRPr>
          </a:p>
        </p:txBody>
      </p:sp>
      <p:pic>
        <p:nvPicPr>
          <p:cNvPr id="718" name="Shape 718"/>
          <p:cNvPicPr preferRelativeResize="0"/>
          <p:nvPr/>
        </p:nvPicPr>
        <p:blipFill rotWithShape="1">
          <a:blip r:embed="rId3">
            <a:alphaModFix/>
          </a:blip>
          <a:srcRect/>
          <a:stretch/>
        </p:blipFill>
        <p:spPr>
          <a:xfrm>
            <a:off x="4038600" y="0"/>
            <a:ext cx="4558124"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p:nvPr/>
        </p:nvSpPr>
        <p:spPr>
          <a:xfrm>
            <a:off x="609600" y="6248400"/>
            <a:ext cx="653005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err="1">
                <a:solidFill>
                  <a:schemeClr val="dk1"/>
                </a:solidFill>
                <a:latin typeface="Avenir"/>
                <a:ea typeface="Avenir"/>
                <a:cs typeface="Avenir"/>
                <a:sym typeface="Avenir"/>
              </a:rPr>
              <a:t>Blu</a:t>
            </a:r>
            <a:r>
              <a:rPr lang="en-US" sz="2800" b="1" dirty="0">
                <a:solidFill>
                  <a:schemeClr val="dk1"/>
                </a:solidFill>
                <a:latin typeface="Avenir"/>
                <a:ea typeface="Avenir"/>
                <a:cs typeface="Avenir"/>
                <a:sym typeface="Avenir"/>
              </a:rPr>
              <a:t> disposable e-cigarette sold here?</a:t>
            </a:r>
            <a:endParaRPr dirty="0"/>
          </a:p>
        </p:txBody>
      </p:sp>
      <p:sp>
        <p:nvSpPr>
          <p:cNvPr id="725" name="Shape 72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Pop Quiz!</a:t>
            </a:r>
            <a:endParaRPr sz="4800" b="1" i="0" u="none" strike="noStrike" cap="none">
              <a:solidFill>
                <a:schemeClr val="dk2"/>
              </a:solidFill>
              <a:latin typeface="Calibri"/>
              <a:ea typeface="Calibri"/>
              <a:cs typeface="Calibri"/>
              <a:sym typeface="Calibri"/>
            </a:endParaRPr>
          </a:p>
        </p:txBody>
      </p:sp>
      <p:pic>
        <p:nvPicPr>
          <p:cNvPr id="726" name="Shape 726"/>
          <p:cNvPicPr preferRelativeResize="0"/>
          <p:nvPr/>
        </p:nvPicPr>
        <p:blipFill rotWithShape="1">
          <a:blip r:embed="rId3">
            <a:alphaModFix/>
          </a:blip>
          <a:srcRect/>
          <a:stretch/>
        </p:blipFill>
        <p:spPr>
          <a:xfrm>
            <a:off x="0" y="0"/>
            <a:ext cx="9144000" cy="61302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smtClean="0">
                <a:solidFill>
                  <a:schemeClr val="dk2"/>
                </a:solidFill>
                <a:latin typeface="Calibri"/>
                <a:ea typeface="Calibri"/>
                <a:cs typeface="Calibri"/>
                <a:sym typeface="Calibri"/>
              </a:rPr>
              <a:t>Q15 </a:t>
            </a:r>
            <a:r>
              <a:rPr lang="en-US" sz="4800" b="1" i="0" u="none" strike="noStrike" cap="none" dirty="0">
                <a:solidFill>
                  <a:schemeClr val="dk2"/>
                </a:solidFill>
                <a:latin typeface="Calibri"/>
                <a:ea typeface="Calibri"/>
                <a:cs typeface="Calibri"/>
                <a:sym typeface="Calibri"/>
              </a:rPr>
              <a:t>&amp; </a:t>
            </a:r>
            <a:r>
              <a:rPr lang="en-US" sz="4800" b="1" i="0" u="none" strike="noStrike" cap="none" dirty="0" smtClean="0">
                <a:solidFill>
                  <a:schemeClr val="dk2"/>
                </a:solidFill>
                <a:latin typeface="Calibri"/>
                <a:ea typeface="Calibri"/>
                <a:cs typeface="Calibri"/>
                <a:sym typeface="Calibri"/>
              </a:rPr>
              <a:t>Q25</a:t>
            </a:r>
            <a:endParaRPr sz="4800" b="1" i="0" u="none" strike="noStrike" cap="none" dirty="0">
              <a:solidFill>
                <a:schemeClr val="dk2"/>
              </a:solidFill>
              <a:latin typeface="Calibri"/>
              <a:ea typeface="Calibri"/>
              <a:cs typeface="Calibri"/>
              <a:sym typeface="Calibri"/>
            </a:endParaRPr>
          </a:p>
        </p:txBody>
      </p:sp>
      <p:sp>
        <p:nvSpPr>
          <p:cNvPr id="732" name="Shape 732"/>
          <p:cNvSpPr/>
          <p:nvPr/>
        </p:nvSpPr>
        <p:spPr>
          <a:xfrm>
            <a:off x="550820" y="1690691"/>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For these questions, select the answer to indicate whether or not you are collecting data about alcohol and food retail during this project.</a:t>
            </a:r>
            <a:endParaRPr sz="1800">
              <a:solidFill>
                <a:schemeClr val="dk1"/>
              </a:solidFill>
              <a:latin typeface="Avenir"/>
              <a:ea typeface="Avenir"/>
              <a:cs typeface="Avenir"/>
              <a:sym typeface="Avenir"/>
            </a:endParaRPr>
          </a:p>
        </p:txBody>
      </p:sp>
      <p:sp>
        <p:nvSpPr>
          <p:cNvPr id="735" name="Shape 735"/>
          <p:cNvSpPr/>
          <p:nvPr/>
        </p:nvSpPr>
        <p:spPr>
          <a:xfrm>
            <a:off x="550820" y="5150385"/>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Avenir"/>
                <a:ea typeface="Avenir"/>
                <a:cs typeface="Avenir"/>
                <a:sym typeface="Avenir"/>
              </a:rPr>
              <a:t>See additional training materials for instructions on how to answer each of these questions. Alcohol: </a:t>
            </a:r>
            <a:r>
              <a:rPr lang="en-US" sz="1800" dirty="0" smtClean="0">
                <a:solidFill>
                  <a:schemeClr val="dk1"/>
                </a:solidFill>
                <a:latin typeface="Avenir"/>
                <a:ea typeface="Avenir"/>
                <a:cs typeface="Avenir"/>
                <a:sym typeface="Avenir"/>
              </a:rPr>
              <a:t>15 </a:t>
            </a:r>
            <a:r>
              <a:rPr lang="en-US" sz="1800" dirty="0">
                <a:solidFill>
                  <a:schemeClr val="dk1"/>
                </a:solidFill>
                <a:latin typeface="Avenir"/>
                <a:ea typeface="Avenir"/>
                <a:cs typeface="Avenir"/>
                <a:sym typeface="Avenir"/>
              </a:rPr>
              <a:t>– </a:t>
            </a:r>
            <a:r>
              <a:rPr lang="en-US" sz="1800" dirty="0" smtClean="0">
                <a:solidFill>
                  <a:schemeClr val="dk1"/>
                </a:solidFill>
                <a:latin typeface="Avenir"/>
                <a:ea typeface="Avenir"/>
                <a:cs typeface="Avenir"/>
                <a:sym typeface="Avenir"/>
              </a:rPr>
              <a:t>25; </a:t>
            </a:r>
            <a:r>
              <a:rPr lang="en-US" sz="1800" dirty="0">
                <a:solidFill>
                  <a:schemeClr val="dk1"/>
                </a:solidFill>
                <a:latin typeface="Avenir"/>
                <a:ea typeface="Avenir"/>
                <a:cs typeface="Avenir"/>
                <a:sym typeface="Avenir"/>
              </a:rPr>
              <a:t>Food/Beverage: </a:t>
            </a:r>
            <a:r>
              <a:rPr lang="en-US" sz="1800" dirty="0" smtClean="0">
                <a:solidFill>
                  <a:schemeClr val="dk1"/>
                </a:solidFill>
                <a:latin typeface="Avenir"/>
                <a:ea typeface="Avenir"/>
                <a:cs typeface="Avenir"/>
                <a:sym typeface="Avenir"/>
              </a:rPr>
              <a:t>26 </a:t>
            </a:r>
            <a:r>
              <a:rPr lang="en-US" sz="1800" dirty="0">
                <a:solidFill>
                  <a:schemeClr val="dk1"/>
                </a:solidFill>
                <a:latin typeface="Avenir"/>
                <a:ea typeface="Avenir"/>
                <a:cs typeface="Avenir"/>
                <a:sym typeface="Avenir"/>
              </a:rPr>
              <a:t>– </a:t>
            </a:r>
            <a:r>
              <a:rPr lang="en-US" sz="1800" dirty="0" smtClean="0">
                <a:solidFill>
                  <a:schemeClr val="dk1"/>
                </a:solidFill>
                <a:latin typeface="Avenir"/>
                <a:ea typeface="Avenir"/>
                <a:cs typeface="Avenir"/>
                <a:sym typeface="Avenir"/>
              </a:rPr>
              <a:t>36.</a:t>
            </a:r>
            <a:endParaRPr sz="1800" dirty="0">
              <a:solidFill>
                <a:schemeClr val="dk1"/>
              </a:solidFill>
              <a:latin typeface="Avenir"/>
              <a:ea typeface="Avenir"/>
              <a:cs typeface="Avenir"/>
              <a:sym typeface="Avenir"/>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590800"/>
            <a:ext cx="63817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62375"/>
            <a:ext cx="764857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smtClean="0">
                <a:solidFill>
                  <a:schemeClr val="dk2"/>
                </a:solidFill>
                <a:latin typeface="Calibri"/>
                <a:ea typeface="Calibri"/>
                <a:cs typeface="Calibri"/>
                <a:sym typeface="Calibri"/>
              </a:rPr>
              <a:t>Q37: </a:t>
            </a:r>
            <a:r>
              <a:rPr lang="en-US" sz="4800" b="1" i="0" u="none" strike="noStrike" cap="none" dirty="0">
                <a:solidFill>
                  <a:schemeClr val="dk2"/>
                </a:solidFill>
                <a:latin typeface="Calibri"/>
                <a:ea typeface="Calibri"/>
                <a:cs typeface="Calibri"/>
                <a:sym typeface="Calibri"/>
              </a:rPr>
              <a:t>Field Notes</a:t>
            </a:r>
            <a:endParaRPr sz="4800" b="1" i="0" u="none" strike="noStrike" cap="none" dirty="0">
              <a:solidFill>
                <a:schemeClr val="dk2"/>
              </a:solidFill>
              <a:latin typeface="Calibri"/>
              <a:ea typeface="Calibri"/>
              <a:cs typeface="Calibri"/>
              <a:sym typeface="Calibri"/>
            </a:endParaRPr>
          </a:p>
        </p:txBody>
      </p:sp>
      <p:sp>
        <p:nvSpPr>
          <p:cNvPr id="741" name="Shape 741"/>
          <p:cNvSpPr/>
          <p:nvPr/>
        </p:nvSpPr>
        <p:spPr>
          <a:xfrm>
            <a:off x="284493" y="1665195"/>
            <a:ext cx="8042359" cy="369332"/>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If you have any notes to add, type them in the notes field.</a:t>
            </a:r>
            <a:endParaRPr sz="1800">
              <a:solidFill>
                <a:schemeClr val="dk1"/>
              </a:solidFill>
              <a:latin typeface="Avenir"/>
              <a:ea typeface="Avenir"/>
              <a:cs typeface="Avenir"/>
              <a:sym typeface="Avenir"/>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568" y="2819400"/>
            <a:ext cx="7322284" cy="203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dirty="0" smtClean="0">
                <a:solidFill>
                  <a:schemeClr val="dk2"/>
                </a:solidFill>
                <a:latin typeface="Calibri"/>
                <a:ea typeface="Calibri"/>
                <a:cs typeface="Calibri"/>
                <a:sym typeface="Calibri"/>
              </a:rPr>
              <a:t>Q38: </a:t>
            </a:r>
            <a:r>
              <a:rPr lang="en-US" sz="4800" b="1" i="0" u="none" strike="noStrike" cap="none" dirty="0">
                <a:solidFill>
                  <a:schemeClr val="dk2"/>
                </a:solidFill>
                <a:latin typeface="Calibri"/>
                <a:ea typeface="Calibri"/>
                <a:cs typeface="Calibri"/>
                <a:sym typeface="Calibri"/>
              </a:rPr>
              <a:t>Photo Upload</a:t>
            </a:r>
            <a:endParaRPr sz="4800" b="1" i="0" u="none" strike="noStrike" cap="none" dirty="0">
              <a:solidFill>
                <a:schemeClr val="dk2"/>
              </a:solidFill>
              <a:latin typeface="Calibri"/>
              <a:ea typeface="Calibri"/>
              <a:cs typeface="Calibri"/>
              <a:sym typeface="Calibri"/>
            </a:endParaRPr>
          </a:p>
        </p:txBody>
      </p:sp>
      <p:pic>
        <p:nvPicPr>
          <p:cNvPr id="748" name="Shape 748"/>
          <p:cNvPicPr preferRelativeResize="0"/>
          <p:nvPr/>
        </p:nvPicPr>
        <p:blipFill rotWithShape="1">
          <a:blip r:embed="rId3">
            <a:alphaModFix/>
          </a:blip>
          <a:srcRect/>
          <a:stretch/>
        </p:blipFill>
        <p:spPr>
          <a:xfrm>
            <a:off x="628650" y="3041374"/>
            <a:ext cx="7661915" cy="3123866"/>
          </a:xfrm>
          <a:prstGeom prst="rect">
            <a:avLst/>
          </a:prstGeom>
          <a:noFill/>
          <a:ln>
            <a:noFill/>
          </a:ln>
        </p:spPr>
      </p:pic>
      <p:sp>
        <p:nvSpPr>
          <p:cNvPr id="749" name="Shape 749"/>
          <p:cNvSpPr/>
          <p:nvPr/>
        </p:nvSpPr>
        <p:spPr>
          <a:xfrm>
            <a:off x="550820" y="1690691"/>
            <a:ext cx="8042359" cy="646331"/>
          </a:xfrm>
          <a:prstGeom prst="rect">
            <a:avLst/>
          </a:prstGeom>
          <a:solidFill>
            <a:srgbClr val="D3212D">
              <a:alpha val="49803"/>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Instructions: Optional. Please consult with your coordinator about taking photos during assessments.</a:t>
            </a:r>
            <a:endParaRPr sz="1800">
              <a:solidFill>
                <a:schemeClr val="dk1"/>
              </a:solidFill>
              <a:latin typeface="Avenir"/>
              <a:ea typeface="Avenir"/>
              <a:cs typeface="Avenir"/>
              <a:sym typeface="Aveni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Tobacco Product Glossary</a:t>
            </a:r>
            <a:endParaRPr sz="4050" b="0" i="0" u="none" strike="noStrike" cap="none">
              <a:solidFill>
                <a:schemeClr val="lt1"/>
              </a:solidFill>
              <a:latin typeface="Calibri"/>
              <a:ea typeface="Calibri"/>
              <a:cs typeface="Calibri"/>
              <a:sym typeface="Calibri"/>
            </a:endParaRPr>
          </a:p>
        </p:txBody>
      </p:sp>
      <p:sp>
        <p:nvSpPr>
          <p:cNvPr id="755" name="Shape 755"/>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Product Descriptions</a:t>
            </a:r>
            <a:endParaRPr sz="4800" b="1" i="0" u="none" strike="noStrike" cap="none">
              <a:solidFill>
                <a:schemeClr val="dk2"/>
              </a:solidFill>
              <a:latin typeface="Calibri"/>
              <a:ea typeface="Calibri"/>
              <a:cs typeface="Calibri"/>
              <a:sym typeface="Calibri"/>
            </a:endParaRPr>
          </a:p>
        </p:txBody>
      </p:sp>
      <p:graphicFrame>
        <p:nvGraphicFramePr>
          <p:cNvPr id="761" name="Shape 761"/>
          <p:cNvGraphicFramePr/>
          <p:nvPr/>
        </p:nvGraphicFramePr>
        <p:xfrm>
          <a:off x="480766" y="1710859"/>
          <a:ext cx="8069325" cy="4604020"/>
        </p:xfrm>
        <a:graphic>
          <a:graphicData uri="http://schemas.openxmlformats.org/drawingml/2006/table">
            <a:tbl>
              <a:tblPr>
                <a:noFill/>
                <a:tableStyleId>{7B90CD4B-B673-4D37-8BE3-40410D5BF2C0}</a:tableStyleId>
              </a:tblPr>
              <a:tblGrid>
                <a:gridCol w="1532725"/>
                <a:gridCol w="3846825"/>
                <a:gridCol w="2689775"/>
              </a:tblGrid>
              <a:tr h="430050">
                <a:tc>
                  <a:txBody>
                    <a:bodyPr/>
                    <a:lstStyle/>
                    <a:p>
                      <a:pPr marL="0" marR="0" lvl="0" indent="0" algn="l" rtl="0">
                        <a:spcBef>
                          <a:spcPts val="0"/>
                        </a:spcBef>
                        <a:spcAft>
                          <a:spcPts val="0"/>
                        </a:spcAft>
                        <a:buNone/>
                      </a:pPr>
                      <a:r>
                        <a:rPr lang="en-US" sz="1350" b="0">
                          <a:latin typeface="Avenir"/>
                          <a:ea typeface="Avenir"/>
                          <a:cs typeface="Avenir"/>
                          <a:sym typeface="Avenir"/>
                        </a:rPr>
                        <a:t>Product</a:t>
                      </a:r>
                      <a:endParaRPr sz="1350" b="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c>
                  <a:txBody>
                    <a:bodyPr/>
                    <a:lstStyle/>
                    <a:p>
                      <a:pPr marL="0" marR="0" lvl="0" indent="0" algn="l" rtl="0">
                        <a:spcBef>
                          <a:spcPts val="0"/>
                        </a:spcBef>
                        <a:spcAft>
                          <a:spcPts val="0"/>
                        </a:spcAft>
                        <a:buNone/>
                      </a:pPr>
                      <a:r>
                        <a:rPr lang="en-US" sz="1350" b="0">
                          <a:latin typeface="Avenir"/>
                          <a:ea typeface="Avenir"/>
                          <a:cs typeface="Avenir"/>
                          <a:sym typeface="Avenir"/>
                        </a:rPr>
                        <a:t>Description</a:t>
                      </a:r>
                      <a:endParaRPr sz="1350" b="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c>
                  <a:txBody>
                    <a:bodyPr/>
                    <a:lstStyle/>
                    <a:p>
                      <a:pPr marL="0" marR="0" lvl="0" indent="0" algn="l" rtl="0">
                        <a:spcBef>
                          <a:spcPts val="0"/>
                        </a:spcBef>
                        <a:spcAft>
                          <a:spcPts val="0"/>
                        </a:spcAft>
                        <a:buNone/>
                      </a:pPr>
                      <a:r>
                        <a:rPr lang="en-US" sz="1350" b="0">
                          <a:latin typeface="Avenir"/>
                          <a:ea typeface="Avenir"/>
                          <a:cs typeface="Avenir"/>
                          <a:sym typeface="Avenir"/>
                        </a:rPr>
                        <a:t>Examples</a:t>
                      </a:r>
                      <a:endParaRPr sz="1350" b="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r>
              <a:tr h="1294500">
                <a:tc>
                  <a:txBody>
                    <a:bodyPr/>
                    <a:lstStyle/>
                    <a:p>
                      <a:pPr marL="0" marR="0" lvl="0" indent="0" algn="l" rtl="0">
                        <a:spcBef>
                          <a:spcPts val="0"/>
                        </a:spcBef>
                        <a:spcAft>
                          <a:spcPts val="0"/>
                        </a:spcAft>
                        <a:buNone/>
                      </a:pPr>
                      <a:r>
                        <a:rPr lang="en-US" sz="1350">
                          <a:latin typeface="Avenir"/>
                          <a:ea typeface="Avenir"/>
                          <a:cs typeface="Avenir"/>
                          <a:sym typeface="Avenir"/>
                        </a:rPr>
                        <a:t>Cigarettes – non-menthol</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r>
                        <a:rPr lang="en-US" sz="1400">
                          <a:latin typeface="Avenir"/>
                          <a:ea typeface="Avenir"/>
                          <a:cs typeface="Avenir"/>
                          <a:sym typeface="Avenir"/>
                        </a:rPr>
                        <a:t>The most widely available tobacco product, typically sold in packs and cartons. Popular brands include Marlboro, Pall Mall, Camel, and Winston.</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r>
              <a:tr h="1294500">
                <a:tc>
                  <a:txBody>
                    <a:bodyPr/>
                    <a:lstStyle/>
                    <a:p>
                      <a:pPr marL="0" marR="0" lvl="0" indent="0" algn="l" rtl="0">
                        <a:spcBef>
                          <a:spcPts val="0"/>
                        </a:spcBef>
                        <a:spcAft>
                          <a:spcPts val="0"/>
                        </a:spcAft>
                        <a:buNone/>
                      </a:pPr>
                      <a:r>
                        <a:rPr lang="en-US" sz="1350">
                          <a:latin typeface="Avenir"/>
                          <a:ea typeface="Avenir"/>
                          <a:cs typeface="Avenir"/>
                          <a:sym typeface="Avenir"/>
                        </a:rPr>
                        <a:t>Cigarettes – menthol</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c>
                  <a:txBody>
                    <a:bodyPr/>
                    <a:lstStyle/>
                    <a:p>
                      <a:pPr marL="0" marR="0" lvl="0" indent="0" algn="l" rtl="0">
                        <a:spcBef>
                          <a:spcPts val="0"/>
                        </a:spcBef>
                        <a:spcAft>
                          <a:spcPts val="0"/>
                        </a:spcAft>
                        <a:buNone/>
                      </a:pPr>
                      <a:r>
                        <a:rPr lang="en-US" sz="1400">
                          <a:latin typeface="Avenir"/>
                          <a:ea typeface="Avenir"/>
                          <a:cs typeface="Avenir"/>
                          <a:sym typeface="Avenir"/>
                        </a:rPr>
                        <a:t>Cigarettes that are marketed as containing menthol. Typically sold in green packs, but may come in other colors. Popular brands include Kool, Newport, Salem, and Marlboro menthol. Also includes fresh, frost, </a:t>
                      </a:r>
                      <a:r>
                        <a:rPr lang="en-US" sz="1400" b="0">
                          <a:latin typeface="Avenir"/>
                          <a:ea typeface="Avenir"/>
                          <a:cs typeface="Avenir"/>
                          <a:sym typeface="Avenir"/>
                        </a:rPr>
                        <a:t>mint, peppermint, spearmint, winterchill, and</a:t>
                      </a:r>
                      <a:r>
                        <a:rPr lang="en-US" sz="1400">
                          <a:latin typeface="Avenir"/>
                          <a:ea typeface="Avenir"/>
                          <a:cs typeface="Avenir"/>
                          <a:sym typeface="Avenir"/>
                        </a:rPr>
                        <a:t> wintergreen.</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r>
              <a:tr h="1294500">
                <a:tc>
                  <a:txBody>
                    <a:bodyPr/>
                    <a:lstStyle/>
                    <a:p>
                      <a:pPr marL="0" marR="0" lvl="0" indent="0" algn="l" rtl="0">
                        <a:spcBef>
                          <a:spcPts val="0"/>
                        </a:spcBef>
                        <a:spcAft>
                          <a:spcPts val="0"/>
                        </a:spcAft>
                        <a:buNone/>
                      </a:pPr>
                      <a:r>
                        <a:rPr lang="en-US" sz="1350">
                          <a:latin typeface="Avenir"/>
                          <a:ea typeface="Avenir"/>
                          <a:cs typeface="Avenir"/>
                          <a:sym typeface="Avenir"/>
                        </a:rPr>
                        <a:t>Cigarillos/ little cigars</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r>
                        <a:rPr lang="en-US" sz="1400">
                          <a:latin typeface="Avenir"/>
                          <a:ea typeface="Avenir"/>
                          <a:cs typeface="Avenir"/>
                          <a:sym typeface="Avenir"/>
                        </a:rPr>
                        <a:t>May be sold individually, a few in a pack, or in a pack of 20 that looks like a cigarette pack. They are short (3-4 inches) or the size of a cigarette. Popular brands include Swisher Sweets, White Owl, and Prime Time.</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r>
            </a:tbl>
          </a:graphicData>
        </a:graphic>
      </p:graphicFrame>
      <p:pic>
        <p:nvPicPr>
          <p:cNvPr id="762" name="Shape 762"/>
          <p:cNvPicPr preferRelativeResize="0"/>
          <p:nvPr/>
        </p:nvPicPr>
        <p:blipFill rotWithShape="1">
          <a:blip r:embed="rId3">
            <a:alphaModFix/>
          </a:blip>
          <a:srcRect/>
          <a:stretch/>
        </p:blipFill>
        <p:spPr>
          <a:xfrm>
            <a:off x="5948314" y="5176004"/>
            <a:ext cx="764748" cy="870963"/>
          </a:xfrm>
          <a:prstGeom prst="rect">
            <a:avLst/>
          </a:prstGeom>
          <a:noFill/>
          <a:ln>
            <a:noFill/>
          </a:ln>
        </p:spPr>
      </p:pic>
      <p:pic>
        <p:nvPicPr>
          <p:cNvPr id="763" name="Shape 763" descr="http://www.finckcigarcompany.com/images/products/categories/cb_whiteowl_flavored.jpg"/>
          <p:cNvPicPr preferRelativeResize="0"/>
          <p:nvPr/>
        </p:nvPicPr>
        <p:blipFill rotWithShape="1">
          <a:blip r:embed="rId4">
            <a:alphaModFix/>
          </a:blip>
          <a:srcRect/>
          <a:stretch/>
        </p:blipFill>
        <p:spPr>
          <a:xfrm>
            <a:off x="6794700" y="5199406"/>
            <a:ext cx="1672078" cy="832071"/>
          </a:xfrm>
          <a:prstGeom prst="rect">
            <a:avLst/>
          </a:prstGeom>
          <a:noFill/>
          <a:ln>
            <a:noFill/>
          </a:ln>
        </p:spPr>
      </p:pic>
      <p:pic>
        <p:nvPicPr>
          <p:cNvPr id="764" name="Shape 764" descr="Menthol_Cigarettes.jpg"/>
          <p:cNvPicPr preferRelativeResize="0"/>
          <p:nvPr/>
        </p:nvPicPr>
        <p:blipFill rotWithShape="1">
          <a:blip r:embed="rId5">
            <a:alphaModFix/>
          </a:blip>
          <a:srcRect/>
          <a:stretch/>
        </p:blipFill>
        <p:spPr>
          <a:xfrm>
            <a:off x="6390764" y="3599487"/>
            <a:ext cx="1751685" cy="1165667"/>
          </a:xfrm>
          <a:prstGeom prst="rect">
            <a:avLst/>
          </a:prstGeom>
          <a:noFill/>
          <a:ln>
            <a:noFill/>
          </a:ln>
        </p:spPr>
      </p:pic>
      <p:pic>
        <p:nvPicPr>
          <p:cNvPr id="765" name="Shape 765" descr="cheap-cigarettes.gif"/>
          <p:cNvPicPr preferRelativeResize="0"/>
          <p:nvPr/>
        </p:nvPicPr>
        <p:blipFill rotWithShape="1">
          <a:blip r:embed="rId6">
            <a:alphaModFix/>
          </a:blip>
          <a:srcRect/>
          <a:stretch/>
        </p:blipFill>
        <p:spPr>
          <a:xfrm>
            <a:off x="6095284" y="2271577"/>
            <a:ext cx="2207741" cy="10216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Product Descriptions</a:t>
            </a:r>
            <a:endParaRPr sz="4800" b="1" i="0" u="none" strike="noStrike" cap="none">
              <a:solidFill>
                <a:schemeClr val="dk2"/>
              </a:solidFill>
              <a:latin typeface="Calibri"/>
              <a:ea typeface="Calibri"/>
              <a:cs typeface="Calibri"/>
              <a:sym typeface="Calibri"/>
            </a:endParaRPr>
          </a:p>
        </p:txBody>
      </p:sp>
      <p:graphicFrame>
        <p:nvGraphicFramePr>
          <p:cNvPr id="771" name="Shape 771"/>
          <p:cNvGraphicFramePr/>
          <p:nvPr/>
        </p:nvGraphicFramePr>
        <p:xfrm>
          <a:off x="480766" y="2054025"/>
          <a:ext cx="8069325" cy="4549750"/>
        </p:xfrm>
        <a:graphic>
          <a:graphicData uri="http://schemas.openxmlformats.org/drawingml/2006/table">
            <a:tbl>
              <a:tblPr>
                <a:noFill/>
                <a:tableStyleId>{7B90CD4B-B673-4D37-8BE3-40410D5BF2C0}</a:tableStyleId>
              </a:tblPr>
              <a:tblGrid>
                <a:gridCol w="1489425"/>
                <a:gridCol w="3890125"/>
                <a:gridCol w="2689775"/>
              </a:tblGrid>
              <a:tr h="335650">
                <a:tc>
                  <a:txBody>
                    <a:bodyPr/>
                    <a:lstStyle/>
                    <a:p>
                      <a:pPr marL="0" marR="0" lvl="0" indent="0" algn="l" rtl="0">
                        <a:spcBef>
                          <a:spcPts val="0"/>
                        </a:spcBef>
                        <a:spcAft>
                          <a:spcPts val="0"/>
                        </a:spcAft>
                        <a:buNone/>
                      </a:pPr>
                      <a:r>
                        <a:rPr lang="en-US" sz="1350" dirty="0">
                          <a:latin typeface="Avenir"/>
                          <a:ea typeface="Avenir"/>
                          <a:cs typeface="Avenir"/>
                          <a:sym typeface="Avenir"/>
                        </a:rPr>
                        <a:t>Product</a:t>
                      </a:r>
                      <a:endParaRPr sz="1350" dirty="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c>
                  <a:txBody>
                    <a:bodyPr/>
                    <a:lstStyle/>
                    <a:p>
                      <a:pPr marL="0" marR="0" lvl="0" indent="0" algn="l" rtl="0">
                        <a:spcBef>
                          <a:spcPts val="0"/>
                        </a:spcBef>
                        <a:spcAft>
                          <a:spcPts val="0"/>
                        </a:spcAft>
                        <a:buNone/>
                      </a:pPr>
                      <a:r>
                        <a:rPr lang="en-US" sz="1350">
                          <a:latin typeface="Avenir"/>
                          <a:ea typeface="Avenir"/>
                          <a:cs typeface="Avenir"/>
                          <a:sym typeface="Avenir"/>
                        </a:rPr>
                        <a:t>Description</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c>
                  <a:txBody>
                    <a:bodyPr/>
                    <a:lstStyle/>
                    <a:p>
                      <a:pPr marL="0" marR="0" lvl="0" indent="0" algn="l" rtl="0">
                        <a:spcBef>
                          <a:spcPts val="0"/>
                        </a:spcBef>
                        <a:spcAft>
                          <a:spcPts val="0"/>
                        </a:spcAft>
                        <a:buNone/>
                      </a:pPr>
                      <a:r>
                        <a:rPr lang="en-US" sz="1350">
                          <a:latin typeface="Avenir"/>
                          <a:ea typeface="Avenir"/>
                          <a:cs typeface="Avenir"/>
                          <a:sym typeface="Avenir"/>
                        </a:rPr>
                        <a:t>Examples</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r>
              <a:tr h="1258700">
                <a:tc>
                  <a:txBody>
                    <a:bodyPr/>
                    <a:lstStyle/>
                    <a:p>
                      <a:pPr marL="0" marR="0" lvl="0" indent="0" algn="l" rtl="0">
                        <a:spcBef>
                          <a:spcPts val="0"/>
                        </a:spcBef>
                        <a:spcAft>
                          <a:spcPts val="0"/>
                        </a:spcAft>
                        <a:buNone/>
                      </a:pPr>
                      <a:r>
                        <a:rPr lang="en-US" sz="1350">
                          <a:latin typeface="Avenir"/>
                          <a:ea typeface="Avenir"/>
                          <a:cs typeface="Avenir"/>
                          <a:sym typeface="Avenir"/>
                        </a:rPr>
                        <a:t>Large cigars</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lnSpc>
                          <a:spcPct val="100000"/>
                        </a:lnSpc>
                        <a:spcBef>
                          <a:spcPts val="0"/>
                        </a:spcBef>
                        <a:spcAft>
                          <a:spcPts val="0"/>
                        </a:spcAft>
                        <a:buClr>
                          <a:schemeClr val="dk1"/>
                        </a:buClr>
                        <a:buFont typeface="Avenir"/>
                        <a:buNone/>
                      </a:pPr>
                      <a:r>
                        <a:rPr lang="en-US" sz="1400">
                          <a:latin typeface="Avenir"/>
                          <a:ea typeface="Avenir"/>
                          <a:cs typeface="Avenir"/>
                          <a:sym typeface="Avenir"/>
                        </a:rPr>
                        <a:t>Often sold as singles but can also be found in boxes. Some cigarillos/little cigars have the word “cigar” on the package (e.g. “25 pipe-tobacco cigars”), however these are </a:t>
                      </a:r>
                      <a:r>
                        <a:rPr lang="en-US" sz="1400" b="1" u="sng">
                          <a:latin typeface="Avenir"/>
                          <a:ea typeface="Avenir"/>
                          <a:cs typeface="Avenir"/>
                          <a:sym typeface="Avenir"/>
                        </a:rPr>
                        <a:t>not</a:t>
                      </a:r>
                      <a:r>
                        <a:rPr lang="en-US" sz="1400">
                          <a:latin typeface="Avenir"/>
                          <a:ea typeface="Avenir"/>
                          <a:cs typeface="Avenir"/>
                          <a:sym typeface="Avenir"/>
                        </a:rPr>
                        <a:t> considered large cigars because they are sold in a pack and are smaller than large cigars. </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r>
              <a:tr h="867100">
                <a:tc>
                  <a:txBody>
                    <a:bodyPr/>
                    <a:lstStyle/>
                    <a:p>
                      <a:pPr marL="0" marR="0" lvl="0" indent="0" algn="l" rtl="0">
                        <a:spcBef>
                          <a:spcPts val="0"/>
                        </a:spcBef>
                        <a:spcAft>
                          <a:spcPts val="0"/>
                        </a:spcAft>
                        <a:buNone/>
                      </a:pPr>
                      <a:r>
                        <a:rPr lang="en-US" sz="1350">
                          <a:latin typeface="Avenir"/>
                          <a:ea typeface="Avenir"/>
                          <a:cs typeface="Avenir"/>
                          <a:sym typeface="Avenir"/>
                        </a:rPr>
                        <a:t>Chew, moist or dry snuff, dip or snus</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c>
                  <a:txBody>
                    <a:bodyPr/>
                    <a:lstStyle/>
                    <a:p>
                      <a:pPr marL="0" marR="0" lvl="0" indent="0" algn="l" rtl="0">
                        <a:spcBef>
                          <a:spcPts val="0"/>
                        </a:spcBef>
                        <a:spcAft>
                          <a:spcPts val="0"/>
                        </a:spcAft>
                        <a:buNone/>
                      </a:pPr>
                      <a:r>
                        <a:rPr lang="en-US" sz="1400">
                          <a:latin typeface="Avenir"/>
                          <a:ea typeface="Avenir"/>
                          <a:cs typeface="Avenir"/>
                          <a:sym typeface="Avenir"/>
                        </a:rPr>
                        <a:t>Packaged in cans or pouches and usually shelved near cigarettes. Popular brands include Copenhagen, Grizzly, Skoal, Redman, Swedish Match, Camel, and Klondike.</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r>
              <a:tr h="1897600">
                <a:tc>
                  <a:txBody>
                    <a:bodyPr/>
                    <a:lstStyle/>
                    <a:p>
                      <a:pPr marL="0" marR="0" lvl="0" indent="0" algn="l" rtl="0">
                        <a:lnSpc>
                          <a:spcPct val="100000"/>
                        </a:lnSpc>
                        <a:spcBef>
                          <a:spcPts val="0"/>
                        </a:spcBef>
                        <a:spcAft>
                          <a:spcPts val="0"/>
                        </a:spcAft>
                        <a:buClr>
                          <a:schemeClr val="dk1"/>
                        </a:buClr>
                        <a:buFont typeface="Avenir"/>
                        <a:buNone/>
                      </a:pPr>
                      <a:r>
                        <a:rPr lang="en-US" sz="1350">
                          <a:latin typeface="Avenir"/>
                          <a:ea typeface="Avenir"/>
                          <a:cs typeface="Avenir"/>
                          <a:sym typeface="Avenir"/>
                        </a:rPr>
                        <a:t>E-cigarette products (aka ENDS and e-juices)</a:t>
                      </a:r>
                      <a:endParaRPr sz="1350">
                        <a:latin typeface="Avenir"/>
                        <a:ea typeface="Avenir"/>
                        <a:cs typeface="Avenir"/>
                        <a:sym typeface="Avenir"/>
                      </a:endParaRPr>
                    </a:p>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r>
                        <a:rPr lang="en-US" sz="1400" dirty="0">
                          <a:solidFill>
                            <a:schemeClr val="dk1"/>
                          </a:solidFill>
                          <a:latin typeface="Avenir"/>
                          <a:ea typeface="Avenir"/>
                          <a:cs typeface="Avenir"/>
                          <a:sym typeface="Avenir"/>
                        </a:rPr>
                        <a:t>This includes electronic cigarettes, and any product associated with e-cigarettes (i.e. e-juice). E-cigarettes are batter-powered devices that produce vapor instead of smoke (disposable or refillable). They may be displayed with tobacco products or available in a self- service container. Popular brands include </a:t>
                      </a:r>
                      <a:r>
                        <a:rPr lang="en-US" sz="1400" dirty="0" err="1">
                          <a:solidFill>
                            <a:schemeClr val="dk1"/>
                          </a:solidFill>
                          <a:latin typeface="Avenir"/>
                          <a:ea typeface="Avenir"/>
                          <a:cs typeface="Avenir"/>
                          <a:sym typeface="Avenir"/>
                        </a:rPr>
                        <a:t>Blu</a:t>
                      </a:r>
                      <a:r>
                        <a:rPr lang="en-US" sz="1400" dirty="0">
                          <a:solidFill>
                            <a:schemeClr val="dk1"/>
                          </a:solidFill>
                          <a:latin typeface="Avenir"/>
                          <a:ea typeface="Avenir"/>
                          <a:cs typeface="Avenir"/>
                          <a:sym typeface="Avenir"/>
                        </a:rPr>
                        <a:t>, NJOY, </a:t>
                      </a:r>
                      <a:r>
                        <a:rPr lang="en-US" sz="1400" dirty="0" err="1">
                          <a:solidFill>
                            <a:schemeClr val="dk1"/>
                          </a:solidFill>
                          <a:latin typeface="Avenir"/>
                          <a:ea typeface="Avenir"/>
                          <a:cs typeface="Avenir"/>
                          <a:sym typeface="Avenir"/>
                        </a:rPr>
                        <a:t>Vuse</a:t>
                      </a:r>
                      <a:r>
                        <a:rPr lang="en-US" sz="1400" dirty="0">
                          <a:solidFill>
                            <a:schemeClr val="dk1"/>
                          </a:solidFill>
                          <a:latin typeface="Avenir"/>
                          <a:ea typeface="Avenir"/>
                          <a:cs typeface="Avenir"/>
                          <a:sym typeface="Avenir"/>
                        </a:rPr>
                        <a:t>, Swisher, and </a:t>
                      </a:r>
                      <a:r>
                        <a:rPr lang="en-US" sz="1400" dirty="0" err="1">
                          <a:solidFill>
                            <a:schemeClr val="dk1"/>
                          </a:solidFill>
                          <a:latin typeface="Avenir"/>
                          <a:ea typeface="Avenir"/>
                          <a:cs typeface="Avenir"/>
                          <a:sym typeface="Avenir"/>
                        </a:rPr>
                        <a:t>Krave</a:t>
                      </a:r>
                      <a:r>
                        <a:rPr lang="en-US" sz="1400" dirty="0">
                          <a:solidFill>
                            <a:schemeClr val="dk1"/>
                          </a:solidFill>
                          <a:latin typeface="Avenir"/>
                          <a:ea typeface="Avenir"/>
                          <a:cs typeface="Avenir"/>
                          <a:sym typeface="Avenir"/>
                        </a:rPr>
                        <a:t>. </a:t>
                      </a:r>
                      <a:endParaRPr sz="1400" dirty="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endParaRPr sz="1350" dirty="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r>
            </a:tbl>
          </a:graphicData>
        </a:graphic>
      </p:graphicFrame>
      <p:pic>
        <p:nvPicPr>
          <p:cNvPr id="772" name="Shape 772" descr="http://www.kdhnews.com/images/story/53685_ChewingTobacco1.jpg"/>
          <p:cNvPicPr preferRelativeResize="0"/>
          <p:nvPr/>
        </p:nvPicPr>
        <p:blipFill rotWithShape="1">
          <a:blip r:embed="rId3">
            <a:alphaModFix/>
          </a:blip>
          <a:srcRect/>
          <a:stretch/>
        </p:blipFill>
        <p:spPr>
          <a:xfrm>
            <a:off x="7298615" y="3831218"/>
            <a:ext cx="1093422" cy="888438"/>
          </a:xfrm>
          <a:prstGeom prst="rect">
            <a:avLst/>
          </a:prstGeom>
          <a:noFill/>
          <a:ln>
            <a:noFill/>
          </a:ln>
        </p:spPr>
      </p:pic>
      <p:pic>
        <p:nvPicPr>
          <p:cNvPr id="773" name="Shape 773"/>
          <p:cNvPicPr preferRelativeResize="0"/>
          <p:nvPr/>
        </p:nvPicPr>
        <p:blipFill rotWithShape="1">
          <a:blip r:embed="rId4">
            <a:alphaModFix/>
          </a:blip>
          <a:srcRect/>
          <a:stretch/>
        </p:blipFill>
        <p:spPr>
          <a:xfrm>
            <a:off x="5932830" y="3831218"/>
            <a:ext cx="1182811" cy="888438"/>
          </a:xfrm>
          <a:prstGeom prst="rect">
            <a:avLst/>
          </a:prstGeom>
          <a:noFill/>
          <a:ln>
            <a:noFill/>
          </a:ln>
        </p:spPr>
      </p:pic>
      <p:pic>
        <p:nvPicPr>
          <p:cNvPr id="776" name="Shape 776"/>
          <p:cNvPicPr preferRelativeResize="0"/>
          <p:nvPr/>
        </p:nvPicPr>
        <p:blipFill rotWithShape="1">
          <a:blip r:embed="rId5">
            <a:alphaModFix/>
          </a:blip>
          <a:srcRect/>
          <a:stretch/>
        </p:blipFill>
        <p:spPr>
          <a:xfrm>
            <a:off x="6085775" y="2689615"/>
            <a:ext cx="1029866" cy="898113"/>
          </a:xfrm>
          <a:prstGeom prst="rect">
            <a:avLst/>
          </a:prstGeom>
          <a:noFill/>
          <a:ln>
            <a:noFill/>
          </a:ln>
        </p:spPr>
      </p:pic>
      <p:pic>
        <p:nvPicPr>
          <p:cNvPr id="777" name="Shape 777"/>
          <p:cNvPicPr preferRelativeResize="0"/>
          <p:nvPr/>
        </p:nvPicPr>
        <p:blipFill rotWithShape="1">
          <a:blip r:embed="rId6">
            <a:alphaModFix/>
          </a:blip>
          <a:srcRect/>
          <a:stretch/>
        </p:blipFill>
        <p:spPr>
          <a:xfrm>
            <a:off x="7370214" y="2655181"/>
            <a:ext cx="970647" cy="970647"/>
          </a:xfrm>
          <a:prstGeom prst="rect">
            <a:avLst/>
          </a:prstGeom>
          <a:noFill/>
          <a:ln>
            <a:noFill/>
          </a:ln>
        </p:spPr>
      </p:pic>
      <p:sp>
        <p:nvSpPr>
          <p:cNvPr id="778" name="Shape 778"/>
          <p:cNvSpPr/>
          <p:nvPr/>
        </p:nvSpPr>
        <p:spPr>
          <a:xfrm>
            <a:off x="7416448" y="2626633"/>
            <a:ext cx="914400" cy="914400"/>
          </a:xfrm>
          <a:prstGeom prst="noSmoking">
            <a:avLst>
              <a:gd name="adj" fmla="val 7728"/>
            </a:avLst>
          </a:prstGeom>
          <a:solidFill>
            <a:schemeClr val="dk2"/>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5775" y="4803196"/>
            <a:ext cx="922647" cy="175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485" r="6157"/>
          <a:stretch/>
        </p:blipFill>
        <p:spPr bwMode="auto">
          <a:xfrm>
            <a:off x="7239000" y="4793762"/>
            <a:ext cx="1168052" cy="173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Shape 78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Product Descriptions</a:t>
            </a:r>
            <a:endParaRPr sz="4800" b="1" i="0" u="none" strike="noStrike" cap="none">
              <a:solidFill>
                <a:schemeClr val="dk2"/>
              </a:solidFill>
              <a:latin typeface="Calibri"/>
              <a:ea typeface="Calibri"/>
              <a:cs typeface="Calibri"/>
              <a:sym typeface="Calibri"/>
            </a:endParaRPr>
          </a:p>
        </p:txBody>
      </p:sp>
      <p:graphicFrame>
        <p:nvGraphicFramePr>
          <p:cNvPr id="784" name="Shape 784"/>
          <p:cNvGraphicFramePr/>
          <p:nvPr/>
        </p:nvGraphicFramePr>
        <p:xfrm>
          <a:off x="480766" y="2054025"/>
          <a:ext cx="8069325" cy="2752600"/>
        </p:xfrm>
        <a:graphic>
          <a:graphicData uri="http://schemas.openxmlformats.org/drawingml/2006/table">
            <a:tbl>
              <a:tblPr>
                <a:noFill/>
                <a:tableStyleId>{7B90CD4B-B673-4D37-8BE3-40410D5BF2C0}</a:tableStyleId>
              </a:tblPr>
              <a:tblGrid>
                <a:gridCol w="1489425"/>
                <a:gridCol w="3890125"/>
                <a:gridCol w="2689775"/>
              </a:tblGrid>
              <a:tr h="335650">
                <a:tc>
                  <a:txBody>
                    <a:bodyPr/>
                    <a:lstStyle/>
                    <a:p>
                      <a:pPr marL="0" marR="0" lvl="0" indent="0" algn="l" rtl="0">
                        <a:spcBef>
                          <a:spcPts val="0"/>
                        </a:spcBef>
                        <a:spcAft>
                          <a:spcPts val="0"/>
                        </a:spcAft>
                        <a:buNone/>
                      </a:pPr>
                      <a:r>
                        <a:rPr lang="en-US" sz="1350">
                          <a:latin typeface="Avenir"/>
                          <a:ea typeface="Avenir"/>
                          <a:cs typeface="Avenir"/>
                          <a:sym typeface="Avenir"/>
                        </a:rPr>
                        <a:t>Product</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c>
                  <a:txBody>
                    <a:bodyPr/>
                    <a:lstStyle/>
                    <a:p>
                      <a:pPr marL="0" marR="0" lvl="0" indent="0" algn="l" rtl="0">
                        <a:spcBef>
                          <a:spcPts val="0"/>
                        </a:spcBef>
                        <a:spcAft>
                          <a:spcPts val="0"/>
                        </a:spcAft>
                        <a:buNone/>
                      </a:pPr>
                      <a:r>
                        <a:rPr lang="en-US" sz="1350">
                          <a:latin typeface="Avenir"/>
                          <a:ea typeface="Avenir"/>
                          <a:cs typeface="Avenir"/>
                          <a:sym typeface="Avenir"/>
                        </a:rPr>
                        <a:t>Description</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c>
                  <a:txBody>
                    <a:bodyPr/>
                    <a:lstStyle/>
                    <a:p>
                      <a:pPr marL="0" marR="0" lvl="0" indent="0" algn="l" rtl="0">
                        <a:spcBef>
                          <a:spcPts val="0"/>
                        </a:spcBef>
                        <a:spcAft>
                          <a:spcPts val="0"/>
                        </a:spcAft>
                        <a:buNone/>
                      </a:pPr>
                      <a:r>
                        <a:rPr lang="en-US" sz="1350">
                          <a:latin typeface="Avenir"/>
                          <a:ea typeface="Avenir"/>
                          <a:cs typeface="Avenir"/>
                          <a:sym typeface="Avenir"/>
                        </a:rPr>
                        <a:t>Examples</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A7A7A"/>
                    </a:solidFill>
                  </a:tcPr>
                </a:tc>
              </a:tr>
              <a:tr h="1258700">
                <a:tc>
                  <a:txBody>
                    <a:bodyPr/>
                    <a:lstStyle/>
                    <a:p>
                      <a:pPr marL="0" marR="0" lvl="0" indent="0" algn="l" rtl="0">
                        <a:spcBef>
                          <a:spcPts val="0"/>
                        </a:spcBef>
                        <a:spcAft>
                          <a:spcPts val="0"/>
                        </a:spcAft>
                        <a:buNone/>
                      </a:pPr>
                      <a:r>
                        <a:rPr lang="en-US" sz="1350">
                          <a:latin typeface="Avenir"/>
                          <a:ea typeface="Avenir"/>
                          <a:cs typeface="Avenir"/>
                          <a:sym typeface="Avenir"/>
                        </a:rPr>
                        <a:t>Hookah/</a:t>
                      </a:r>
                      <a:endParaRPr/>
                    </a:p>
                    <a:p>
                      <a:pPr marL="0" marR="0" lvl="0" indent="0" algn="l" rtl="0">
                        <a:spcBef>
                          <a:spcPts val="0"/>
                        </a:spcBef>
                        <a:spcAft>
                          <a:spcPts val="0"/>
                        </a:spcAft>
                        <a:buNone/>
                      </a:pPr>
                      <a:r>
                        <a:rPr lang="en-US" sz="1350">
                          <a:latin typeface="Avenir"/>
                          <a:ea typeface="Avenir"/>
                          <a:cs typeface="Avenir"/>
                          <a:sym typeface="Avenir"/>
                        </a:rPr>
                        <a:t>shisha</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r>
                        <a:rPr lang="en-US" sz="1400">
                          <a:solidFill>
                            <a:schemeClr val="dk1"/>
                          </a:solidFill>
                          <a:latin typeface="Avenir"/>
                          <a:ea typeface="Avenir"/>
                          <a:cs typeface="Avenir"/>
                          <a:sym typeface="Avenir"/>
                        </a:rPr>
                        <a:t>Tobacco used in hookahs is typically leaf flavored with molasses, honey, or dried fruit. In the United States this is typically referred to as shisha. </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6D6D6"/>
                    </a:solidFill>
                  </a:tcPr>
                </a:tc>
              </a:tr>
              <a:tr h="867100">
                <a:tc>
                  <a:txBody>
                    <a:bodyPr/>
                    <a:lstStyle/>
                    <a:p>
                      <a:pPr marL="0" marR="0" lvl="0" indent="0" algn="l" rtl="0">
                        <a:spcBef>
                          <a:spcPts val="0"/>
                        </a:spcBef>
                        <a:spcAft>
                          <a:spcPts val="0"/>
                        </a:spcAft>
                        <a:buNone/>
                      </a:pPr>
                      <a:r>
                        <a:rPr lang="en-US" sz="1350">
                          <a:latin typeface="Avenir"/>
                          <a:ea typeface="Avenir"/>
                          <a:cs typeface="Avenir"/>
                          <a:sym typeface="Avenir"/>
                        </a:rPr>
                        <a:t>Tobacco-related devices</a:t>
                      </a: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c>
                  <a:txBody>
                    <a:bodyPr/>
                    <a:lstStyle/>
                    <a:p>
                      <a:pPr marL="0" marR="0" lvl="0" indent="0" algn="l" rtl="0">
                        <a:spcBef>
                          <a:spcPts val="0"/>
                        </a:spcBef>
                        <a:spcAft>
                          <a:spcPts val="0"/>
                        </a:spcAft>
                        <a:buNone/>
                      </a:pPr>
                      <a:r>
                        <a:rPr lang="en-US" sz="1400">
                          <a:solidFill>
                            <a:schemeClr val="dk1"/>
                          </a:solidFill>
                          <a:latin typeface="Avenir"/>
                          <a:ea typeface="Avenir"/>
                          <a:cs typeface="Avenir"/>
                          <a:sym typeface="Avenir"/>
                        </a:rPr>
                        <a:t>Tobacco-related devices include pipes, rolling papers, ashtrays, or other devices intentionally designed or intended to be used in a manner which enables the chewing, sniffing, or smoking of tobacco or tobacco products. </a:t>
                      </a:r>
                      <a:endParaRPr sz="140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c>
                  <a:txBody>
                    <a:bodyPr/>
                    <a:lstStyle/>
                    <a:p>
                      <a:pPr marL="0" marR="0" lvl="0" indent="0" algn="l" rtl="0">
                        <a:spcBef>
                          <a:spcPts val="0"/>
                        </a:spcBef>
                        <a:spcAft>
                          <a:spcPts val="0"/>
                        </a:spcAft>
                        <a:buNone/>
                      </a:pPr>
                      <a:endParaRPr sz="1350">
                        <a:latin typeface="Avenir"/>
                        <a:ea typeface="Avenir"/>
                        <a:cs typeface="Avenir"/>
                        <a:sym typeface="Aveni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ECEC"/>
                    </a:solidFill>
                  </a:tcPr>
                </a:tc>
              </a:tr>
            </a:tbl>
          </a:graphicData>
        </a:graphic>
      </p:graphicFrame>
      <p:pic>
        <p:nvPicPr>
          <p:cNvPr id="785" name="Shape 785"/>
          <p:cNvPicPr preferRelativeResize="0"/>
          <p:nvPr/>
        </p:nvPicPr>
        <p:blipFill rotWithShape="1">
          <a:blip r:embed="rId3">
            <a:alphaModFix/>
          </a:blip>
          <a:srcRect/>
          <a:stretch/>
        </p:blipFill>
        <p:spPr>
          <a:xfrm>
            <a:off x="5969733" y="2590800"/>
            <a:ext cx="964467" cy="964467"/>
          </a:xfrm>
          <a:prstGeom prst="rect">
            <a:avLst/>
          </a:prstGeom>
          <a:noFill/>
          <a:ln>
            <a:noFill/>
          </a:ln>
        </p:spPr>
      </p:pic>
      <p:pic>
        <p:nvPicPr>
          <p:cNvPr id="786" name="Shape 786"/>
          <p:cNvPicPr preferRelativeResize="0"/>
          <p:nvPr/>
        </p:nvPicPr>
        <p:blipFill rotWithShape="1">
          <a:blip r:embed="rId4">
            <a:alphaModFix/>
          </a:blip>
          <a:srcRect/>
          <a:stretch/>
        </p:blipFill>
        <p:spPr>
          <a:xfrm>
            <a:off x="7086228" y="2590800"/>
            <a:ext cx="1319179" cy="964467"/>
          </a:xfrm>
          <a:prstGeom prst="rect">
            <a:avLst/>
          </a:prstGeom>
          <a:noFill/>
          <a:ln>
            <a:noFill/>
          </a:ln>
        </p:spPr>
      </p:pic>
      <p:pic>
        <p:nvPicPr>
          <p:cNvPr id="787" name="Shape 787" descr="cigarette-rolling-papers.jpg"/>
          <p:cNvPicPr preferRelativeResize="0"/>
          <p:nvPr/>
        </p:nvPicPr>
        <p:blipFill rotWithShape="1">
          <a:blip r:embed="rId5">
            <a:alphaModFix/>
          </a:blip>
          <a:srcRect/>
          <a:stretch/>
        </p:blipFill>
        <p:spPr>
          <a:xfrm>
            <a:off x="6553200" y="3718471"/>
            <a:ext cx="1305978" cy="10059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69" name="Shape 169"/>
          <p:cNvSpPr txBox="1"/>
          <p:nvPr/>
        </p:nvSpPr>
        <p:spPr>
          <a:xfrm>
            <a:off x="0" y="566244"/>
            <a:ext cx="9144000" cy="923330"/>
          </a:xfrm>
          <a:prstGeom prst="rect">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rgbClr val="FF0000"/>
                </a:solidFill>
                <a:latin typeface="Calibri"/>
                <a:ea typeface="Calibri"/>
                <a:cs typeface="Calibri"/>
                <a:sym typeface="Calibri"/>
              </a:rPr>
              <a:t>4 Reasons Why POS Matters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Product overview</a:t>
            </a:r>
            <a:endParaRPr/>
          </a:p>
        </p:txBody>
      </p:sp>
      <p:pic>
        <p:nvPicPr>
          <p:cNvPr id="794" name="Shape 794"/>
          <p:cNvPicPr preferRelativeResize="0"/>
          <p:nvPr/>
        </p:nvPicPr>
        <p:blipFill rotWithShape="1">
          <a:blip r:embed="rId3">
            <a:alphaModFix/>
          </a:blip>
          <a:srcRect/>
          <a:stretch/>
        </p:blipFill>
        <p:spPr>
          <a:xfrm>
            <a:off x="990227" y="1699154"/>
            <a:ext cx="3298363" cy="5097210"/>
          </a:xfrm>
          <a:prstGeom prst="rect">
            <a:avLst/>
          </a:prstGeom>
          <a:noFill/>
          <a:ln>
            <a:noFill/>
          </a:ln>
        </p:spPr>
      </p:pic>
      <p:pic>
        <p:nvPicPr>
          <p:cNvPr id="795" name="Shape 795"/>
          <p:cNvPicPr preferRelativeResize="0"/>
          <p:nvPr/>
        </p:nvPicPr>
        <p:blipFill rotWithShape="1">
          <a:blip r:embed="rId4">
            <a:alphaModFix/>
          </a:blip>
          <a:srcRect/>
          <a:stretch/>
        </p:blipFill>
        <p:spPr>
          <a:xfrm>
            <a:off x="4849709" y="1690603"/>
            <a:ext cx="3304064" cy="5105762"/>
          </a:xfrm>
          <a:prstGeom prst="rect">
            <a:avLst/>
          </a:prstGeom>
          <a:noFill/>
          <a:ln>
            <a:noFill/>
          </a:ln>
        </p:spPr>
      </p:pic>
      <p:sp>
        <p:nvSpPr>
          <p:cNvPr id="796" name="Shape 796"/>
          <p:cNvSpPr txBox="1"/>
          <p:nvPr/>
        </p:nvSpPr>
        <p:spPr>
          <a:xfrm>
            <a:off x="0" y="1251990"/>
            <a:ext cx="353299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Avenir"/>
                <a:ea typeface="Avenir"/>
                <a:cs typeface="Avenir"/>
                <a:sym typeface="Avenir"/>
              </a:rPr>
              <a:t>Pocket Guide: Page 2-3</a:t>
            </a:r>
            <a:endParaRPr sz="1800">
              <a:solidFill>
                <a:srgbClr val="FFFFFF"/>
              </a:solidFill>
              <a:latin typeface="Avenir"/>
              <a:ea typeface="Avenir"/>
              <a:cs typeface="Avenir"/>
              <a:sym typeface="Aveni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Shape 80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Cigarettes</a:t>
            </a:r>
            <a:endParaRPr/>
          </a:p>
        </p:txBody>
      </p:sp>
      <p:sp>
        <p:nvSpPr>
          <p:cNvPr id="802" name="Shape 802"/>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Refer exclusively to tobacco cigarettes</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Does not include electronic cigarettes</a:t>
            </a:r>
            <a:endParaRPr sz="2400" b="0" i="0" u="none" strike="noStrike" cap="none">
              <a:solidFill>
                <a:schemeClr val="dk1"/>
              </a:solidFill>
              <a:latin typeface="Calibri"/>
              <a:ea typeface="Calibri"/>
              <a:cs typeface="Calibri"/>
              <a:sym typeface="Calibri"/>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Cigarettes may be menthol cigarettes or non-menthol</a:t>
            </a:r>
            <a:endParaRPr/>
          </a:p>
          <a:p>
            <a:pPr marL="0" marR="0" lvl="0" indent="0" algn="l" rtl="0">
              <a:lnSpc>
                <a:spcPct val="90000"/>
              </a:lnSpc>
              <a:spcBef>
                <a:spcPts val="750"/>
              </a:spcBef>
              <a:spcAft>
                <a:spcPts val="0"/>
              </a:spcAft>
              <a:buClr>
                <a:schemeClr val="dk1"/>
              </a:buClr>
              <a:buFont typeface="Arial"/>
              <a:buNone/>
            </a:pPr>
            <a:endParaRPr sz="2800" b="0" i="0" u="none" strike="noStrike" cap="none">
              <a:solidFill>
                <a:schemeClr val="dk1"/>
              </a:solidFill>
              <a:latin typeface="Calibri"/>
              <a:ea typeface="Calibri"/>
              <a:cs typeface="Calibri"/>
              <a:sym typeface="Calibri"/>
            </a:endParaRPr>
          </a:p>
        </p:txBody>
      </p:sp>
      <p:pic>
        <p:nvPicPr>
          <p:cNvPr id="803" name="Shape 803"/>
          <p:cNvPicPr preferRelativeResize="0"/>
          <p:nvPr/>
        </p:nvPicPr>
        <p:blipFill rotWithShape="1">
          <a:blip r:embed="rId3">
            <a:alphaModFix/>
          </a:blip>
          <a:srcRect/>
          <a:stretch/>
        </p:blipFill>
        <p:spPr>
          <a:xfrm>
            <a:off x="1731818" y="3687348"/>
            <a:ext cx="5534121" cy="2171700"/>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sp>
        <p:nvSpPr>
          <p:cNvPr id="804" name="Shape 804"/>
          <p:cNvSpPr txBox="1"/>
          <p:nvPr/>
        </p:nvSpPr>
        <p:spPr>
          <a:xfrm>
            <a:off x="3581400" y="6087924"/>
            <a:ext cx="389517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Follow along in your pocket guide</a:t>
            </a:r>
            <a:endParaRPr/>
          </a:p>
        </p:txBody>
      </p:sp>
      <p:pic>
        <p:nvPicPr>
          <p:cNvPr id="805" name="Shape 805"/>
          <p:cNvPicPr preferRelativeResize="0"/>
          <p:nvPr/>
        </p:nvPicPr>
        <p:blipFill rotWithShape="1">
          <a:blip r:embed="rId4">
            <a:alphaModFix/>
          </a:blip>
          <a:srcRect/>
          <a:stretch/>
        </p:blipFill>
        <p:spPr>
          <a:xfrm>
            <a:off x="2859087" y="6065699"/>
            <a:ext cx="722313" cy="41116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Popular brands of cigarettes</a:t>
            </a:r>
            <a:endParaRPr/>
          </a:p>
        </p:txBody>
      </p:sp>
      <p:pic>
        <p:nvPicPr>
          <p:cNvPr id="811" name="Shape 811"/>
          <p:cNvPicPr preferRelativeResize="0"/>
          <p:nvPr/>
        </p:nvPicPr>
        <p:blipFill rotWithShape="1">
          <a:blip r:embed="rId3">
            <a:alphaModFix/>
          </a:blip>
          <a:srcRect/>
          <a:stretch/>
        </p:blipFill>
        <p:spPr>
          <a:xfrm>
            <a:off x="5094288" y="1675170"/>
            <a:ext cx="1249225" cy="1953533"/>
          </a:xfrm>
          <a:prstGeom prst="rect">
            <a:avLst/>
          </a:prstGeom>
          <a:noFill/>
          <a:ln>
            <a:noFill/>
          </a:ln>
        </p:spPr>
      </p:pic>
      <p:pic>
        <p:nvPicPr>
          <p:cNvPr id="812" name="Shape 812"/>
          <p:cNvPicPr preferRelativeResize="0"/>
          <p:nvPr/>
        </p:nvPicPr>
        <p:blipFill rotWithShape="1">
          <a:blip r:embed="rId4">
            <a:alphaModFix/>
          </a:blip>
          <a:srcRect/>
          <a:stretch/>
        </p:blipFill>
        <p:spPr>
          <a:xfrm>
            <a:off x="7239000" y="1775968"/>
            <a:ext cx="1264211" cy="1862259"/>
          </a:xfrm>
          <a:prstGeom prst="rect">
            <a:avLst/>
          </a:prstGeom>
          <a:noFill/>
          <a:ln>
            <a:noFill/>
          </a:ln>
        </p:spPr>
      </p:pic>
      <p:pic>
        <p:nvPicPr>
          <p:cNvPr id="813" name="Shape 813"/>
          <p:cNvPicPr preferRelativeResize="0"/>
          <p:nvPr/>
        </p:nvPicPr>
        <p:blipFill rotWithShape="1">
          <a:blip r:embed="rId5">
            <a:alphaModFix/>
          </a:blip>
          <a:srcRect/>
          <a:stretch/>
        </p:blipFill>
        <p:spPr>
          <a:xfrm>
            <a:off x="4244976" y="4253599"/>
            <a:ext cx="3833502" cy="2061154"/>
          </a:xfrm>
          <a:prstGeom prst="rect">
            <a:avLst/>
          </a:prstGeom>
          <a:noFill/>
          <a:ln>
            <a:noFill/>
          </a:ln>
        </p:spPr>
      </p:pic>
      <p:pic>
        <p:nvPicPr>
          <p:cNvPr id="814" name="Shape 814"/>
          <p:cNvPicPr preferRelativeResize="0"/>
          <p:nvPr/>
        </p:nvPicPr>
        <p:blipFill rotWithShape="1">
          <a:blip r:embed="rId6">
            <a:alphaModFix/>
          </a:blip>
          <a:srcRect/>
          <a:stretch/>
        </p:blipFill>
        <p:spPr>
          <a:xfrm>
            <a:off x="504826" y="4309132"/>
            <a:ext cx="1343555" cy="1984165"/>
          </a:xfrm>
          <a:prstGeom prst="rect">
            <a:avLst/>
          </a:prstGeom>
          <a:noFill/>
          <a:ln>
            <a:noFill/>
          </a:ln>
        </p:spPr>
      </p:pic>
      <p:pic>
        <p:nvPicPr>
          <p:cNvPr id="815" name="Shape 815"/>
          <p:cNvPicPr preferRelativeResize="0"/>
          <p:nvPr/>
        </p:nvPicPr>
        <p:blipFill rotWithShape="1">
          <a:blip r:embed="rId7">
            <a:alphaModFix/>
          </a:blip>
          <a:srcRect/>
          <a:stretch/>
        </p:blipFill>
        <p:spPr>
          <a:xfrm>
            <a:off x="2514600" y="4243332"/>
            <a:ext cx="1111634" cy="2047075"/>
          </a:xfrm>
          <a:prstGeom prst="rect">
            <a:avLst/>
          </a:prstGeom>
          <a:noFill/>
          <a:ln>
            <a:noFill/>
          </a:ln>
        </p:spPr>
      </p:pic>
      <p:pic>
        <p:nvPicPr>
          <p:cNvPr id="816" name="Shape 816"/>
          <p:cNvPicPr preferRelativeResize="0"/>
          <p:nvPr/>
        </p:nvPicPr>
        <p:blipFill rotWithShape="1">
          <a:blip r:embed="rId8">
            <a:alphaModFix/>
          </a:blip>
          <a:srcRect/>
          <a:stretch/>
        </p:blipFill>
        <p:spPr>
          <a:xfrm>
            <a:off x="530225" y="1666029"/>
            <a:ext cx="1407253" cy="2013474"/>
          </a:xfrm>
          <a:prstGeom prst="rect">
            <a:avLst/>
          </a:prstGeom>
          <a:noFill/>
          <a:ln>
            <a:noFill/>
          </a:ln>
        </p:spPr>
      </p:pic>
      <p:pic>
        <p:nvPicPr>
          <p:cNvPr id="817" name="Shape 817" descr="http://www.cigarettepurchase.com/images/l/Camel/Camel%20Filters%20cigarettes%20hard%20box.jpg"/>
          <p:cNvPicPr preferRelativeResize="0"/>
          <p:nvPr/>
        </p:nvPicPr>
        <p:blipFill rotWithShape="1">
          <a:blip r:embed="rId9">
            <a:alphaModFix/>
          </a:blip>
          <a:srcRect/>
          <a:stretch/>
        </p:blipFill>
        <p:spPr>
          <a:xfrm>
            <a:off x="2709863" y="1689583"/>
            <a:ext cx="1464468" cy="2040720"/>
          </a:xfrm>
          <a:prstGeom prst="rect">
            <a:avLst/>
          </a:prstGeom>
          <a:noFill/>
          <a:ln>
            <a:noFill/>
          </a:ln>
        </p:spPr>
      </p:pic>
      <p:sp>
        <p:nvSpPr>
          <p:cNvPr id="818" name="Shape 818"/>
          <p:cNvSpPr/>
          <p:nvPr/>
        </p:nvSpPr>
        <p:spPr>
          <a:xfrm>
            <a:off x="0" y="6488113"/>
            <a:ext cx="9144000" cy="369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Popular brands include Marlboro, Newport, Pall Mall, Camel, and Winston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Menthol cigarettes</a:t>
            </a:r>
            <a:endParaRPr/>
          </a:p>
        </p:txBody>
      </p:sp>
      <p:sp>
        <p:nvSpPr>
          <p:cNvPr id="825" name="Shape 825"/>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Menthol is the only flavored cigarette permitted by federal law</a:t>
            </a:r>
            <a:endParaRPr/>
          </a:p>
          <a:p>
            <a:pPr marL="171450" marR="0" lvl="0" indent="-171450" algn="l" rtl="0">
              <a:lnSpc>
                <a:spcPct val="90000"/>
              </a:lnSpc>
              <a:spcBef>
                <a:spcPts val="75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Typically green packs but may come in other colors </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p:txBody>
      </p:sp>
      <p:pic>
        <p:nvPicPr>
          <p:cNvPr id="826" name="Shape 826"/>
          <p:cNvPicPr preferRelativeResize="0"/>
          <p:nvPr/>
        </p:nvPicPr>
        <p:blipFill rotWithShape="1">
          <a:blip r:embed="rId3">
            <a:alphaModFix/>
          </a:blip>
          <a:srcRect/>
          <a:stretch/>
        </p:blipFill>
        <p:spPr>
          <a:xfrm>
            <a:off x="1828800" y="3030436"/>
            <a:ext cx="5468937" cy="3018837"/>
          </a:xfrm>
          <a:prstGeom prst="rect">
            <a:avLst/>
          </a:prstGeom>
          <a:noFill/>
          <a:ln>
            <a:noFill/>
          </a:ln>
        </p:spPr>
      </p:pic>
      <p:sp>
        <p:nvSpPr>
          <p:cNvPr id="827" name="Shape 827"/>
          <p:cNvSpPr/>
          <p:nvPr/>
        </p:nvSpPr>
        <p:spPr>
          <a:xfrm>
            <a:off x="1954211" y="3047933"/>
            <a:ext cx="5191125" cy="3001341"/>
          </a:xfrm>
          <a:prstGeom prst="rect">
            <a:avLst/>
          </a:prstGeom>
          <a:noFill/>
          <a:ln w="57150" cap="flat" cmpd="sng">
            <a:solidFill>
              <a:srgbClr val="0C0C0C"/>
            </a:solidFill>
            <a:prstDash val="solid"/>
            <a:miter lim="8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828" name="Shape 828"/>
          <p:cNvPicPr preferRelativeResize="0"/>
          <p:nvPr/>
        </p:nvPicPr>
        <p:blipFill rotWithShape="1">
          <a:blip r:embed="rId4">
            <a:alphaModFix/>
          </a:blip>
          <a:srcRect/>
          <a:stretch/>
        </p:blipFill>
        <p:spPr>
          <a:xfrm>
            <a:off x="2476500" y="6172200"/>
            <a:ext cx="722313" cy="411163"/>
          </a:xfrm>
          <a:prstGeom prst="rect">
            <a:avLst/>
          </a:prstGeom>
          <a:noFill/>
          <a:ln>
            <a:noFill/>
          </a:ln>
        </p:spPr>
      </p:pic>
      <p:sp>
        <p:nvSpPr>
          <p:cNvPr id="829" name="Shape 829"/>
          <p:cNvSpPr txBox="1"/>
          <p:nvPr/>
        </p:nvSpPr>
        <p:spPr>
          <a:xfrm>
            <a:off x="3198813" y="6172200"/>
            <a:ext cx="37029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Follow along in your pocket guide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320" b="1" i="0" u="none" strike="noStrike" cap="none">
                <a:solidFill>
                  <a:schemeClr val="dk2"/>
                </a:solidFill>
                <a:latin typeface="Calibri"/>
                <a:ea typeface="Calibri"/>
                <a:cs typeface="Calibri"/>
                <a:sym typeface="Calibri"/>
              </a:rPr>
              <a:t>Popular brands of menthol cigarettes</a:t>
            </a:r>
            <a:endParaRPr sz="4320" b="1" i="0" u="none" strike="noStrike" cap="none">
              <a:solidFill>
                <a:schemeClr val="dk2"/>
              </a:solidFill>
              <a:latin typeface="Calibri"/>
              <a:ea typeface="Calibri"/>
              <a:cs typeface="Calibri"/>
              <a:sym typeface="Calibri"/>
            </a:endParaRPr>
          </a:p>
        </p:txBody>
      </p:sp>
      <p:pic>
        <p:nvPicPr>
          <p:cNvPr id="835" name="Shape 835"/>
          <p:cNvPicPr preferRelativeResize="0">
            <a:picLocks noGrp="1"/>
          </p:cNvPicPr>
          <p:nvPr>
            <p:ph type="body" idx="1"/>
          </p:nvPr>
        </p:nvPicPr>
        <p:blipFill rotWithShape="1">
          <a:blip r:embed="rId3">
            <a:alphaModFix/>
          </a:blip>
          <a:srcRect t="-3956" b="-3955"/>
          <a:stretch/>
        </p:blipFill>
        <p:spPr>
          <a:xfrm>
            <a:off x="628650" y="1813902"/>
            <a:ext cx="7886700" cy="4351338"/>
          </a:xfrm>
          <a:prstGeom prst="rect">
            <a:avLst/>
          </a:prstGeom>
          <a:noFill/>
          <a:ln>
            <a:noFill/>
          </a:ln>
        </p:spPr>
      </p:pic>
      <p:sp>
        <p:nvSpPr>
          <p:cNvPr id="836" name="Shape 836"/>
          <p:cNvSpPr/>
          <p:nvPr/>
        </p:nvSpPr>
        <p:spPr>
          <a:xfrm>
            <a:off x="0" y="6488112"/>
            <a:ext cx="8839200"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Popular brands include Newport, Salem, Kool, and Marlboro menthol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Cigarillos/little cigars</a:t>
            </a:r>
            <a:endParaRPr/>
          </a:p>
        </p:txBody>
      </p:sp>
      <p:sp>
        <p:nvSpPr>
          <p:cNvPr id="843" name="Shape 843"/>
          <p:cNvSpPr txBox="1">
            <a:spLocks noGrp="1"/>
          </p:cNvSpPr>
          <p:nvPr>
            <p:ph type="body" idx="1"/>
          </p:nvPr>
        </p:nvSpPr>
        <p:spPr>
          <a:xfrm>
            <a:off x="0" y="1771650"/>
            <a:ext cx="9144000" cy="4525963"/>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Tobacco wrapped in a tobacco leaf (or a brown paper containing tobacco) </a:t>
            </a:r>
            <a:endParaRPr dirty="0"/>
          </a:p>
          <a:p>
            <a:pPr marL="171450" marR="0" lvl="0" indent="-171450" algn="l" rtl="0">
              <a:lnSpc>
                <a:spcPct val="90000"/>
              </a:lnSpc>
              <a:spcBef>
                <a:spcPts val="75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Short (3-4 inches) or the size of a cigarette </a:t>
            </a:r>
            <a:endParaRPr dirty="0"/>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Smaller than a large cigar</a:t>
            </a:r>
            <a:endParaRPr dirty="0"/>
          </a:p>
          <a:p>
            <a:pPr marL="171450" marR="0" lvl="0" indent="-171450" algn="l" rtl="0">
              <a:lnSpc>
                <a:spcPct val="90000"/>
              </a:lnSpc>
              <a:spcBef>
                <a:spcPts val="75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May be sold individually, a few in a pack, or in a pack of 20 or more that looks like a cigarette pack</a:t>
            </a:r>
            <a:endParaRPr dirty="0"/>
          </a:p>
          <a:p>
            <a:pPr marL="514350" marR="0" lvl="1" indent="-171450" algn="l" rtl="0">
              <a:lnSpc>
                <a:spcPct val="90000"/>
              </a:lnSpc>
              <a:spcBef>
                <a:spcPts val="375"/>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Blunt and blunt wrappers are considered cigarillos/little cigars</a:t>
            </a:r>
            <a:endParaRPr dirty="0"/>
          </a:p>
          <a:p>
            <a:pPr marL="0" marR="0" lvl="0" indent="0" algn="l" rtl="0">
              <a:lnSpc>
                <a:spcPct val="90000"/>
              </a:lnSpc>
              <a:spcBef>
                <a:spcPts val="750"/>
              </a:spcBef>
              <a:spcAft>
                <a:spcPts val="0"/>
              </a:spcAft>
              <a:buClr>
                <a:schemeClr val="dk1"/>
              </a:buClr>
              <a:buFont typeface="Arial"/>
              <a:buNone/>
            </a:pPr>
            <a:endParaRPr sz="2000" b="0" i="0" u="none" strike="noStrike" cap="none" dirty="0">
              <a:solidFill>
                <a:schemeClr val="dk1"/>
              </a:solidFill>
              <a:latin typeface="Calibri"/>
              <a:ea typeface="Calibri"/>
              <a:cs typeface="Calibri"/>
              <a:sym typeface="Calibri"/>
            </a:endParaRPr>
          </a:p>
        </p:txBody>
      </p:sp>
      <p:pic>
        <p:nvPicPr>
          <p:cNvPr id="844" name="Shape 844"/>
          <p:cNvPicPr preferRelativeResize="0"/>
          <p:nvPr/>
        </p:nvPicPr>
        <p:blipFill rotWithShape="1">
          <a:blip r:embed="rId3">
            <a:alphaModFix/>
          </a:blip>
          <a:srcRect/>
          <a:stretch/>
        </p:blipFill>
        <p:spPr>
          <a:xfrm>
            <a:off x="2128838" y="3810000"/>
            <a:ext cx="4295775" cy="2530475"/>
          </a:xfrm>
          <a:prstGeom prst="rect">
            <a:avLst/>
          </a:prstGeom>
          <a:noFill/>
          <a:ln>
            <a:noFill/>
          </a:ln>
        </p:spPr>
      </p:pic>
      <p:sp>
        <p:nvSpPr>
          <p:cNvPr id="845" name="Shape 845"/>
          <p:cNvSpPr/>
          <p:nvPr/>
        </p:nvSpPr>
        <p:spPr>
          <a:xfrm>
            <a:off x="2281238" y="3790950"/>
            <a:ext cx="4064000" cy="2439988"/>
          </a:xfrm>
          <a:prstGeom prst="rect">
            <a:avLst/>
          </a:prstGeom>
          <a:noFill/>
          <a:ln w="57150" cap="flat" cmpd="sng">
            <a:solidFill>
              <a:srgbClr val="0C0C0C"/>
            </a:solidFill>
            <a:prstDash val="solid"/>
            <a:miter lim="8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846" name="Shape 846"/>
          <p:cNvPicPr preferRelativeResize="0"/>
          <p:nvPr/>
        </p:nvPicPr>
        <p:blipFill rotWithShape="1">
          <a:blip r:embed="rId4">
            <a:alphaModFix/>
          </a:blip>
          <a:srcRect/>
          <a:stretch/>
        </p:blipFill>
        <p:spPr>
          <a:xfrm>
            <a:off x="2393950" y="6297613"/>
            <a:ext cx="722313" cy="411162"/>
          </a:xfrm>
          <a:prstGeom prst="rect">
            <a:avLst/>
          </a:prstGeom>
          <a:noFill/>
          <a:ln>
            <a:noFill/>
          </a:ln>
        </p:spPr>
      </p:pic>
      <p:sp>
        <p:nvSpPr>
          <p:cNvPr id="847" name="Shape 847"/>
          <p:cNvSpPr txBox="1"/>
          <p:nvPr/>
        </p:nvSpPr>
        <p:spPr>
          <a:xfrm>
            <a:off x="3092450" y="6340475"/>
            <a:ext cx="3332163"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Follow along in your pocket guide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Shape 852"/>
          <p:cNvPicPr preferRelativeResize="0"/>
          <p:nvPr/>
        </p:nvPicPr>
        <p:blipFill rotWithShape="1">
          <a:blip r:embed="rId3">
            <a:alphaModFix/>
          </a:blip>
          <a:srcRect/>
          <a:stretch/>
        </p:blipFill>
        <p:spPr>
          <a:xfrm>
            <a:off x="2362200" y="1685925"/>
            <a:ext cx="3155950" cy="2263775"/>
          </a:xfrm>
          <a:prstGeom prst="rect">
            <a:avLst/>
          </a:prstGeom>
          <a:noFill/>
          <a:ln>
            <a:noFill/>
          </a:ln>
        </p:spPr>
      </p:pic>
      <p:pic>
        <p:nvPicPr>
          <p:cNvPr id="853" name="Shape 853"/>
          <p:cNvPicPr preferRelativeResize="0"/>
          <p:nvPr/>
        </p:nvPicPr>
        <p:blipFill rotWithShape="1">
          <a:blip r:embed="rId4">
            <a:alphaModFix/>
          </a:blip>
          <a:srcRect/>
          <a:stretch/>
        </p:blipFill>
        <p:spPr>
          <a:xfrm>
            <a:off x="392113" y="4154488"/>
            <a:ext cx="2000250" cy="2200275"/>
          </a:xfrm>
          <a:prstGeom prst="rect">
            <a:avLst/>
          </a:prstGeom>
          <a:noFill/>
          <a:ln>
            <a:noFill/>
          </a:ln>
        </p:spPr>
      </p:pic>
      <p:pic>
        <p:nvPicPr>
          <p:cNvPr id="854" name="Shape 854"/>
          <p:cNvPicPr preferRelativeResize="0"/>
          <p:nvPr/>
        </p:nvPicPr>
        <p:blipFill rotWithShape="1">
          <a:blip r:embed="rId5">
            <a:alphaModFix/>
          </a:blip>
          <a:srcRect/>
          <a:stretch/>
        </p:blipFill>
        <p:spPr>
          <a:xfrm>
            <a:off x="5446713" y="4114800"/>
            <a:ext cx="1323975" cy="2286000"/>
          </a:xfrm>
          <a:prstGeom prst="rect">
            <a:avLst/>
          </a:prstGeom>
          <a:noFill/>
          <a:ln>
            <a:noFill/>
          </a:ln>
        </p:spPr>
      </p:pic>
      <p:pic>
        <p:nvPicPr>
          <p:cNvPr id="855" name="Shape 855"/>
          <p:cNvPicPr preferRelativeResize="0"/>
          <p:nvPr/>
        </p:nvPicPr>
        <p:blipFill rotWithShape="1">
          <a:blip r:embed="rId6">
            <a:alphaModFix/>
          </a:blip>
          <a:srcRect/>
          <a:stretch/>
        </p:blipFill>
        <p:spPr>
          <a:xfrm>
            <a:off x="5682587" y="1766579"/>
            <a:ext cx="3121025" cy="2102466"/>
          </a:xfrm>
          <a:prstGeom prst="rect">
            <a:avLst/>
          </a:prstGeom>
          <a:noFill/>
          <a:ln>
            <a:noFill/>
          </a:ln>
        </p:spPr>
      </p:pic>
      <p:sp>
        <p:nvSpPr>
          <p:cNvPr id="856" name="Shape 856"/>
          <p:cNvSpPr/>
          <p:nvPr/>
        </p:nvSpPr>
        <p:spPr>
          <a:xfrm>
            <a:off x="1" y="6465888"/>
            <a:ext cx="9164638"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Popular brands include Swisher Sweets, Black &amp; Mild, Phillies, and White Owl </a:t>
            </a:r>
            <a:endParaRPr/>
          </a:p>
        </p:txBody>
      </p:sp>
      <p:pic>
        <p:nvPicPr>
          <p:cNvPr id="857" name="Shape 857" descr="http://scene7.samsclub.com/is/image/samsclub/0002590041722_A?$img_size_380x380$"/>
          <p:cNvPicPr preferRelativeResize="0"/>
          <p:nvPr/>
        </p:nvPicPr>
        <p:blipFill rotWithShape="1">
          <a:blip r:embed="rId7">
            <a:alphaModFix/>
          </a:blip>
          <a:srcRect/>
          <a:stretch/>
        </p:blipFill>
        <p:spPr>
          <a:xfrm>
            <a:off x="2895600" y="4049713"/>
            <a:ext cx="2416175" cy="2416175"/>
          </a:xfrm>
          <a:prstGeom prst="rect">
            <a:avLst/>
          </a:prstGeom>
          <a:noFill/>
          <a:ln>
            <a:noFill/>
          </a:ln>
        </p:spPr>
      </p:pic>
      <p:pic>
        <p:nvPicPr>
          <p:cNvPr id="858" name="Shape 858"/>
          <p:cNvPicPr preferRelativeResize="0"/>
          <p:nvPr/>
        </p:nvPicPr>
        <p:blipFill rotWithShape="1">
          <a:blip r:embed="rId8">
            <a:alphaModFix/>
          </a:blip>
          <a:srcRect/>
          <a:stretch/>
        </p:blipFill>
        <p:spPr>
          <a:xfrm>
            <a:off x="7173913" y="4092575"/>
            <a:ext cx="1624012" cy="2286000"/>
          </a:xfrm>
          <a:prstGeom prst="rect">
            <a:avLst/>
          </a:prstGeom>
          <a:noFill/>
          <a:ln>
            <a:noFill/>
          </a:ln>
        </p:spPr>
      </p:pic>
      <p:pic>
        <p:nvPicPr>
          <p:cNvPr id="859" name="Shape 859"/>
          <p:cNvPicPr preferRelativeResize="0"/>
          <p:nvPr/>
        </p:nvPicPr>
        <p:blipFill rotWithShape="1">
          <a:blip r:embed="rId9">
            <a:alphaModFix/>
          </a:blip>
          <a:srcRect/>
          <a:stretch/>
        </p:blipFill>
        <p:spPr>
          <a:xfrm>
            <a:off x="209550" y="1755775"/>
            <a:ext cx="2051050" cy="2184400"/>
          </a:xfrm>
          <a:prstGeom prst="rect">
            <a:avLst/>
          </a:prstGeom>
          <a:noFill/>
          <a:ln>
            <a:noFill/>
          </a:ln>
        </p:spPr>
      </p:pic>
      <p:sp>
        <p:nvSpPr>
          <p:cNvPr id="860" name="Shape 86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320" b="1" i="0" u="none" strike="noStrike" cap="none">
                <a:solidFill>
                  <a:schemeClr val="dk2"/>
                </a:solidFill>
                <a:latin typeface="Calibri"/>
                <a:ea typeface="Calibri"/>
                <a:cs typeface="Calibri"/>
                <a:sym typeface="Calibri"/>
              </a:rPr>
              <a:t>Popular brands of </a:t>
            </a:r>
            <a:br>
              <a:rPr lang="en-US" sz="4320" b="1" i="0" u="none" strike="noStrike" cap="none">
                <a:solidFill>
                  <a:schemeClr val="dk2"/>
                </a:solidFill>
                <a:latin typeface="Calibri"/>
                <a:ea typeface="Calibri"/>
                <a:cs typeface="Calibri"/>
                <a:sym typeface="Calibri"/>
              </a:rPr>
            </a:br>
            <a:r>
              <a:rPr lang="en-US" sz="4320" b="1" i="0" u="none" strike="noStrike" cap="none">
                <a:solidFill>
                  <a:schemeClr val="dk2"/>
                </a:solidFill>
                <a:latin typeface="Calibri"/>
                <a:ea typeface="Calibri"/>
                <a:cs typeface="Calibri"/>
                <a:sym typeface="Calibri"/>
              </a:rPr>
              <a:t>cigarillos/little cigars</a:t>
            </a:r>
            <a:endParaRPr sz="4320" b="1" i="0" u="none" strike="noStrike" cap="none">
              <a:solidFill>
                <a:schemeClr val="dk2"/>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000" b="1" i="0" u="none" strike="noStrike" cap="none">
                <a:solidFill>
                  <a:schemeClr val="dk2"/>
                </a:solidFill>
                <a:latin typeface="Calibri"/>
                <a:ea typeface="Calibri"/>
                <a:cs typeface="Calibri"/>
                <a:sym typeface="Calibri"/>
              </a:rPr>
              <a:t>Single cigarillos/little cigars</a:t>
            </a:r>
            <a:endParaRPr/>
          </a:p>
        </p:txBody>
      </p:sp>
      <p:sp>
        <p:nvSpPr>
          <p:cNvPr id="867" name="Shape 867"/>
          <p:cNvSpPr txBox="1">
            <a:spLocks noGrp="1"/>
          </p:cNvSpPr>
          <p:nvPr>
            <p:ph type="body" idx="1"/>
          </p:nvPr>
        </p:nvSpPr>
        <p:spPr>
          <a:xfrm>
            <a:off x="3164774" y="1722437"/>
            <a:ext cx="5522026" cy="4525963"/>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Smaller unit sizes indicate lower purchase prices</a:t>
            </a:r>
            <a:endParaRPr dirty="0"/>
          </a:p>
          <a:p>
            <a:pPr marL="171450" marR="0" lvl="0" indent="-171450" algn="l" rtl="0">
              <a:lnSpc>
                <a:spcPct val="90000"/>
              </a:lnSpc>
              <a:spcBef>
                <a:spcPts val="75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Examine the brands of cigarillos/little cigars to try and find single cigarillos/little cigars</a:t>
            </a:r>
            <a:endParaRPr dirty="0"/>
          </a:p>
        </p:txBody>
      </p:sp>
      <p:pic>
        <p:nvPicPr>
          <p:cNvPr id="868" name="Shape 868"/>
          <p:cNvPicPr preferRelativeResize="0"/>
          <p:nvPr/>
        </p:nvPicPr>
        <p:blipFill rotWithShape="1">
          <a:blip r:embed="rId3">
            <a:alphaModFix/>
          </a:blip>
          <a:srcRect/>
          <a:stretch/>
        </p:blipFill>
        <p:spPr>
          <a:xfrm>
            <a:off x="2204315" y="4647014"/>
            <a:ext cx="772967" cy="2097242"/>
          </a:xfrm>
          <a:prstGeom prst="rect">
            <a:avLst/>
          </a:prstGeom>
          <a:noFill/>
          <a:ln>
            <a:noFill/>
          </a:ln>
        </p:spPr>
      </p:pic>
      <p:pic>
        <p:nvPicPr>
          <p:cNvPr id="869" name="Shape 869" descr="Screen Shot 2013-05-23 at 11.02.58 AM.png"/>
          <p:cNvPicPr preferRelativeResize="0"/>
          <p:nvPr/>
        </p:nvPicPr>
        <p:blipFill rotWithShape="1">
          <a:blip r:embed="rId4">
            <a:alphaModFix/>
          </a:blip>
          <a:srcRect/>
          <a:stretch/>
        </p:blipFill>
        <p:spPr>
          <a:xfrm>
            <a:off x="3164774" y="4589035"/>
            <a:ext cx="2768600" cy="1175982"/>
          </a:xfrm>
          <a:prstGeom prst="rect">
            <a:avLst/>
          </a:prstGeom>
          <a:noFill/>
          <a:ln>
            <a:noFill/>
          </a:ln>
        </p:spPr>
      </p:pic>
      <p:pic>
        <p:nvPicPr>
          <p:cNvPr id="870" name="Shape 870" descr="Screen Shot 2013-05-23 at 11.05.07 AM.png"/>
          <p:cNvPicPr preferRelativeResize="0"/>
          <p:nvPr/>
        </p:nvPicPr>
        <p:blipFill rotWithShape="1">
          <a:blip r:embed="rId5">
            <a:alphaModFix/>
          </a:blip>
          <a:srcRect/>
          <a:stretch/>
        </p:blipFill>
        <p:spPr>
          <a:xfrm>
            <a:off x="609600" y="1447800"/>
            <a:ext cx="2057400" cy="2050436"/>
          </a:xfrm>
          <a:prstGeom prst="rect">
            <a:avLst/>
          </a:prstGeom>
          <a:noFill/>
          <a:ln w="38100" cap="flat" cmpd="sng">
            <a:solidFill>
              <a:srgbClr val="FF0000"/>
            </a:solidFill>
            <a:prstDash val="solid"/>
            <a:miter lim="8000"/>
            <a:headEnd type="none" w="sm" len="sm"/>
            <a:tailEnd type="none" w="sm" len="sm"/>
          </a:ln>
        </p:spPr>
      </p:pic>
      <p:sp>
        <p:nvSpPr>
          <p:cNvPr id="871" name="Shape 871"/>
          <p:cNvSpPr/>
          <p:nvPr/>
        </p:nvSpPr>
        <p:spPr>
          <a:xfrm>
            <a:off x="837406" y="1536085"/>
            <a:ext cx="1671637" cy="1570037"/>
          </a:xfrm>
          <a:prstGeom prst="noSmoking">
            <a:avLst>
              <a:gd name="adj" fmla="val 6152"/>
            </a:avLst>
          </a:prstGeom>
          <a:solidFill>
            <a:srgbClr val="FF0000"/>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pic>
        <p:nvPicPr>
          <p:cNvPr id="872" name="Shape 872" descr="http://scene7.samsclub.com/is/image/samsclub/0002590041722_A?$img_size_380x380$"/>
          <p:cNvPicPr preferRelativeResize="0"/>
          <p:nvPr/>
        </p:nvPicPr>
        <p:blipFill rotWithShape="1">
          <a:blip r:embed="rId6">
            <a:alphaModFix/>
          </a:blip>
          <a:srcRect/>
          <a:stretch/>
        </p:blipFill>
        <p:spPr>
          <a:xfrm>
            <a:off x="112100" y="4723088"/>
            <a:ext cx="2097242" cy="2097242"/>
          </a:xfrm>
          <a:prstGeom prst="rect">
            <a:avLst/>
          </a:prstGeom>
          <a:noFill/>
          <a:ln>
            <a:noFill/>
          </a:ln>
        </p:spPr>
      </p:pic>
      <p:pic>
        <p:nvPicPr>
          <p:cNvPr id="873" name="Shape 873"/>
          <p:cNvPicPr preferRelativeResize="0"/>
          <p:nvPr/>
        </p:nvPicPr>
        <p:blipFill rotWithShape="1">
          <a:blip r:embed="rId7">
            <a:alphaModFix/>
          </a:blip>
          <a:srcRect/>
          <a:stretch/>
        </p:blipFill>
        <p:spPr>
          <a:xfrm>
            <a:off x="6083135" y="4811404"/>
            <a:ext cx="2895600" cy="1991113"/>
          </a:xfrm>
          <a:prstGeom prst="rect">
            <a:avLst/>
          </a:prstGeom>
          <a:noFill/>
          <a:ln>
            <a:noFill/>
          </a:ln>
        </p:spPr>
      </p:pic>
      <p:pic>
        <p:nvPicPr>
          <p:cNvPr id="874" name="Shape 874"/>
          <p:cNvPicPr preferRelativeResize="0"/>
          <p:nvPr/>
        </p:nvPicPr>
        <p:blipFill rotWithShape="1">
          <a:blip r:embed="rId8">
            <a:alphaModFix/>
          </a:blip>
          <a:srcRect t="-4387"/>
          <a:stretch/>
        </p:blipFill>
        <p:spPr>
          <a:xfrm>
            <a:off x="6414654" y="3521144"/>
            <a:ext cx="2019869" cy="1190625"/>
          </a:xfrm>
          <a:prstGeom prst="rect">
            <a:avLst/>
          </a:prstGeom>
          <a:noFill/>
          <a:ln>
            <a:noFill/>
          </a:ln>
        </p:spPr>
      </p:pic>
      <p:pic>
        <p:nvPicPr>
          <p:cNvPr id="875" name="Shape 875"/>
          <p:cNvPicPr preferRelativeResize="0"/>
          <p:nvPr/>
        </p:nvPicPr>
        <p:blipFill rotWithShape="1">
          <a:blip r:embed="rId9">
            <a:alphaModFix/>
          </a:blip>
          <a:srcRect/>
          <a:stretch/>
        </p:blipFill>
        <p:spPr>
          <a:xfrm>
            <a:off x="3294555" y="5869480"/>
            <a:ext cx="2412953" cy="880138"/>
          </a:xfrm>
          <a:prstGeom prst="rect">
            <a:avLst/>
          </a:prstGeom>
          <a:noFill/>
          <a:ln>
            <a:noFill/>
          </a:ln>
        </p:spPr>
      </p:pic>
      <p:sp>
        <p:nvSpPr>
          <p:cNvPr id="876" name="Shape 876"/>
          <p:cNvSpPr txBox="1"/>
          <p:nvPr/>
        </p:nvSpPr>
        <p:spPr>
          <a:xfrm>
            <a:off x="533400" y="3498236"/>
            <a:ext cx="227965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rgbClr val="000000"/>
                </a:solidFill>
                <a:latin typeface="Avenir"/>
                <a:ea typeface="Avenir"/>
                <a:cs typeface="Avenir"/>
                <a:sym typeface="Avenir"/>
              </a:rPr>
              <a:t>Does not count as single cigarillo/little cigars because it is sold in packs of two</a:t>
            </a:r>
            <a:endParaRPr sz="1600">
              <a:solidFill>
                <a:srgbClr val="000000"/>
              </a:solidFill>
              <a:latin typeface="Avenir"/>
              <a:ea typeface="Avenir"/>
              <a:cs typeface="Avenir"/>
              <a:sym typeface="Aveni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Large cigars </a:t>
            </a:r>
            <a:endParaRPr/>
          </a:p>
        </p:txBody>
      </p:sp>
      <p:sp>
        <p:nvSpPr>
          <p:cNvPr id="883" name="Shape 883"/>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Typically contains at least one-half ounce of aged, fermented tobacco wrapped in tobacco leaf (or a brown paper containing tobacco)</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Often sold as singles but can be found in boxes</a:t>
            </a:r>
            <a:endParaRPr/>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Larger than cigarillos/little cigars</a:t>
            </a:r>
            <a:endParaRPr/>
          </a:p>
        </p:txBody>
      </p:sp>
      <p:pic>
        <p:nvPicPr>
          <p:cNvPr id="884" name="Shape 884"/>
          <p:cNvPicPr preferRelativeResize="0"/>
          <p:nvPr/>
        </p:nvPicPr>
        <p:blipFill rotWithShape="1">
          <a:blip r:embed="rId3">
            <a:alphaModFix/>
          </a:blip>
          <a:srcRect/>
          <a:stretch/>
        </p:blipFill>
        <p:spPr>
          <a:xfrm>
            <a:off x="2133600" y="4114800"/>
            <a:ext cx="4983163" cy="1844675"/>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pic>
        <p:nvPicPr>
          <p:cNvPr id="885" name="Shape 885"/>
          <p:cNvPicPr preferRelativeResize="0"/>
          <p:nvPr/>
        </p:nvPicPr>
        <p:blipFill rotWithShape="1">
          <a:blip r:embed="rId4">
            <a:alphaModFix/>
          </a:blip>
          <a:srcRect/>
          <a:stretch/>
        </p:blipFill>
        <p:spPr>
          <a:xfrm>
            <a:off x="2706688" y="6097588"/>
            <a:ext cx="722312" cy="411162"/>
          </a:xfrm>
          <a:prstGeom prst="rect">
            <a:avLst/>
          </a:prstGeom>
          <a:noFill/>
          <a:ln>
            <a:noFill/>
          </a:ln>
        </p:spPr>
      </p:pic>
      <p:sp>
        <p:nvSpPr>
          <p:cNvPr id="886" name="Shape 886"/>
          <p:cNvSpPr txBox="1"/>
          <p:nvPr/>
        </p:nvSpPr>
        <p:spPr>
          <a:xfrm>
            <a:off x="3429000" y="6118225"/>
            <a:ext cx="37029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Follow along in your pocket guide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Shape 891"/>
          <p:cNvPicPr preferRelativeResize="0"/>
          <p:nvPr/>
        </p:nvPicPr>
        <p:blipFill rotWithShape="1">
          <a:blip r:embed="rId3">
            <a:alphaModFix/>
          </a:blip>
          <a:srcRect/>
          <a:stretch/>
        </p:blipFill>
        <p:spPr>
          <a:xfrm>
            <a:off x="5181600" y="1629028"/>
            <a:ext cx="3505200" cy="3505200"/>
          </a:xfrm>
          <a:prstGeom prst="rect">
            <a:avLst/>
          </a:prstGeom>
          <a:noFill/>
          <a:ln>
            <a:noFill/>
          </a:ln>
        </p:spPr>
      </p:pic>
      <p:sp>
        <p:nvSpPr>
          <p:cNvPr id="892" name="Shape 892"/>
          <p:cNvSpPr/>
          <p:nvPr/>
        </p:nvSpPr>
        <p:spPr>
          <a:xfrm>
            <a:off x="6096000" y="1604315"/>
            <a:ext cx="1752600" cy="3529913"/>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3" name="Shape 89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Images of large cigars</a:t>
            </a:r>
            <a:endParaRPr/>
          </a:p>
        </p:txBody>
      </p:sp>
      <p:sp>
        <p:nvSpPr>
          <p:cNvPr id="894" name="Shape 894"/>
          <p:cNvSpPr txBox="1"/>
          <p:nvPr/>
        </p:nvSpPr>
        <p:spPr>
          <a:xfrm>
            <a:off x="4803775" y="5075238"/>
            <a:ext cx="4197350"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Avenir"/>
                <a:ea typeface="Avenir"/>
                <a:cs typeface="Avenir"/>
                <a:sym typeface="Avenir"/>
              </a:rPr>
              <a:t>NOTE:</a:t>
            </a:r>
            <a:r>
              <a:rPr lang="en-US" sz="1600">
                <a:solidFill>
                  <a:srgbClr val="000000"/>
                </a:solidFill>
                <a:latin typeface="Avenir"/>
                <a:ea typeface="Avenir"/>
                <a:cs typeface="Avenir"/>
                <a:sym typeface="Avenir"/>
              </a:rPr>
              <a:t> Some cigarillos/little cigars have the word “cigar” on the package (e.g.  “25 pipe-tobacco cigars”). These are not considered large cigars since they are sold in a pack and are smaller than a large cigar. </a:t>
            </a:r>
            <a:endParaRPr/>
          </a:p>
        </p:txBody>
      </p:sp>
      <p:sp>
        <p:nvSpPr>
          <p:cNvPr id="895" name="Shape 895"/>
          <p:cNvSpPr/>
          <p:nvPr/>
        </p:nvSpPr>
        <p:spPr>
          <a:xfrm>
            <a:off x="4794250" y="1371600"/>
            <a:ext cx="4206875" cy="5257800"/>
          </a:xfrm>
          <a:prstGeom prst="rect">
            <a:avLst/>
          </a:prstGeom>
          <a:noFill/>
          <a:ln w="57150" cap="flat" cmpd="sng">
            <a:solidFill>
              <a:schemeClr val="dk1"/>
            </a:solidFill>
            <a:prstDash val="solid"/>
            <a:miter lim="8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896" name="Shape 896"/>
          <p:cNvPicPr preferRelativeResize="0"/>
          <p:nvPr/>
        </p:nvPicPr>
        <p:blipFill rotWithShape="1">
          <a:blip r:embed="rId4">
            <a:alphaModFix/>
          </a:blip>
          <a:srcRect/>
          <a:stretch/>
        </p:blipFill>
        <p:spPr>
          <a:xfrm>
            <a:off x="990600" y="4257905"/>
            <a:ext cx="2590800" cy="2695575"/>
          </a:xfrm>
          <a:prstGeom prst="rect">
            <a:avLst/>
          </a:prstGeom>
          <a:noFill/>
          <a:ln>
            <a:noFill/>
          </a:ln>
        </p:spPr>
      </p:pic>
      <p:pic>
        <p:nvPicPr>
          <p:cNvPr id="897" name="Shape 897"/>
          <p:cNvPicPr preferRelativeResize="0"/>
          <p:nvPr/>
        </p:nvPicPr>
        <p:blipFill rotWithShape="1">
          <a:blip r:embed="rId5">
            <a:alphaModFix/>
          </a:blip>
          <a:srcRect/>
          <a:stretch/>
        </p:blipFill>
        <p:spPr>
          <a:xfrm>
            <a:off x="2552700" y="1816330"/>
            <a:ext cx="2057400" cy="2359025"/>
          </a:xfrm>
          <a:prstGeom prst="rect">
            <a:avLst/>
          </a:prstGeom>
          <a:noFill/>
          <a:ln>
            <a:noFill/>
          </a:ln>
        </p:spPr>
      </p:pic>
      <p:pic>
        <p:nvPicPr>
          <p:cNvPr id="898" name="Shape 898"/>
          <p:cNvPicPr preferRelativeResize="0"/>
          <p:nvPr/>
        </p:nvPicPr>
        <p:blipFill rotWithShape="1">
          <a:blip r:embed="rId6">
            <a:alphaModFix/>
          </a:blip>
          <a:srcRect/>
          <a:stretch/>
        </p:blipFill>
        <p:spPr>
          <a:xfrm>
            <a:off x="198438" y="1640118"/>
            <a:ext cx="2338387" cy="2711450"/>
          </a:xfrm>
          <a:prstGeom prst="rect">
            <a:avLst/>
          </a:prstGeom>
          <a:noFill/>
          <a:ln>
            <a:noFill/>
          </a:ln>
        </p:spPr>
      </p:pic>
      <p:cxnSp>
        <p:nvCxnSpPr>
          <p:cNvPr id="899" name="Shape 899"/>
          <p:cNvCxnSpPr/>
          <p:nvPr/>
        </p:nvCxnSpPr>
        <p:spPr>
          <a:xfrm>
            <a:off x="6096000" y="1499287"/>
            <a:ext cx="1752600" cy="3529913"/>
          </a:xfrm>
          <a:prstGeom prst="straightConnector1">
            <a:avLst/>
          </a:prstGeom>
          <a:noFill/>
          <a:ln w="38100" cap="flat" cmpd="sng">
            <a:solidFill>
              <a:srgbClr val="FF0066"/>
            </a:solidFill>
            <a:prstDash val="solid"/>
            <a:miter lim="8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3600" b="0" i="0" u="none" strike="noStrike" cap="none">
                <a:solidFill>
                  <a:schemeClr val="lt1"/>
                </a:solidFill>
                <a:latin typeface="Calibri"/>
                <a:ea typeface="Calibri"/>
                <a:cs typeface="Calibri"/>
                <a:sym typeface="Calibri"/>
              </a:rPr>
              <a:t>Why Do We Do Store Assessments?</a:t>
            </a:r>
            <a:endParaRPr sz="3600" b="0" i="0" u="none" strike="noStrike" cap="none">
              <a:solidFill>
                <a:schemeClr val="lt1"/>
              </a:solidFill>
              <a:latin typeface="Calibri"/>
              <a:ea typeface="Calibri"/>
              <a:cs typeface="Calibri"/>
              <a:sym typeface="Calibri"/>
            </a:endParaRPr>
          </a:p>
        </p:txBody>
      </p:sp>
      <p:sp>
        <p:nvSpPr>
          <p:cNvPr id="175" name="Shape 175"/>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320" b="1" i="0" u="none" strike="noStrike" cap="none">
                <a:solidFill>
                  <a:schemeClr val="dk2"/>
                </a:solidFill>
                <a:latin typeface="Calibri"/>
                <a:ea typeface="Calibri"/>
                <a:cs typeface="Calibri"/>
                <a:sym typeface="Calibri"/>
              </a:rPr>
              <a:t>Chew, moist or dry snuff, dip or snus</a:t>
            </a:r>
            <a:endParaRPr/>
          </a:p>
        </p:txBody>
      </p:sp>
      <p:sp>
        <p:nvSpPr>
          <p:cNvPr id="906" name="Shape 906"/>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These are different forms of smokeless tobacco all treated as one product category</a:t>
            </a:r>
            <a:endParaRPr sz="2000" b="0" i="0" u="none" strike="noStrike" cap="none">
              <a:solidFill>
                <a:schemeClr val="dk1"/>
              </a:solidFill>
              <a:latin typeface="Calibri"/>
              <a:ea typeface="Calibri"/>
              <a:cs typeface="Calibri"/>
              <a:sym typeface="Calibri"/>
            </a:endParaRPr>
          </a:p>
          <a:p>
            <a:pPr marL="171450" marR="0" lvl="0" indent="-171450" algn="l" rtl="0">
              <a:lnSpc>
                <a:spcPct val="90000"/>
              </a:lnSpc>
              <a:spcBef>
                <a:spcPts val="75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You don’t need to recognize the difference between chew, snuff, dip or snus</a:t>
            </a:r>
            <a:endParaRPr sz="2000" b="0" i="0" u="none" strike="noStrike" cap="none">
              <a:solidFill>
                <a:schemeClr val="dk1"/>
              </a:solidFill>
              <a:latin typeface="Calibri"/>
              <a:ea typeface="Calibri"/>
              <a:cs typeface="Calibri"/>
              <a:sym typeface="Calibri"/>
            </a:endParaRPr>
          </a:p>
          <a:p>
            <a:pPr marL="171450" marR="0" lvl="0" indent="-171450" algn="l" rtl="0">
              <a:lnSpc>
                <a:spcPct val="90000"/>
              </a:lnSpc>
              <a:spcBef>
                <a:spcPts val="75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The products are packaged in cans or pouches and are usually shelved near cigarettes. </a:t>
            </a:r>
            <a:endParaRPr/>
          </a:p>
          <a:p>
            <a:pPr marL="0" marR="0" lvl="0" indent="0" algn="l" rtl="0">
              <a:lnSpc>
                <a:spcPct val="90000"/>
              </a:lnSpc>
              <a:spcBef>
                <a:spcPts val="750"/>
              </a:spcBef>
              <a:spcAft>
                <a:spcPts val="0"/>
              </a:spcAft>
              <a:buClr>
                <a:schemeClr val="dk1"/>
              </a:buClr>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Font typeface="Arial"/>
              <a:buNone/>
            </a:pPr>
            <a:endParaRPr sz="2000" b="0" i="0" u="none" strike="noStrike" cap="none">
              <a:solidFill>
                <a:schemeClr val="dk1"/>
              </a:solidFill>
              <a:latin typeface="Calibri"/>
              <a:ea typeface="Calibri"/>
              <a:cs typeface="Calibri"/>
              <a:sym typeface="Calibri"/>
            </a:endParaRPr>
          </a:p>
        </p:txBody>
      </p:sp>
      <p:pic>
        <p:nvPicPr>
          <p:cNvPr id="907" name="Shape 907"/>
          <p:cNvPicPr preferRelativeResize="0"/>
          <p:nvPr/>
        </p:nvPicPr>
        <p:blipFill rotWithShape="1">
          <a:blip r:embed="rId3">
            <a:alphaModFix/>
          </a:blip>
          <a:srcRect/>
          <a:stretch/>
        </p:blipFill>
        <p:spPr>
          <a:xfrm>
            <a:off x="3849601" y="3559175"/>
            <a:ext cx="3309697" cy="2636886"/>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pic>
        <p:nvPicPr>
          <p:cNvPr id="908" name="Shape 908"/>
          <p:cNvPicPr preferRelativeResize="0"/>
          <p:nvPr/>
        </p:nvPicPr>
        <p:blipFill rotWithShape="1">
          <a:blip r:embed="rId4">
            <a:alphaModFix/>
          </a:blip>
          <a:srcRect/>
          <a:stretch/>
        </p:blipFill>
        <p:spPr>
          <a:xfrm>
            <a:off x="2734021" y="6336744"/>
            <a:ext cx="722312" cy="411163"/>
          </a:xfrm>
          <a:prstGeom prst="rect">
            <a:avLst/>
          </a:prstGeom>
          <a:noFill/>
          <a:ln>
            <a:noFill/>
          </a:ln>
        </p:spPr>
      </p:pic>
      <p:sp>
        <p:nvSpPr>
          <p:cNvPr id="909" name="Shape 909"/>
          <p:cNvSpPr txBox="1"/>
          <p:nvPr/>
        </p:nvSpPr>
        <p:spPr>
          <a:xfrm>
            <a:off x="3456333" y="6336744"/>
            <a:ext cx="37029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Follow along in your pocket guide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Shape 914"/>
          <p:cNvPicPr preferRelativeResize="0"/>
          <p:nvPr/>
        </p:nvPicPr>
        <p:blipFill rotWithShape="1">
          <a:blip r:embed="rId3">
            <a:alphaModFix/>
          </a:blip>
          <a:srcRect/>
          <a:stretch/>
        </p:blipFill>
        <p:spPr>
          <a:xfrm>
            <a:off x="6400800" y="4630738"/>
            <a:ext cx="2514600" cy="1789112"/>
          </a:xfrm>
          <a:prstGeom prst="rect">
            <a:avLst/>
          </a:prstGeom>
          <a:noFill/>
          <a:ln>
            <a:noFill/>
          </a:ln>
        </p:spPr>
      </p:pic>
      <p:sp>
        <p:nvSpPr>
          <p:cNvPr id="915" name="Shape 91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320" b="1" i="0" u="none" strike="noStrike" cap="none">
                <a:solidFill>
                  <a:schemeClr val="dk2"/>
                </a:solidFill>
                <a:latin typeface="Calibri"/>
                <a:ea typeface="Calibri"/>
                <a:cs typeface="Calibri"/>
                <a:sym typeface="Calibri"/>
              </a:rPr>
              <a:t>Popular brands of smokeless tobacco</a:t>
            </a:r>
            <a:endParaRPr sz="4320" b="1" i="0" u="none" strike="noStrike" cap="none">
              <a:solidFill>
                <a:schemeClr val="dk2"/>
              </a:solidFill>
              <a:latin typeface="Calibri"/>
              <a:ea typeface="Calibri"/>
              <a:cs typeface="Calibri"/>
              <a:sym typeface="Calibri"/>
            </a:endParaRPr>
          </a:p>
        </p:txBody>
      </p:sp>
      <p:pic>
        <p:nvPicPr>
          <p:cNvPr id="916" name="Shape 916"/>
          <p:cNvPicPr preferRelativeResize="0"/>
          <p:nvPr/>
        </p:nvPicPr>
        <p:blipFill rotWithShape="1">
          <a:blip r:embed="rId4">
            <a:alphaModFix/>
          </a:blip>
          <a:srcRect/>
          <a:stretch/>
        </p:blipFill>
        <p:spPr>
          <a:xfrm>
            <a:off x="239713" y="1741488"/>
            <a:ext cx="2632075" cy="2049462"/>
          </a:xfrm>
          <a:prstGeom prst="rect">
            <a:avLst/>
          </a:prstGeom>
          <a:noFill/>
          <a:ln>
            <a:noFill/>
          </a:ln>
        </p:spPr>
      </p:pic>
      <p:pic>
        <p:nvPicPr>
          <p:cNvPr id="917" name="Shape 917"/>
          <p:cNvPicPr preferRelativeResize="0"/>
          <p:nvPr/>
        </p:nvPicPr>
        <p:blipFill rotWithShape="1">
          <a:blip r:embed="rId5">
            <a:alphaModFix/>
          </a:blip>
          <a:srcRect/>
          <a:stretch/>
        </p:blipFill>
        <p:spPr>
          <a:xfrm>
            <a:off x="3276600" y="1828800"/>
            <a:ext cx="2611438" cy="1614488"/>
          </a:xfrm>
          <a:prstGeom prst="rect">
            <a:avLst/>
          </a:prstGeom>
          <a:noFill/>
          <a:ln>
            <a:noFill/>
          </a:ln>
        </p:spPr>
      </p:pic>
      <p:pic>
        <p:nvPicPr>
          <p:cNvPr id="918" name="Shape 918"/>
          <p:cNvPicPr preferRelativeResize="0"/>
          <p:nvPr/>
        </p:nvPicPr>
        <p:blipFill rotWithShape="1">
          <a:blip r:embed="rId6">
            <a:alphaModFix/>
          </a:blip>
          <a:srcRect/>
          <a:stretch/>
        </p:blipFill>
        <p:spPr>
          <a:xfrm>
            <a:off x="2871788" y="4678363"/>
            <a:ext cx="3432175" cy="1639887"/>
          </a:xfrm>
          <a:prstGeom prst="rect">
            <a:avLst/>
          </a:prstGeom>
          <a:noFill/>
          <a:ln>
            <a:noFill/>
          </a:ln>
        </p:spPr>
      </p:pic>
      <p:pic>
        <p:nvPicPr>
          <p:cNvPr id="919" name="Shape 919"/>
          <p:cNvPicPr preferRelativeResize="0"/>
          <p:nvPr/>
        </p:nvPicPr>
        <p:blipFill rotWithShape="1">
          <a:blip r:embed="rId7">
            <a:alphaModFix/>
          </a:blip>
          <a:srcRect/>
          <a:stretch/>
        </p:blipFill>
        <p:spPr>
          <a:xfrm>
            <a:off x="176213" y="4108450"/>
            <a:ext cx="2695575" cy="2297113"/>
          </a:xfrm>
          <a:prstGeom prst="rect">
            <a:avLst/>
          </a:prstGeom>
          <a:noFill/>
          <a:ln>
            <a:noFill/>
          </a:ln>
        </p:spPr>
      </p:pic>
      <p:sp>
        <p:nvSpPr>
          <p:cNvPr id="920" name="Shape 920"/>
          <p:cNvSpPr/>
          <p:nvPr/>
        </p:nvSpPr>
        <p:spPr>
          <a:xfrm>
            <a:off x="0" y="6488112"/>
            <a:ext cx="8772525"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Popular brands include Marlboro, Camel, Skoal and General </a:t>
            </a:r>
            <a:endParaRPr/>
          </a:p>
        </p:txBody>
      </p:sp>
      <p:pic>
        <p:nvPicPr>
          <p:cNvPr id="921" name="Shape 921"/>
          <p:cNvPicPr preferRelativeResize="0"/>
          <p:nvPr/>
        </p:nvPicPr>
        <p:blipFill rotWithShape="1">
          <a:blip r:embed="rId8">
            <a:alphaModFix/>
          </a:blip>
          <a:srcRect/>
          <a:stretch/>
        </p:blipFill>
        <p:spPr>
          <a:xfrm>
            <a:off x="6192838" y="1524000"/>
            <a:ext cx="2362200" cy="2981325"/>
          </a:xfrm>
          <a:prstGeom prst="rect">
            <a:avLst/>
          </a:prstGeom>
          <a:noFill/>
          <a:ln>
            <a:noFill/>
          </a:ln>
        </p:spPr>
      </p:pic>
      <p:pic>
        <p:nvPicPr>
          <p:cNvPr id="922" name="Shape 922"/>
          <p:cNvPicPr preferRelativeResize="0"/>
          <p:nvPr/>
        </p:nvPicPr>
        <p:blipFill rotWithShape="1">
          <a:blip r:embed="rId9">
            <a:alphaModFix/>
          </a:blip>
          <a:srcRect/>
          <a:stretch/>
        </p:blipFill>
        <p:spPr>
          <a:xfrm>
            <a:off x="2951163" y="3494088"/>
            <a:ext cx="3327400" cy="101123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Electronic cigarettes (E-cigarettes) </a:t>
            </a:r>
            <a:endParaRPr/>
          </a:p>
        </p:txBody>
      </p:sp>
      <p:sp>
        <p:nvSpPr>
          <p:cNvPr id="929" name="Shape 929"/>
          <p:cNvSpPr txBox="1">
            <a:spLocks noGrp="1"/>
          </p:cNvSpPr>
          <p:nvPr>
            <p:ph type="body" idx="1"/>
          </p:nvPr>
        </p:nvSpPr>
        <p:spPr>
          <a:xfrm>
            <a:off x="0" y="1600201"/>
            <a:ext cx="9144000" cy="28588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80000"/>
              </a:lnSpc>
              <a:spcBef>
                <a:spcPts val="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Battery-powered devices that produce vapor instead of smoke</a:t>
            </a:r>
            <a:endParaRPr/>
          </a:p>
          <a:p>
            <a:pPr marL="514350" marR="0" lvl="1" indent="-171450" algn="l" rtl="0">
              <a:lnSpc>
                <a:spcPct val="80000"/>
              </a:lnSpc>
              <a:spcBef>
                <a:spcPts val="375"/>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Can be disposable or refillable</a:t>
            </a:r>
            <a:endParaRPr/>
          </a:p>
          <a:p>
            <a:pPr marL="171450" marR="0" lvl="0" indent="-171450" algn="l" rtl="0">
              <a:lnSpc>
                <a:spcPct val="80000"/>
              </a:lnSpc>
              <a:spcBef>
                <a:spcPts val="75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Using e-cigarettes is called vaping </a:t>
            </a:r>
            <a:endParaRPr/>
          </a:p>
          <a:p>
            <a:pPr marL="171450" marR="0" lvl="0" indent="-171450" algn="l" rtl="0">
              <a:lnSpc>
                <a:spcPct val="80000"/>
              </a:lnSpc>
              <a:spcBef>
                <a:spcPts val="75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Category does not include e-hookah or e-cigars </a:t>
            </a:r>
            <a:endParaRPr/>
          </a:p>
          <a:p>
            <a:pPr marL="171450" marR="0" lvl="0" indent="-171450" algn="l" rtl="0">
              <a:lnSpc>
                <a:spcPct val="80000"/>
              </a:lnSpc>
              <a:spcBef>
                <a:spcPts val="750"/>
              </a:spcBef>
              <a:spcAft>
                <a:spcPts val="0"/>
              </a:spcAft>
              <a:buClr>
                <a:schemeClr val="dk1"/>
              </a:buClr>
              <a:buSzPts val="2590"/>
              <a:buFont typeface="Arial"/>
              <a:buChar char="•"/>
            </a:pPr>
            <a:r>
              <a:rPr lang="en-US" sz="2590" b="0" i="0" u="none" strike="noStrike" cap="none">
                <a:solidFill>
                  <a:schemeClr val="dk1"/>
                </a:solidFill>
                <a:latin typeface="Calibri"/>
                <a:ea typeface="Calibri"/>
                <a:cs typeface="Calibri"/>
                <a:sym typeface="Calibri"/>
              </a:rPr>
              <a:t>May be shelved with tobacco products, in a self-service container or with nicotine-replacement products like Nicorette</a:t>
            </a:r>
            <a:endParaRPr/>
          </a:p>
          <a:p>
            <a:pPr marL="514350" marR="0" lvl="1" indent="-171450" algn="l" rtl="0">
              <a:lnSpc>
                <a:spcPct val="80000"/>
              </a:lnSpc>
              <a:spcBef>
                <a:spcPts val="375"/>
              </a:spcBef>
              <a:spcAft>
                <a:spcPts val="0"/>
              </a:spcAft>
              <a:buClr>
                <a:schemeClr val="dk1"/>
              </a:buClr>
              <a:buSzPts val="2220"/>
              <a:buFont typeface="Arial"/>
              <a:buChar char="•"/>
            </a:pPr>
            <a:r>
              <a:rPr lang="en-US" sz="2220" b="0" i="0" u="none" strike="noStrike" cap="none">
                <a:solidFill>
                  <a:schemeClr val="dk1"/>
                </a:solidFill>
                <a:latin typeface="Calibri"/>
                <a:ea typeface="Calibri"/>
                <a:cs typeface="Calibri"/>
                <a:sym typeface="Calibri"/>
              </a:rPr>
              <a:t>Some e-cigarette displays advertise “100% water vapor” </a:t>
            </a:r>
            <a:endParaRPr sz="2220" b="0" i="0" u="none" strike="noStrike" cap="none">
              <a:solidFill>
                <a:schemeClr val="dk1"/>
              </a:solidFill>
              <a:latin typeface="Calibri"/>
              <a:ea typeface="Calibri"/>
              <a:cs typeface="Calibri"/>
              <a:sym typeface="Calibri"/>
            </a:endParaRPr>
          </a:p>
          <a:p>
            <a:pPr marL="171450" marR="0" lvl="0" indent="-6985" algn="l" rtl="0">
              <a:lnSpc>
                <a:spcPct val="80000"/>
              </a:lnSpc>
              <a:spcBef>
                <a:spcPts val="750"/>
              </a:spcBef>
              <a:spcAft>
                <a:spcPts val="0"/>
              </a:spcAft>
              <a:buClr>
                <a:schemeClr val="dk1"/>
              </a:buClr>
              <a:buSzPts val="2590"/>
              <a:buFont typeface="Arial"/>
              <a:buNone/>
            </a:pPr>
            <a:endParaRPr sz="2590" b="0" i="0" u="none" strike="noStrike" cap="none">
              <a:solidFill>
                <a:schemeClr val="dk1"/>
              </a:solidFill>
              <a:latin typeface="Calibri"/>
              <a:ea typeface="Calibri"/>
              <a:cs typeface="Calibri"/>
              <a:sym typeface="Calibri"/>
            </a:endParaRPr>
          </a:p>
        </p:txBody>
      </p:sp>
      <p:pic>
        <p:nvPicPr>
          <p:cNvPr id="930" name="Shape 930"/>
          <p:cNvPicPr preferRelativeResize="0"/>
          <p:nvPr/>
        </p:nvPicPr>
        <p:blipFill rotWithShape="1">
          <a:blip r:embed="rId3">
            <a:alphaModFix/>
          </a:blip>
          <a:srcRect/>
          <a:stretch/>
        </p:blipFill>
        <p:spPr>
          <a:xfrm>
            <a:off x="2226275" y="4292472"/>
            <a:ext cx="4641273" cy="1908849"/>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45"/>
              </a:srgbClr>
            </a:outerShdw>
          </a:effectLst>
        </p:spPr>
      </p:pic>
      <p:pic>
        <p:nvPicPr>
          <p:cNvPr id="931" name="Shape 931"/>
          <p:cNvPicPr preferRelativeResize="0"/>
          <p:nvPr/>
        </p:nvPicPr>
        <p:blipFill rotWithShape="1">
          <a:blip r:embed="rId4">
            <a:alphaModFix/>
          </a:blip>
          <a:srcRect/>
          <a:stretch/>
        </p:blipFill>
        <p:spPr>
          <a:xfrm>
            <a:off x="2490788" y="6334125"/>
            <a:ext cx="722312" cy="411163"/>
          </a:xfrm>
          <a:prstGeom prst="rect">
            <a:avLst/>
          </a:prstGeom>
          <a:noFill/>
          <a:ln>
            <a:noFill/>
          </a:ln>
        </p:spPr>
      </p:pic>
      <p:sp>
        <p:nvSpPr>
          <p:cNvPr id="932" name="Shape 932"/>
          <p:cNvSpPr txBox="1"/>
          <p:nvPr/>
        </p:nvSpPr>
        <p:spPr>
          <a:xfrm>
            <a:off x="3352800" y="6335713"/>
            <a:ext cx="37029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venir"/>
                <a:ea typeface="Avenir"/>
                <a:cs typeface="Avenir"/>
                <a:sym typeface="Avenir"/>
              </a:rPr>
              <a:t>Follow along in your pocket guide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Shape 93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Popular brands of e-cigarettes</a:t>
            </a:r>
            <a:endParaRPr/>
          </a:p>
        </p:txBody>
      </p:sp>
      <p:pic>
        <p:nvPicPr>
          <p:cNvPr id="939" name="Shape 939"/>
          <p:cNvPicPr preferRelativeResize="0"/>
          <p:nvPr/>
        </p:nvPicPr>
        <p:blipFill rotWithShape="1">
          <a:blip r:embed="rId3">
            <a:alphaModFix/>
          </a:blip>
          <a:srcRect/>
          <a:stretch/>
        </p:blipFill>
        <p:spPr>
          <a:xfrm>
            <a:off x="685800" y="1757361"/>
            <a:ext cx="569119" cy="2540000"/>
          </a:xfrm>
          <a:prstGeom prst="rect">
            <a:avLst/>
          </a:prstGeom>
          <a:noFill/>
          <a:ln>
            <a:noFill/>
          </a:ln>
        </p:spPr>
      </p:pic>
      <p:pic>
        <p:nvPicPr>
          <p:cNvPr id="940" name="Shape 940"/>
          <p:cNvPicPr preferRelativeResize="0"/>
          <p:nvPr/>
        </p:nvPicPr>
        <p:blipFill rotWithShape="1">
          <a:blip r:embed="rId4">
            <a:alphaModFix/>
          </a:blip>
          <a:srcRect l="10780" t="3241" r="22746" b="8482"/>
          <a:stretch/>
        </p:blipFill>
        <p:spPr>
          <a:xfrm>
            <a:off x="2286000" y="1765300"/>
            <a:ext cx="1458119" cy="2540000"/>
          </a:xfrm>
          <a:prstGeom prst="rect">
            <a:avLst/>
          </a:prstGeom>
          <a:noFill/>
          <a:ln>
            <a:noFill/>
          </a:ln>
        </p:spPr>
      </p:pic>
      <p:pic>
        <p:nvPicPr>
          <p:cNvPr id="941" name="Shape 941"/>
          <p:cNvPicPr preferRelativeResize="0"/>
          <p:nvPr/>
        </p:nvPicPr>
        <p:blipFill rotWithShape="1">
          <a:blip r:embed="rId5">
            <a:alphaModFix/>
          </a:blip>
          <a:srcRect/>
          <a:stretch/>
        </p:blipFill>
        <p:spPr>
          <a:xfrm>
            <a:off x="1615282" y="1585912"/>
            <a:ext cx="652462" cy="2719388"/>
          </a:xfrm>
          <a:prstGeom prst="rect">
            <a:avLst/>
          </a:prstGeom>
          <a:noFill/>
          <a:ln>
            <a:noFill/>
          </a:ln>
        </p:spPr>
      </p:pic>
      <p:pic>
        <p:nvPicPr>
          <p:cNvPr id="942" name="Shape 942"/>
          <p:cNvPicPr preferRelativeResize="0"/>
          <p:nvPr/>
        </p:nvPicPr>
        <p:blipFill rotWithShape="1">
          <a:blip r:embed="rId6">
            <a:alphaModFix/>
          </a:blip>
          <a:srcRect/>
          <a:stretch/>
        </p:blipFill>
        <p:spPr>
          <a:xfrm>
            <a:off x="173038" y="4305300"/>
            <a:ext cx="2506662" cy="2381250"/>
          </a:xfrm>
          <a:prstGeom prst="rect">
            <a:avLst/>
          </a:prstGeom>
          <a:noFill/>
          <a:ln>
            <a:noFill/>
          </a:ln>
        </p:spPr>
      </p:pic>
      <p:pic>
        <p:nvPicPr>
          <p:cNvPr id="944" name="Shape 944"/>
          <p:cNvPicPr preferRelativeResize="0"/>
          <p:nvPr/>
        </p:nvPicPr>
        <p:blipFill rotWithShape="1">
          <a:blip r:embed="rId7">
            <a:alphaModFix/>
          </a:blip>
          <a:srcRect/>
          <a:stretch/>
        </p:blipFill>
        <p:spPr>
          <a:xfrm>
            <a:off x="5583238" y="1682750"/>
            <a:ext cx="1687512" cy="2838450"/>
          </a:xfrm>
          <a:prstGeom prst="rect">
            <a:avLst/>
          </a:prstGeom>
          <a:noFill/>
          <a:ln>
            <a:noFill/>
          </a:ln>
        </p:spPr>
      </p:pic>
      <p:sp>
        <p:nvSpPr>
          <p:cNvPr id="946" name="Shape 946"/>
          <p:cNvSpPr/>
          <p:nvPr/>
        </p:nvSpPr>
        <p:spPr>
          <a:xfrm>
            <a:off x="2819400" y="4991686"/>
            <a:ext cx="2601999" cy="619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000000"/>
                </a:solidFill>
                <a:latin typeface="Avenir"/>
                <a:ea typeface="Avenir"/>
                <a:cs typeface="Avenir"/>
                <a:sym typeface="Avenir"/>
              </a:rPr>
              <a:t>Popular brands include </a:t>
            </a:r>
            <a:r>
              <a:rPr lang="en-US" sz="1800" dirty="0" smtClean="0">
                <a:solidFill>
                  <a:srgbClr val="000000"/>
                </a:solidFill>
                <a:latin typeface="Avenir"/>
                <a:ea typeface="Avenir"/>
                <a:cs typeface="Avenir"/>
                <a:sym typeface="Avenir"/>
              </a:rPr>
              <a:t>JUUL, </a:t>
            </a:r>
            <a:r>
              <a:rPr lang="en-US" sz="1800" dirty="0" err="1" smtClean="0">
                <a:solidFill>
                  <a:srgbClr val="000000"/>
                </a:solidFill>
                <a:latin typeface="Avenir"/>
                <a:ea typeface="Avenir"/>
                <a:cs typeface="Avenir"/>
                <a:sym typeface="Avenir"/>
              </a:rPr>
              <a:t>Blu</a:t>
            </a:r>
            <a:r>
              <a:rPr lang="en-US" sz="1800" dirty="0">
                <a:solidFill>
                  <a:srgbClr val="000000"/>
                </a:solidFill>
                <a:latin typeface="Avenir"/>
                <a:ea typeface="Avenir"/>
                <a:cs typeface="Avenir"/>
                <a:sym typeface="Avenir"/>
              </a:rPr>
              <a:t>, </a:t>
            </a:r>
            <a:r>
              <a:rPr lang="en-US" sz="1800" dirty="0" smtClean="0">
                <a:solidFill>
                  <a:srgbClr val="000000"/>
                </a:solidFill>
                <a:latin typeface="Avenir"/>
                <a:ea typeface="Avenir"/>
                <a:cs typeface="Avenir"/>
                <a:sym typeface="Avenir"/>
              </a:rPr>
              <a:t>NJOY, </a:t>
            </a:r>
            <a:r>
              <a:rPr lang="en-US" sz="1800" dirty="0" err="1" smtClean="0">
                <a:solidFill>
                  <a:srgbClr val="000000"/>
                </a:solidFill>
                <a:latin typeface="Avenir"/>
                <a:ea typeface="Avenir"/>
                <a:cs typeface="Avenir"/>
                <a:sym typeface="Avenir"/>
              </a:rPr>
              <a:t>MarkTen</a:t>
            </a:r>
            <a:r>
              <a:rPr lang="en-US" sz="1800" dirty="0" smtClean="0">
                <a:solidFill>
                  <a:srgbClr val="000000"/>
                </a:solidFill>
                <a:latin typeface="Avenir"/>
                <a:ea typeface="Avenir"/>
                <a:cs typeface="Avenir"/>
                <a:sym typeface="Avenir"/>
              </a:rPr>
              <a:t>, Swisher </a:t>
            </a:r>
            <a:r>
              <a:rPr lang="en-US" sz="1800" dirty="0">
                <a:solidFill>
                  <a:srgbClr val="000000"/>
                </a:solidFill>
                <a:latin typeface="Avenir"/>
                <a:ea typeface="Avenir"/>
                <a:cs typeface="Avenir"/>
                <a:sym typeface="Avenir"/>
              </a:rPr>
              <a:t>and </a:t>
            </a:r>
            <a:r>
              <a:rPr lang="en-US" sz="1800" dirty="0" err="1">
                <a:solidFill>
                  <a:srgbClr val="000000"/>
                </a:solidFill>
                <a:latin typeface="Avenir"/>
                <a:ea typeface="Avenir"/>
                <a:cs typeface="Avenir"/>
                <a:sym typeface="Avenir"/>
              </a:rPr>
              <a:t>Starbuzz</a:t>
            </a:r>
            <a:r>
              <a:rPr lang="en-US" sz="1800" dirty="0">
                <a:solidFill>
                  <a:srgbClr val="000000"/>
                </a:solidFill>
                <a:latin typeface="Avenir"/>
                <a:ea typeface="Avenir"/>
                <a:cs typeface="Avenir"/>
                <a:sym typeface="Avenir"/>
              </a:rPr>
              <a:t> </a:t>
            </a:r>
            <a:endParaRPr dirty="0"/>
          </a:p>
        </p:txBody>
      </p:sp>
      <p:pic>
        <p:nvPicPr>
          <p:cNvPr id="947" name="Shape 947"/>
          <p:cNvPicPr preferRelativeResize="0"/>
          <p:nvPr/>
        </p:nvPicPr>
        <p:blipFill rotWithShape="1">
          <a:blip r:embed="rId8">
            <a:alphaModFix/>
          </a:blip>
          <a:srcRect/>
          <a:stretch/>
        </p:blipFill>
        <p:spPr>
          <a:xfrm>
            <a:off x="7239000" y="1533525"/>
            <a:ext cx="1563688" cy="2987675"/>
          </a:xfrm>
          <a:prstGeom prst="rect">
            <a:avLst/>
          </a:prstGeom>
          <a:noFill/>
          <a:ln>
            <a:noFill/>
          </a:ln>
        </p:spPr>
      </p:pic>
      <p:pic>
        <p:nvPicPr>
          <p:cNvPr id="949" name="Shape 949"/>
          <p:cNvPicPr preferRelativeResize="0"/>
          <p:nvPr/>
        </p:nvPicPr>
        <p:blipFill rotWithShape="1">
          <a:blip r:embed="rId9">
            <a:alphaModFix/>
          </a:blip>
          <a:srcRect/>
          <a:stretch/>
        </p:blipFill>
        <p:spPr>
          <a:xfrm>
            <a:off x="3944938" y="1612105"/>
            <a:ext cx="1546225" cy="2830513"/>
          </a:xfrm>
          <a:prstGeom prst="rect">
            <a:avLst/>
          </a:prstGeom>
          <a:noFill/>
          <a:ln>
            <a:noFill/>
          </a:ln>
        </p:spPr>
      </p:pic>
      <p:pic>
        <p:nvPicPr>
          <p:cNvPr id="2050" name="Picture 2" descr="Image result for JUUL no backgrou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08141">
            <a:off x="5355372" y="5142990"/>
            <a:ext cx="3234250" cy="878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Shape 954"/>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ctr"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General Instructions &amp; </a:t>
            </a:r>
            <a:br>
              <a:rPr lang="en-US" sz="4050" b="0" i="0" u="none" strike="noStrike" cap="none">
                <a:solidFill>
                  <a:schemeClr val="lt1"/>
                </a:solidFill>
                <a:latin typeface="Calibri"/>
                <a:ea typeface="Calibri"/>
                <a:cs typeface="Calibri"/>
                <a:sym typeface="Calibri"/>
              </a:rPr>
            </a:br>
            <a:r>
              <a:rPr lang="en-US" sz="4050" b="0" i="0" u="none" strike="noStrike" cap="none">
                <a:solidFill>
                  <a:schemeClr val="lt1"/>
                </a:solidFill>
                <a:latin typeface="Calibri"/>
                <a:ea typeface="Calibri"/>
                <a:cs typeface="Calibri"/>
                <a:sym typeface="Calibri"/>
              </a:rPr>
              <a:t>Store Etiquette</a:t>
            </a:r>
            <a:endParaRPr sz="4050" b="0" i="0" u="none" strike="noStrike" cap="none">
              <a:solidFill>
                <a:schemeClr val="lt1"/>
              </a:solidFill>
              <a:latin typeface="Calibri"/>
              <a:ea typeface="Calibri"/>
              <a:cs typeface="Calibri"/>
              <a:sym typeface="Calibri"/>
            </a:endParaRPr>
          </a:p>
        </p:txBody>
      </p:sp>
      <p:sp>
        <p:nvSpPr>
          <p:cNvPr id="955" name="Shape 955"/>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Shape 96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General Instructions</a:t>
            </a:r>
            <a:endParaRPr sz="4800" b="1" i="0" u="none" strike="noStrike" cap="none">
              <a:solidFill>
                <a:schemeClr val="dk2"/>
              </a:solidFill>
              <a:latin typeface="Calibri"/>
              <a:ea typeface="Calibri"/>
              <a:cs typeface="Calibri"/>
              <a:sym typeface="Calibri"/>
            </a:endParaRPr>
          </a:p>
        </p:txBody>
      </p:sp>
      <p:sp>
        <p:nvSpPr>
          <p:cNvPr id="961" name="Shape 961"/>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171450" algn="l" rtl="0">
              <a:lnSpc>
                <a:spcPct val="12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1-2 people per team</a:t>
            </a:r>
            <a:endParaRPr/>
          </a:p>
          <a:p>
            <a:pPr marL="171450" marR="0" lvl="0" indent="-171450" algn="l" rtl="0">
              <a:lnSpc>
                <a:spcPct val="12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Regular store hours, during daylight</a:t>
            </a:r>
            <a:endParaRPr/>
          </a:p>
          <a:p>
            <a:pPr marL="171450" marR="0" lvl="0" indent="-171450" algn="l" rtl="0">
              <a:lnSpc>
                <a:spcPct val="12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If the store is busy, wait a few minutes</a:t>
            </a:r>
            <a:endParaRPr/>
          </a:p>
          <a:p>
            <a:pPr marL="171450" marR="0" lvl="0" indent="-171450" algn="l" rtl="0">
              <a:lnSpc>
                <a:spcPct val="12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If you don’t feel safe, leave</a:t>
            </a:r>
            <a:endParaRPr/>
          </a:p>
          <a:p>
            <a:pPr marL="171450" marR="0" lvl="0" indent="-171450" algn="l" rtl="0">
              <a:lnSpc>
                <a:spcPct val="120000"/>
              </a:lnSpc>
              <a:spcBef>
                <a:spcPts val="75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You can do 6-12 audits per day*</a:t>
            </a:r>
            <a:endParaRPr/>
          </a:p>
          <a:p>
            <a:pPr marL="171450" marR="0" lvl="0" indent="-171450" algn="l" rtl="0">
              <a:lnSpc>
                <a:spcPct val="120000"/>
              </a:lnSpc>
              <a:spcBef>
                <a:spcPts val="750"/>
              </a:spcBef>
              <a:spcAft>
                <a:spcPts val="0"/>
              </a:spcAft>
              <a:buClr>
                <a:schemeClr val="dk1"/>
              </a:buClr>
              <a:buSzPts val="2800"/>
              <a:buFont typeface="Arial"/>
              <a:buChar char="•"/>
            </a:pPr>
            <a:r>
              <a:rPr lang="en-US" sz="2800" b="0" i="0" u="none" strike="noStrike" cap="none">
                <a:solidFill>
                  <a:schemeClr val="dk1"/>
                </a:solidFill>
                <a:latin typeface="Avenir"/>
                <a:ea typeface="Avenir"/>
                <a:cs typeface="Avenir"/>
                <a:sym typeface="Avenir"/>
              </a:rPr>
              <a:t>Always scroll to the right on the audit form if using a mobile device</a:t>
            </a:r>
            <a:endParaRPr/>
          </a:p>
        </p:txBody>
      </p:sp>
      <p:sp>
        <p:nvSpPr>
          <p:cNvPr id="962" name="Shape 962"/>
          <p:cNvSpPr txBox="1"/>
          <p:nvPr/>
        </p:nvSpPr>
        <p:spPr>
          <a:xfrm>
            <a:off x="4572000" y="5650552"/>
            <a:ext cx="2819355"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venir"/>
                <a:ea typeface="Avenir"/>
                <a:cs typeface="Avenir"/>
                <a:sym typeface="Avenir"/>
              </a:rPr>
              <a:t>*on average, depending on location of retailers</a:t>
            </a:r>
            <a:endParaRPr sz="1800" dirty="0">
              <a:solidFill>
                <a:schemeClr val="dk1"/>
              </a:solidFill>
              <a:latin typeface="Avenir"/>
              <a:ea typeface="Avenir"/>
              <a:cs typeface="Avenir"/>
              <a:sym typeface="Aveni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Shape 96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General Instructions</a:t>
            </a:r>
            <a:endParaRPr sz="4800" b="1" i="0" u="none" strike="noStrike" cap="none">
              <a:solidFill>
                <a:schemeClr val="dk2"/>
              </a:solidFill>
              <a:latin typeface="Calibri"/>
              <a:ea typeface="Calibri"/>
              <a:cs typeface="Calibri"/>
              <a:sym typeface="Calibri"/>
            </a:endParaRPr>
          </a:p>
        </p:txBody>
      </p:sp>
      <p:sp>
        <p:nvSpPr>
          <p:cNvPr id="968" name="Shape 968"/>
          <p:cNvSpPr txBox="1">
            <a:spLocks noGrp="1"/>
          </p:cNvSpPr>
          <p:nvPr>
            <p:ph type="body" idx="1"/>
          </p:nvPr>
        </p:nvSpPr>
        <p:spPr>
          <a:xfrm>
            <a:off x="457199" y="1951037"/>
            <a:ext cx="8418929" cy="4525963"/>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Avenir"/>
                <a:ea typeface="Avenir"/>
                <a:cs typeface="Avenir"/>
                <a:sym typeface="Avenir"/>
              </a:rPr>
              <a:t>For all stores</a:t>
            </a:r>
            <a:r>
              <a:rPr lang="en-US" sz="2800" b="0" i="0" u="none" strike="noStrike" cap="none" dirty="0">
                <a:solidFill>
                  <a:schemeClr val="dk1"/>
                </a:solidFill>
                <a:latin typeface="Calibri"/>
                <a:ea typeface="Calibri"/>
                <a:cs typeface="Calibri"/>
                <a:sym typeface="Calibri"/>
              </a:rPr>
              <a:t>: conduct exterior assessments </a:t>
            </a:r>
            <a:r>
              <a:rPr lang="en-US" sz="2800" b="0" i="1" u="none" strike="noStrike" cap="none" dirty="0">
                <a:solidFill>
                  <a:schemeClr val="dk1"/>
                </a:solidFill>
                <a:latin typeface="Calibri"/>
                <a:ea typeface="Calibri"/>
                <a:cs typeface="Calibri"/>
                <a:sym typeface="Calibri"/>
              </a:rPr>
              <a:t>without asking permission</a:t>
            </a:r>
            <a:endParaRPr dirty="0"/>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dirty="0">
                <a:solidFill>
                  <a:schemeClr val="dk1"/>
                </a:solidFill>
                <a:latin typeface="Avenir"/>
                <a:ea typeface="Avenir"/>
                <a:cs typeface="Avenir"/>
                <a:sym typeface="Avenir"/>
              </a:rPr>
              <a:t>For large</a:t>
            </a:r>
            <a:r>
              <a:rPr lang="en-US" sz="2800" b="0" i="1" u="none" strike="noStrike" cap="none" dirty="0">
                <a:solidFill>
                  <a:schemeClr val="dk1"/>
                </a:solidFill>
                <a:latin typeface="Avenir"/>
                <a:ea typeface="Avenir"/>
                <a:cs typeface="Avenir"/>
                <a:sym typeface="Avenir"/>
              </a:rPr>
              <a:t> </a:t>
            </a:r>
            <a:r>
              <a:rPr lang="en-US" sz="2800" b="0" i="0" u="none" strike="noStrike" cap="none" dirty="0">
                <a:solidFill>
                  <a:schemeClr val="dk1"/>
                </a:solidFill>
                <a:latin typeface="Avenir"/>
                <a:ea typeface="Avenir"/>
                <a:cs typeface="Avenir"/>
                <a:sym typeface="Avenir"/>
              </a:rPr>
              <a:t>stores</a:t>
            </a:r>
            <a:r>
              <a:rPr lang="en-US" sz="2800" b="0" i="0" u="none" strike="noStrike" cap="none" dirty="0">
                <a:solidFill>
                  <a:schemeClr val="dk1"/>
                </a:solidFill>
                <a:latin typeface="Calibri"/>
                <a:ea typeface="Calibri"/>
                <a:cs typeface="Calibri"/>
                <a:sym typeface="Calibri"/>
              </a:rPr>
              <a:t>: don’t need to ask permission. If asked, explain study and provide informational letter if needed</a:t>
            </a:r>
            <a:endParaRPr dirty="0"/>
          </a:p>
          <a:p>
            <a:pPr marL="171450" marR="0" lvl="0" indent="-171450" algn="l" rtl="0">
              <a:lnSpc>
                <a:spcPct val="90000"/>
              </a:lnSpc>
              <a:spcBef>
                <a:spcPts val="750"/>
              </a:spcBef>
              <a:spcAft>
                <a:spcPts val="0"/>
              </a:spcAft>
              <a:buClr>
                <a:schemeClr val="dk1"/>
              </a:buClr>
              <a:buSzPts val="2800"/>
              <a:buFont typeface="Arial"/>
              <a:buChar char="•"/>
            </a:pPr>
            <a:r>
              <a:rPr lang="en-US" sz="2800" b="0" i="0" u="none" strike="noStrike" cap="none" dirty="0">
                <a:solidFill>
                  <a:schemeClr val="dk1"/>
                </a:solidFill>
                <a:latin typeface="Avenir"/>
                <a:ea typeface="Avenir"/>
                <a:cs typeface="Avenir"/>
                <a:sym typeface="Avenir"/>
              </a:rPr>
              <a:t>For small stores</a:t>
            </a:r>
            <a:r>
              <a:rPr lang="en-US" sz="2800" b="0" i="0" u="none" strike="noStrike" cap="none" dirty="0">
                <a:solidFill>
                  <a:schemeClr val="dk1"/>
                </a:solidFill>
                <a:latin typeface="Calibri"/>
                <a:ea typeface="Calibri"/>
                <a:cs typeface="Calibri"/>
                <a:sym typeface="Calibri"/>
              </a:rPr>
              <a:t>: better to ask permission, provide informational letter if needed</a:t>
            </a:r>
            <a:endParaRPr dirty="0"/>
          </a:p>
        </p:txBody>
      </p:sp>
      <p:pic>
        <p:nvPicPr>
          <p:cNvPr id="969" name="Shape 969" descr="Screen Shot 2015-03-05 at 9.04.32 PM.png"/>
          <p:cNvPicPr preferRelativeResize="0"/>
          <p:nvPr/>
        </p:nvPicPr>
        <p:blipFill rotWithShape="1">
          <a:blip r:embed="rId3">
            <a:alphaModFix/>
          </a:blip>
          <a:srcRect/>
          <a:stretch/>
        </p:blipFill>
        <p:spPr>
          <a:xfrm>
            <a:off x="5149216" y="4782186"/>
            <a:ext cx="3864041" cy="1872179"/>
          </a:xfrm>
          <a:prstGeom prst="rect">
            <a:avLst/>
          </a:prstGeom>
          <a:noFill/>
          <a:ln>
            <a:noFill/>
          </a:ln>
        </p:spPr>
      </p:pic>
      <p:pic>
        <p:nvPicPr>
          <p:cNvPr id="970" name="Shape 970"/>
          <p:cNvPicPr preferRelativeResize="0"/>
          <p:nvPr/>
        </p:nvPicPr>
        <p:blipFill rotWithShape="1">
          <a:blip r:embed="rId4">
            <a:alphaModFix/>
          </a:blip>
          <a:srcRect/>
          <a:stretch/>
        </p:blipFill>
        <p:spPr>
          <a:xfrm>
            <a:off x="3644032" y="5259987"/>
            <a:ext cx="1505184" cy="122871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Store Etiquette</a:t>
            </a:r>
            <a:endParaRPr sz="4800" b="1" i="0" u="none" strike="noStrike" cap="none">
              <a:solidFill>
                <a:schemeClr val="dk2"/>
              </a:solidFill>
              <a:latin typeface="Calibri"/>
              <a:ea typeface="Calibri"/>
              <a:cs typeface="Calibri"/>
              <a:sym typeface="Calibri"/>
            </a:endParaRPr>
          </a:p>
        </p:txBody>
      </p:sp>
      <p:sp>
        <p:nvSpPr>
          <p:cNvPr id="976" name="Shape 976"/>
          <p:cNvSpPr txBox="1">
            <a:spLocks noGrp="1"/>
          </p:cNvSpPr>
          <p:nvPr>
            <p:ph type="body" idx="2"/>
          </p:nvPr>
        </p:nvSpPr>
        <p:spPr>
          <a:xfrm>
            <a:off x="199292" y="2325114"/>
            <a:ext cx="4298890" cy="3864549"/>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Be aware of store employees, stockers, and other shoppers</a:t>
            </a:r>
            <a:endParaRPr/>
          </a:p>
          <a:p>
            <a:pPr marL="514350" marR="0" lvl="1" indent="-171450" algn="l" rtl="0">
              <a:lnSpc>
                <a:spcPct val="90000"/>
              </a:lnSpc>
              <a:spcBef>
                <a:spcPts val="375"/>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Avoid standing in front of any one area for a long period of time</a:t>
            </a:r>
            <a:endParaRPr/>
          </a:p>
          <a:p>
            <a:pPr marL="514350" marR="0" lvl="1" indent="-171450" algn="l" rtl="0">
              <a:lnSpc>
                <a:spcPct val="90000"/>
              </a:lnSpc>
              <a:spcBef>
                <a:spcPts val="375"/>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Avoid areas where workers are stocking the shelves</a:t>
            </a:r>
            <a:endParaRPr sz="2800" b="1" i="0" u="none" strike="noStrike" cap="none">
              <a:solidFill>
                <a:schemeClr val="dk1"/>
              </a:solidFill>
              <a:latin typeface="Calibri"/>
              <a:ea typeface="Calibri"/>
              <a:cs typeface="Calibri"/>
              <a:sym typeface="Calibri"/>
            </a:endParaRPr>
          </a:p>
        </p:txBody>
      </p:sp>
      <p:pic>
        <p:nvPicPr>
          <p:cNvPr id="977" name="Shape 977"/>
          <p:cNvPicPr preferRelativeResize="0"/>
          <p:nvPr/>
        </p:nvPicPr>
        <p:blipFill rotWithShape="1">
          <a:blip r:embed="rId3">
            <a:alphaModFix/>
          </a:blip>
          <a:srcRect/>
          <a:stretch/>
        </p:blipFill>
        <p:spPr>
          <a:xfrm>
            <a:off x="4953000" y="1981200"/>
            <a:ext cx="4026327" cy="3505200"/>
          </a:xfrm>
          <a:prstGeom prst="rect">
            <a:avLst/>
          </a:prstGeom>
          <a:noFill/>
          <a:ln>
            <a:noFill/>
          </a:ln>
        </p:spPr>
      </p:pic>
      <p:sp>
        <p:nvSpPr>
          <p:cNvPr id="978" name="Shape 978"/>
          <p:cNvSpPr/>
          <p:nvPr/>
        </p:nvSpPr>
        <p:spPr>
          <a:xfrm>
            <a:off x="4800600" y="5486400"/>
            <a:ext cx="4213664"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C6605E"/>
                </a:solidFill>
                <a:latin typeface="Avenir"/>
                <a:ea typeface="Avenir"/>
                <a:cs typeface="Avenir"/>
                <a:sym typeface="Avenir"/>
              </a:rPr>
              <a:t>Respect the personal bubble!</a:t>
            </a:r>
            <a:endParaRPr sz="2000">
              <a:solidFill>
                <a:srgbClr val="C6605E"/>
              </a:solidFill>
              <a:latin typeface="Avenir"/>
              <a:ea typeface="Avenir"/>
              <a:cs typeface="Avenir"/>
              <a:sym typeface="Aveni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Shape 98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Store Etiquette</a:t>
            </a:r>
            <a:endParaRPr sz="4800" b="1" i="0" u="none" strike="noStrike" cap="none">
              <a:solidFill>
                <a:schemeClr val="dk2"/>
              </a:solidFill>
              <a:latin typeface="Calibri"/>
              <a:ea typeface="Calibri"/>
              <a:cs typeface="Calibri"/>
              <a:sym typeface="Calibri"/>
            </a:endParaRPr>
          </a:p>
        </p:txBody>
      </p:sp>
      <p:pic>
        <p:nvPicPr>
          <p:cNvPr id="984" name="Shape 984"/>
          <p:cNvPicPr preferRelativeResize="0"/>
          <p:nvPr/>
        </p:nvPicPr>
        <p:blipFill rotWithShape="1">
          <a:blip r:embed="rId3">
            <a:alphaModFix/>
          </a:blip>
          <a:srcRect/>
          <a:stretch/>
        </p:blipFill>
        <p:spPr>
          <a:xfrm>
            <a:off x="5562599" y="1752600"/>
            <a:ext cx="3394641" cy="4343400"/>
          </a:xfrm>
          <a:prstGeom prst="rect">
            <a:avLst/>
          </a:prstGeom>
          <a:noFill/>
          <a:ln>
            <a:noFill/>
          </a:ln>
        </p:spPr>
      </p:pic>
      <p:sp>
        <p:nvSpPr>
          <p:cNvPr id="985" name="Shape 985"/>
          <p:cNvSpPr txBox="1">
            <a:spLocks noGrp="1"/>
          </p:cNvSpPr>
          <p:nvPr>
            <p:ph type="body" idx="1"/>
          </p:nvPr>
        </p:nvSpPr>
        <p:spPr>
          <a:xfrm>
            <a:off x="457200" y="1948070"/>
            <a:ext cx="5958482" cy="4178093"/>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Don’t be too obvious when looking at ads</a:t>
            </a:r>
            <a:endParaRPr/>
          </a:p>
          <a:p>
            <a:pPr marL="171450" marR="0" lvl="0" indent="-171450" algn="l" rtl="0">
              <a:lnSpc>
                <a:spcPct val="90000"/>
              </a:lnSpc>
              <a:spcBef>
                <a:spcPts val="75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Do not pick up or handle any tobacco products</a:t>
            </a:r>
            <a:endParaRPr/>
          </a:p>
          <a:p>
            <a:pPr marL="171450" marR="0" lvl="0" indent="-171450" algn="l" rtl="0">
              <a:lnSpc>
                <a:spcPct val="90000"/>
              </a:lnSpc>
              <a:spcBef>
                <a:spcPts val="750"/>
              </a:spcBef>
              <a:spcAft>
                <a:spcPts val="0"/>
              </a:spcAft>
              <a:buClr>
                <a:schemeClr val="dk1"/>
              </a:buClr>
              <a:buSzPts val="3600"/>
              <a:buFont typeface="Arial"/>
              <a:buChar char="•"/>
            </a:pPr>
            <a:r>
              <a:rPr lang="en-US" sz="3200" b="0" i="0" u="none" strike="noStrike" cap="none">
                <a:solidFill>
                  <a:schemeClr val="dk1"/>
                </a:solidFill>
                <a:latin typeface="Calibri"/>
                <a:ea typeface="Calibri"/>
                <a:cs typeface="Calibri"/>
                <a:sym typeface="Calibri"/>
              </a:rPr>
              <a:t>Consider making a purchase </a:t>
            </a:r>
            <a:r>
              <a:rPr lang="en-US" sz="3600" b="0" i="0" u="none" strike="noStrike" cap="none">
                <a:solidFill>
                  <a:schemeClr val="dk1"/>
                </a:solidFill>
                <a:latin typeface="Calibri"/>
                <a:ea typeface="Calibri"/>
                <a:cs typeface="Calibri"/>
                <a:sym typeface="Calibri"/>
              </a:rPr>
              <a:t>(gum, mints, water)</a:t>
            </a:r>
            <a:endParaRPr/>
          </a:p>
          <a:p>
            <a:pPr marL="171450" marR="0" lvl="0" indent="31750" algn="l" rtl="0">
              <a:lnSpc>
                <a:spcPct val="90000"/>
              </a:lnSpc>
              <a:spcBef>
                <a:spcPts val="75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Shape 99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Introducing the Project</a:t>
            </a:r>
            <a:endParaRPr sz="4800" b="1" i="0" u="none" strike="noStrike" cap="none">
              <a:solidFill>
                <a:schemeClr val="dk2"/>
              </a:solidFill>
              <a:latin typeface="Calibri"/>
              <a:ea typeface="Calibri"/>
              <a:cs typeface="Calibri"/>
              <a:sym typeface="Calibri"/>
            </a:endParaRPr>
          </a:p>
        </p:txBody>
      </p:sp>
      <p:sp>
        <p:nvSpPr>
          <p:cNvPr id="991" name="Shape 991"/>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800" b="0" i="1" u="none" strike="noStrike" cap="none">
              <a:solidFill>
                <a:schemeClr val="dk1"/>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Font typeface="Arial"/>
              <a:buNone/>
            </a:pPr>
            <a:r>
              <a:rPr lang="en-US" sz="2800" b="0" i="1" u="none" strike="noStrike" cap="none">
                <a:solidFill>
                  <a:schemeClr val="dk1"/>
                </a:solidFill>
                <a:latin typeface="Calibri"/>
                <a:ea typeface="Calibri"/>
                <a:cs typeface="Calibri"/>
                <a:sym typeface="Calibri"/>
              </a:rPr>
              <a:t>Hello, my name is _______________. I am working on a project with the youth in our community where we are measuring the kinds of products that are sold in our stores. </a:t>
            </a:r>
            <a:endParaRPr/>
          </a:p>
          <a:p>
            <a:pPr marL="0" marR="0" lvl="0" indent="0" algn="l" rtl="0">
              <a:lnSpc>
                <a:spcPct val="90000"/>
              </a:lnSpc>
              <a:spcBef>
                <a:spcPts val="750"/>
              </a:spcBef>
              <a:spcAft>
                <a:spcPts val="0"/>
              </a:spcAft>
              <a:buClr>
                <a:schemeClr val="dk1"/>
              </a:buClr>
              <a:buFont typeface="Arial"/>
              <a:buNone/>
            </a:pPr>
            <a:r>
              <a:rPr lang="en-US" sz="2800" b="0" i="1" u="none" strike="noStrike" cap="none">
                <a:solidFill>
                  <a:schemeClr val="dk1"/>
                </a:solidFill>
                <a:latin typeface="Calibri"/>
                <a:ea typeface="Calibri"/>
                <a:cs typeface="Calibri"/>
                <a:sym typeface="Calibri"/>
              </a:rPr>
              <a:t>Would you mind if I looked around? It will only take a few minutes. I will not get in the way of your customers.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Policy Change Process</a:t>
            </a:r>
            <a:endParaRPr sz="4800" b="1" i="0" u="none" strike="noStrike" cap="none">
              <a:solidFill>
                <a:schemeClr val="dk2"/>
              </a:solidFill>
              <a:latin typeface="Calibri"/>
              <a:ea typeface="Calibri"/>
              <a:cs typeface="Calibri"/>
              <a:sym typeface="Calibri"/>
            </a:endParaRPr>
          </a:p>
        </p:txBody>
      </p:sp>
      <p:pic>
        <p:nvPicPr>
          <p:cNvPr id="182" name="Shape 182"/>
          <p:cNvPicPr preferRelativeResize="0"/>
          <p:nvPr/>
        </p:nvPicPr>
        <p:blipFill rotWithShape="1">
          <a:blip r:embed="rId3">
            <a:alphaModFix/>
          </a:blip>
          <a:srcRect/>
          <a:stretch/>
        </p:blipFill>
        <p:spPr>
          <a:xfrm>
            <a:off x="1770185" y="2198913"/>
            <a:ext cx="5521569" cy="396632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Shape 996"/>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What questions can I answer?</a:t>
            </a:r>
            <a:endParaRPr sz="4800" b="1" i="0" u="none" strike="noStrike" cap="none">
              <a:solidFill>
                <a:schemeClr val="dk2"/>
              </a:solidFill>
              <a:latin typeface="Calibri"/>
              <a:ea typeface="Calibri"/>
              <a:cs typeface="Calibri"/>
              <a:sym typeface="Calibri"/>
            </a:endParaRPr>
          </a:p>
        </p:txBody>
      </p:sp>
      <p:sp>
        <p:nvSpPr>
          <p:cNvPr id="997" name="Shape 997"/>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998" name="Shape 998"/>
          <p:cNvPicPr preferRelativeResize="0"/>
          <p:nvPr/>
        </p:nvPicPr>
        <p:blipFill rotWithShape="1">
          <a:blip r:embed="rId3">
            <a:alphaModFix/>
          </a:blip>
          <a:srcRect/>
          <a:stretch/>
        </p:blipFill>
        <p:spPr>
          <a:xfrm>
            <a:off x="762000" y="1682760"/>
            <a:ext cx="7815636" cy="515774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ctr"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Five Steps </a:t>
            </a:r>
            <a:br>
              <a:rPr lang="en-US" sz="4050" b="0" i="0" u="none" strike="noStrike" cap="none">
                <a:solidFill>
                  <a:schemeClr val="lt1"/>
                </a:solidFill>
                <a:latin typeface="Calibri"/>
                <a:ea typeface="Calibri"/>
                <a:cs typeface="Calibri"/>
                <a:sym typeface="Calibri"/>
              </a:rPr>
            </a:br>
            <a:r>
              <a:rPr lang="en-US" sz="4050" b="0" i="0" u="none" strike="noStrike" cap="none">
                <a:solidFill>
                  <a:schemeClr val="lt1"/>
                </a:solidFill>
                <a:latin typeface="Calibri"/>
                <a:ea typeface="Calibri"/>
                <a:cs typeface="Calibri"/>
                <a:sym typeface="Calibri"/>
              </a:rPr>
              <a:t>to Being a Team Member</a:t>
            </a:r>
            <a:endParaRPr sz="4050" b="0" i="0" u="none" strike="noStrike" cap="none">
              <a:solidFill>
                <a:schemeClr val="lt1"/>
              </a:solidFill>
              <a:latin typeface="Calibri"/>
              <a:ea typeface="Calibri"/>
              <a:cs typeface="Calibri"/>
              <a:sym typeface="Calibri"/>
            </a:endParaRPr>
          </a:p>
        </p:txBody>
      </p:sp>
      <p:sp>
        <p:nvSpPr>
          <p:cNvPr id="1005" name="Shape 1005"/>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Shape 101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Overview</a:t>
            </a:r>
            <a:endParaRPr sz="4800" b="1" i="0" u="none" strike="noStrike" cap="none">
              <a:solidFill>
                <a:schemeClr val="dk2"/>
              </a:solidFill>
              <a:latin typeface="Calibri"/>
              <a:ea typeface="Calibri"/>
              <a:cs typeface="Calibri"/>
              <a:sym typeface="Calibri"/>
            </a:endParaRPr>
          </a:p>
        </p:txBody>
      </p:sp>
      <p:sp>
        <p:nvSpPr>
          <p:cNvPr id="1011" name="Shape 1011"/>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3600"/>
              <a:buFont typeface="Calibri"/>
              <a:buAutoNum type="arabicPeriod"/>
            </a:pPr>
            <a:r>
              <a:rPr lang="en-US" sz="3600" b="0" i="0" u="none" strike="noStrike" cap="none">
                <a:solidFill>
                  <a:schemeClr val="dk1"/>
                </a:solidFill>
                <a:latin typeface="Calibri"/>
                <a:ea typeface="Calibri"/>
                <a:cs typeface="Calibri"/>
                <a:sym typeface="Calibri"/>
              </a:rPr>
              <a:t>Receive invitation</a:t>
            </a:r>
            <a:endParaRPr/>
          </a:p>
          <a:p>
            <a:pPr marL="514350" marR="0" lvl="0" indent="-514350" algn="l" rtl="0">
              <a:lnSpc>
                <a:spcPct val="90000"/>
              </a:lnSpc>
              <a:spcBef>
                <a:spcPts val="750"/>
              </a:spcBef>
              <a:spcAft>
                <a:spcPts val="0"/>
              </a:spcAft>
              <a:buClr>
                <a:schemeClr val="dk1"/>
              </a:buClr>
              <a:buSzPts val="3600"/>
              <a:buFont typeface="Calibri"/>
              <a:buAutoNum type="arabicPeriod"/>
            </a:pPr>
            <a:r>
              <a:rPr lang="en-US" sz="3600" b="0" i="0" u="none" strike="noStrike" cap="none">
                <a:solidFill>
                  <a:schemeClr val="dk1"/>
                </a:solidFill>
                <a:latin typeface="Calibri"/>
                <a:ea typeface="Calibri"/>
                <a:cs typeface="Calibri"/>
                <a:sym typeface="Calibri"/>
              </a:rPr>
              <a:t>View Assignments</a:t>
            </a:r>
            <a:endParaRPr/>
          </a:p>
          <a:p>
            <a:pPr marL="514350" marR="0" lvl="0" indent="-514350" algn="l" rtl="0">
              <a:lnSpc>
                <a:spcPct val="90000"/>
              </a:lnSpc>
              <a:spcBef>
                <a:spcPts val="750"/>
              </a:spcBef>
              <a:spcAft>
                <a:spcPts val="0"/>
              </a:spcAft>
              <a:buClr>
                <a:schemeClr val="dk1"/>
              </a:buClr>
              <a:buSzPts val="3600"/>
              <a:buFont typeface="Calibri"/>
              <a:buAutoNum type="arabicPeriod"/>
            </a:pPr>
            <a:r>
              <a:rPr lang="en-US" sz="3600" b="0" i="0" u="none" strike="noStrike" cap="none">
                <a:solidFill>
                  <a:schemeClr val="dk1"/>
                </a:solidFill>
                <a:latin typeface="Calibri"/>
                <a:ea typeface="Calibri"/>
                <a:cs typeface="Calibri"/>
                <a:sym typeface="Calibri"/>
              </a:rPr>
              <a:t>Open Audit Form</a:t>
            </a:r>
            <a:endParaRPr/>
          </a:p>
          <a:p>
            <a:pPr marL="514350" marR="0" lvl="0" indent="-514350" algn="l" rtl="0">
              <a:lnSpc>
                <a:spcPct val="90000"/>
              </a:lnSpc>
              <a:spcBef>
                <a:spcPts val="750"/>
              </a:spcBef>
              <a:spcAft>
                <a:spcPts val="0"/>
              </a:spcAft>
              <a:buClr>
                <a:schemeClr val="dk1"/>
              </a:buClr>
              <a:buSzPts val="3600"/>
              <a:buFont typeface="Calibri"/>
              <a:buAutoNum type="arabicPeriod"/>
            </a:pPr>
            <a:r>
              <a:rPr lang="en-US" sz="3600" b="0" i="0" u="none" strike="noStrike" cap="none">
                <a:solidFill>
                  <a:schemeClr val="dk1"/>
                </a:solidFill>
                <a:latin typeface="Calibri"/>
                <a:ea typeface="Calibri"/>
                <a:cs typeface="Calibri"/>
                <a:sym typeface="Calibri"/>
              </a:rPr>
              <a:t>Collect Data</a:t>
            </a:r>
            <a:endParaRPr/>
          </a:p>
          <a:p>
            <a:pPr marL="514350" marR="0" lvl="0" indent="-514350" algn="l" rtl="0">
              <a:lnSpc>
                <a:spcPct val="90000"/>
              </a:lnSpc>
              <a:spcBef>
                <a:spcPts val="750"/>
              </a:spcBef>
              <a:spcAft>
                <a:spcPts val="0"/>
              </a:spcAft>
              <a:buClr>
                <a:schemeClr val="dk1"/>
              </a:buClr>
              <a:buSzPts val="3600"/>
              <a:buFont typeface="Calibri"/>
              <a:buAutoNum type="arabicPeriod"/>
            </a:pPr>
            <a:r>
              <a:rPr lang="en-US" sz="3600" b="0" i="0" u="none" strike="noStrike" cap="none">
                <a:solidFill>
                  <a:schemeClr val="dk1"/>
                </a:solidFill>
                <a:latin typeface="Calibri"/>
                <a:ea typeface="Calibri"/>
                <a:cs typeface="Calibri"/>
                <a:sym typeface="Calibri"/>
              </a:rPr>
              <a:t>Submit Data</a:t>
            </a:r>
            <a:endParaRPr/>
          </a:p>
          <a:p>
            <a:pPr marL="514350" marR="0" lvl="0" indent="-285750" algn="l" rtl="0">
              <a:lnSpc>
                <a:spcPct val="90000"/>
              </a:lnSpc>
              <a:spcBef>
                <a:spcPts val="750"/>
              </a:spcBef>
              <a:spcAft>
                <a:spcPts val="0"/>
              </a:spcAft>
              <a:buClr>
                <a:schemeClr val="dk1"/>
              </a:buClr>
              <a:buSzPts val="3600"/>
              <a:buFont typeface="Calibri"/>
              <a:buNone/>
            </a:pPr>
            <a:endParaRPr sz="3600" b="0" i="0" u="none" strike="noStrike" cap="none">
              <a:solidFill>
                <a:schemeClr val="dk1"/>
              </a:solidFill>
              <a:latin typeface="Calibri"/>
              <a:ea typeface="Calibri"/>
              <a:cs typeface="Calibri"/>
              <a:sym typeface="Calibri"/>
            </a:endParaRPr>
          </a:p>
          <a:p>
            <a:pPr marL="514350" marR="0" lvl="0" indent="-285750" algn="l" rtl="0">
              <a:lnSpc>
                <a:spcPct val="90000"/>
              </a:lnSpc>
              <a:spcBef>
                <a:spcPts val="750"/>
              </a:spcBef>
              <a:spcAft>
                <a:spcPts val="0"/>
              </a:spcAft>
              <a:buClr>
                <a:schemeClr val="dk1"/>
              </a:buClr>
              <a:buSzPts val="3600"/>
              <a:buFont typeface="Calibri"/>
              <a:buNone/>
            </a:pPr>
            <a:endParaRPr sz="3600" b="0" i="0" u="none" strike="noStrike" cap="none">
              <a:solidFill>
                <a:schemeClr val="dk1"/>
              </a:solidFill>
              <a:latin typeface="Calibri"/>
              <a:ea typeface="Calibri"/>
              <a:cs typeface="Calibri"/>
              <a:sym typeface="Calibri"/>
            </a:endParaRPr>
          </a:p>
          <a:p>
            <a:pPr marL="514350" marR="0" lvl="0" indent="-285750" algn="l" rtl="0">
              <a:lnSpc>
                <a:spcPct val="90000"/>
              </a:lnSpc>
              <a:spcBef>
                <a:spcPts val="750"/>
              </a:spcBef>
              <a:spcAft>
                <a:spcPts val="0"/>
              </a:spcAft>
              <a:buClr>
                <a:schemeClr val="dk1"/>
              </a:buClr>
              <a:buSzPts val="3600"/>
              <a:buFont typeface="Calibri"/>
              <a:buNone/>
            </a:pP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1) Receive Invitation</a:t>
            </a:r>
            <a:endParaRPr sz="4800" b="1" i="0" u="none" strike="noStrike" cap="none">
              <a:solidFill>
                <a:schemeClr val="dk2"/>
              </a:solidFill>
              <a:latin typeface="Calibri"/>
              <a:ea typeface="Calibri"/>
              <a:cs typeface="Calibri"/>
              <a:sym typeface="Calibri"/>
            </a:endParaRPr>
          </a:p>
        </p:txBody>
      </p:sp>
      <p:sp>
        <p:nvSpPr>
          <p:cNvPr id="1018" name="Shape 1018"/>
          <p:cNvSpPr txBox="1">
            <a:spLocks noGrp="1"/>
          </p:cNvSpPr>
          <p:nvPr>
            <p:ph type="body" idx="1"/>
          </p:nvPr>
        </p:nvSpPr>
        <p:spPr>
          <a:xfrm>
            <a:off x="185195" y="1600200"/>
            <a:ext cx="8770303" cy="4525963"/>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Font typeface="Arial"/>
              <a:buNone/>
            </a:pPr>
            <a:r>
              <a:rPr lang="en-US" sz="2800" b="0" i="0" u="none" strike="noStrike" cap="none">
                <a:solidFill>
                  <a:schemeClr val="dk1"/>
                </a:solidFill>
                <a:latin typeface="Calibri"/>
                <a:ea typeface="Calibri"/>
                <a:cs typeface="Calibri"/>
                <a:sym typeface="Calibri"/>
              </a:rPr>
              <a:t>Receive invitation email with the subject </a:t>
            </a:r>
            <a:r>
              <a:rPr lang="en-US" sz="2800" b="1" i="0" u="none" strike="noStrike" cap="none">
                <a:solidFill>
                  <a:schemeClr val="dk1"/>
                </a:solidFill>
                <a:latin typeface="Calibri"/>
                <a:ea typeface="Calibri"/>
                <a:cs typeface="Calibri"/>
                <a:sym typeface="Calibri"/>
              </a:rPr>
              <a:t>“Ready to audit?”</a:t>
            </a:r>
            <a:r>
              <a:rPr lang="en-US" sz="2800" b="0" i="0" u="none" strike="noStrike" cap="none">
                <a:solidFill>
                  <a:schemeClr val="dk1"/>
                </a:solidFill>
                <a:latin typeface="Calibri"/>
                <a:ea typeface="Calibri"/>
                <a:cs typeface="Calibri"/>
                <a:sym typeface="Calibri"/>
              </a:rPr>
              <a:t> containing:</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List of stores you’ve been assigned to audit, with names, addresses and map links</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Link to perform audits using the Store Audit Center at 										bottom of email</a:t>
            </a:r>
            <a:endParaRPr/>
          </a:p>
          <a:p>
            <a:pPr marL="171450" marR="0" lvl="0" indent="-171450" algn="l" rtl="0">
              <a:lnSpc>
                <a:spcPct val="90000"/>
              </a:lnSpc>
              <a:spcBef>
                <a:spcPts val="750"/>
              </a:spcBef>
              <a:spcAft>
                <a:spcPts val="0"/>
              </a:spcAft>
              <a:buClr>
                <a:schemeClr val="dk1"/>
              </a:buClr>
              <a:buFont typeface="Arial"/>
              <a:buNone/>
            </a:pPr>
            <a:endParaRPr sz="2100" b="0" i="0" u="none" strike="noStrike" cap="none">
              <a:solidFill>
                <a:schemeClr val="dk1"/>
              </a:solidFill>
              <a:latin typeface="Calibri"/>
              <a:ea typeface="Calibri"/>
              <a:cs typeface="Calibri"/>
              <a:sym typeface="Calibri"/>
            </a:endParaRPr>
          </a:p>
        </p:txBody>
      </p:sp>
      <p:grpSp>
        <p:nvGrpSpPr>
          <p:cNvPr id="1019" name="Shape 1019"/>
          <p:cNvGrpSpPr/>
          <p:nvPr/>
        </p:nvGrpSpPr>
        <p:grpSpPr>
          <a:xfrm>
            <a:off x="1371600" y="3788082"/>
            <a:ext cx="2057778" cy="2838314"/>
            <a:chOff x="3429000" y="3276600"/>
            <a:chExt cx="2209800" cy="3048000"/>
          </a:xfrm>
        </p:grpSpPr>
        <p:grpSp>
          <p:nvGrpSpPr>
            <p:cNvPr id="1020" name="Shape 1020"/>
            <p:cNvGrpSpPr/>
            <p:nvPr/>
          </p:nvGrpSpPr>
          <p:grpSpPr>
            <a:xfrm>
              <a:off x="3429000" y="3276600"/>
              <a:ext cx="2209800" cy="3048000"/>
              <a:chOff x="5334000" y="3810001"/>
              <a:chExt cx="2308225" cy="3048000"/>
            </a:xfrm>
          </p:grpSpPr>
          <p:pic>
            <p:nvPicPr>
              <p:cNvPr id="1021" name="Shape 1021" descr="http://4.bp.blogspot.com/_V-5em911hQg/TB-I_r3IXII/AAAAAAAADD8/0H8Fh-P08cY/s1600/NewCompose.png"/>
              <p:cNvPicPr preferRelativeResize="0"/>
              <p:nvPr/>
            </p:nvPicPr>
            <p:blipFill rotWithShape="1">
              <a:blip r:embed="rId3">
                <a:alphaModFix/>
              </a:blip>
              <a:srcRect/>
              <a:stretch/>
            </p:blipFill>
            <p:spPr>
              <a:xfrm>
                <a:off x="5334000" y="3810001"/>
                <a:ext cx="2308225" cy="3048000"/>
              </a:xfrm>
              <a:prstGeom prst="rect">
                <a:avLst/>
              </a:prstGeom>
              <a:noFill/>
              <a:ln>
                <a:noFill/>
              </a:ln>
            </p:spPr>
          </p:pic>
          <p:sp>
            <p:nvSpPr>
              <p:cNvPr id="1022" name="Shape 1022"/>
              <p:cNvSpPr/>
              <p:nvPr/>
            </p:nvSpPr>
            <p:spPr>
              <a:xfrm>
                <a:off x="5572782" y="4191001"/>
                <a:ext cx="1830661" cy="2362200"/>
              </a:xfrm>
              <a:prstGeom prst="rect">
                <a:avLst/>
              </a:prstGeom>
              <a:gradFill>
                <a:gsLst>
                  <a:gs pos="0">
                    <a:srgbClr val="9BAABB"/>
                  </a:gs>
                  <a:gs pos="50000">
                    <a:srgbClr val="8E9EAF"/>
                  </a:gs>
                  <a:gs pos="100000">
                    <a:srgbClr val="798FA6"/>
                  </a:gs>
                </a:gsLst>
                <a:lin ang="5400000" scaled="0"/>
              </a:grad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pic>
          <p:nvPicPr>
            <p:cNvPr id="1023" name="Shape 1023"/>
            <p:cNvPicPr preferRelativeResize="0"/>
            <p:nvPr/>
          </p:nvPicPr>
          <p:blipFill rotWithShape="1">
            <a:blip r:embed="rId4">
              <a:alphaModFix/>
            </a:blip>
            <a:srcRect/>
            <a:stretch/>
          </p:blipFill>
          <p:spPr>
            <a:xfrm>
              <a:off x="3733800" y="3619500"/>
              <a:ext cx="1600200" cy="2400300"/>
            </a:xfrm>
            <a:prstGeom prst="rect">
              <a:avLst/>
            </a:prstGeom>
            <a:noFill/>
            <a:ln>
              <a:noFill/>
            </a:ln>
          </p:spPr>
        </p:pic>
      </p:grpSp>
      <p:sp>
        <p:nvSpPr>
          <p:cNvPr id="1024" name="Shape 1024"/>
          <p:cNvSpPr txBox="1"/>
          <p:nvPr/>
        </p:nvSpPr>
        <p:spPr>
          <a:xfrm>
            <a:off x="4343400" y="4379627"/>
            <a:ext cx="4360762" cy="2246769"/>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Avenir"/>
                <a:ea typeface="Avenir"/>
                <a:cs typeface="Avenir"/>
                <a:sym typeface="Avenir"/>
              </a:rPr>
              <a:t>Web browser recommendations for collecting data on mobile devices</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Android devices: Firefox</a:t>
            </a:r>
            <a:endParaRPr sz="2000">
              <a:solidFill>
                <a:schemeClr val="dk1"/>
              </a:solidFill>
              <a:latin typeface="Avenir"/>
              <a:ea typeface="Avenir"/>
              <a:cs typeface="Avenir"/>
              <a:sym typeface="Aveni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Apple (iOS) devices: Safari</a:t>
            </a:r>
            <a:endParaRPr sz="2000">
              <a:solidFill>
                <a:schemeClr val="dk1"/>
              </a:solidFill>
              <a:latin typeface="Avenir"/>
              <a:ea typeface="Avenir"/>
              <a:cs typeface="Avenir"/>
              <a:sym typeface="Aveni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Avenir"/>
                <a:ea typeface="Avenir"/>
                <a:cs typeface="Avenir"/>
                <a:sym typeface="Avenir"/>
              </a:rPr>
              <a:t>Avoid using Chrome on mobile devices</a:t>
            </a:r>
            <a:endParaRPr sz="2000">
              <a:solidFill>
                <a:schemeClr val="dk1"/>
              </a:solidFill>
              <a:latin typeface="Avenir"/>
              <a:ea typeface="Avenir"/>
              <a:cs typeface="Avenir"/>
              <a:sym typeface="Avenir"/>
            </a:endParaRPr>
          </a:p>
        </p:txBody>
      </p:sp>
      <p:sp>
        <p:nvSpPr>
          <p:cNvPr id="1025" name="Shape 1025"/>
          <p:cNvSpPr txBox="1"/>
          <p:nvPr/>
        </p:nvSpPr>
        <p:spPr>
          <a:xfrm>
            <a:off x="185195" y="4873037"/>
            <a:ext cx="118640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online</a:t>
            </a:r>
            <a:endParaRPr sz="1200">
              <a:solidFill>
                <a:schemeClr val="dk1"/>
              </a:solidFill>
              <a:latin typeface="Avenir"/>
              <a:ea typeface="Avenir"/>
              <a:cs typeface="Avenir"/>
              <a:sym typeface="Avenir"/>
            </a:endParaRPr>
          </a:p>
        </p:txBody>
      </p:sp>
      <p:sp>
        <p:nvSpPr>
          <p:cNvPr id="1026" name="Shape 1026"/>
          <p:cNvSpPr txBox="1"/>
          <p:nvPr/>
        </p:nvSpPr>
        <p:spPr>
          <a:xfrm>
            <a:off x="185195" y="5249346"/>
            <a:ext cx="118640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print</a:t>
            </a:r>
            <a:endParaRPr sz="1200">
              <a:solidFill>
                <a:schemeClr val="dk1"/>
              </a:solidFill>
              <a:latin typeface="Avenir"/>
              <a:ea typeface="Avenir"/>
              <a:cs typeface="Avenir"/>
              <a:sym typeface="Avenir"/>
            </a:endParaRPr>
          </a:p>
        </p:txBody>
      </p:sp>
      <p:cxnSp>
        <p:nvCxnSpPr>
          <p:cNvPr id="1027" name="Shape 1027"/>
          <p:cNvCxnSpPr/>
          <p:nvPr/>
        </p:nvCxnSpPr>
        <p:spPr>
          <a:xfrm>
            <a:off x="799630" y="5023556"/>
            <a:ext cx="784844" cy="9407"/>
          </a:xfrm>
          <a:prstGeom prst="straightConnector1">
            <a:avLst/>
          </a:prstGeom>
          <a:noFill/>
          <a:ln w="12700" cap="flat" cmpd="sng">
            <a:solidFill>
              <a:srgbClr val="D3212D"/>
            </a:solidFill>
            <a:prstDash val="solid"/>
            <a:miter lim="8000"/>
            <a:headEnd type="none" w="sm" len="sm"/>
            <a:tailEnd type="stealth" w="med" len="med"/>
          </a:ln>
        </p:spPr>
      </p:cxnSp>
      <p:cxnSp>
        <p:nvCxnSpPr>
          <p:cNvPr id="1028" name="Shape 1028"/>
          <p:cNvCxnSpPr/>
          <p:nvPr/>
        </p:nvCxnSpPr>
        <p:spPr>
          <a:xfrm>
            <a:off x="799630" y="5385240"/>
            <a:ext cx="784844" cy="9407"/>
          </a:xfrm>
          <a:prstGeom prst="straightConnector1">
            <a:avLst/>
          </a:prstGeom>
          <a:noFill/>
          <a:ln w="12700" cap="flat" cmpd="sng">
            <a:solidFill>
              <a:srgbClr val="D3212D"/>
            </a:solidFill>
            <a:prstDash val="solid"/>
            <a:miter lim="8000"/>
            <a:headEnd type="none" w="sm" len="sm"/>
            <a:tailEnd type="stealth" w="med" len="med"/>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2) View Assignments</a:t>
            </a:r>
            <a:endParaRPr sz="4800" b="1" i="0" u="none" strike="noStrike" cap="none">
              <a:solidFill>
                <a:schemeClr val="dk2"/>
              </a:solidFill>
              <a:latin typeface="Calibri"/>
              <a:ea typeface="Calibri"/>
              <a:cs typeface="Calibri"/>
              <a:sym typeface="Calibri"/>
            </a:endParaRPr>
          </a:p>
        </p:txBody>
      </p:sp>
      <p:pic>
        <p:nvPicPr>
          <p:cNvPr id="1035" name="Shape 1035"/>
          <p:cNvPicPr preferRelativeResize="0"/>
          <p:nvPr/>
        </p:nvPicPr>
        <p:blipFill rotWithShape="1">
          <a:blip r:embed="rId3">
            <a:alphaModFix/>
          </a:blip>
          <a:srcRect t="3060"/>
          <a:stretch/>
        </p:blipFill>
        <p:spPr>
          <a:xfrm>
            <a:off x="723692" y="1706039"/>
            <a:ext cx="2799568" cy="4827099"/>
          </a:xfrm>
          <a:prstGeom prst="rect">
            <a:avLst/>
          </a:prstGeom>
          <a:noFill/>
          <a:ln w="9525" cap="flat" cmpd="sng">
            <a:solidFill>
              <a:schemeClr val="dk1"/>
            </a:solidFill>
            <a:prstDash val="solid"/>
            <a:round/>
            <a:headEnd type="none" w="sm" len="sm"/>
            <a:tailEnd type="none" w="sm" len="sm"/>
          </a:ln>
        </p:spPr>
      </p:pic>
      <p:pic>
        <p:nvPicPr>
          <p:cNvPr id="1036" name="Shape 1036"/>
          <p:cNvPicPr preferRelativeResize="0"/>
          <p:nvPr/>
        </p:nvPicPr>
        <p:blipFill rotWithShape="1">
          <a:blip r:embed="rId4">
            <a:alphaModFix/>
          </a:blip>
          <a:srcRect t="2412"/>
          <a:stretch/>
        </p:blipFill>
        <p:spPr>
          <a:xfrm>
            <a:off x="5432689" y="1706040"/>
            <a:ext cx="2809583" cy="4876800"/>
          </a:xfrm>
          <a:prstGeom prst="rect">
            <a:avLst/>
          </a:prstGeom>
          <a:noFill/>
          <a:ln w="9525" cap="flat" cmpd="sng">
            <a:solidFill>
              <a:schemeClr val="dk1"/>
            </a:solidFill>
            <a:prstDash val="solid"/>
            <a:round/>
            <a:headEnd type="none" w="sm" len="sm"/>
            <a:tailEnd type="none" w="sm" len="sm"/>
          </a:ln>
        </p:spPr>
      </p:pic>
      <p:sp>
        <p:nvSpPr>
          <p:cNvPr id="1037" name="Shape 1037"/>
          <p:cNvSpPr txBox="1"/>
          <p:nvPr/>
        </p:nvSpPr>
        <p:spPr>
          <a:xfrm>
            <a:off x="3523259" y="2403278"/>
            <a:ext cx="1909429" cy="25853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u="sng">
                <a:solidFill>
                  <a:schemeClr val="dk1"/>
                </a:solidFill>
                <a:latin typeface="Calibri"/>
                <a:ea typeface="Calibri"/>
                <a:cs typeface="Calibri"/>
                <a:sym typeface="Calibri"/>
              </a:rPr>
              <a:t>Two Options</a:t>
            </a:r>
            <a:endParaRPr/>
          </a:p>
          <a:p>
            <a:pPr marL="0" marR="0" lvl="0" indent="0" algn="ctr" rtl="0">
              <a:spcBef>
                <a:spcPts val="2400"/>
              </a:spcBef>
              <a:spcAft>
                <a:spcPts val="0"/>
              </a:spcAft>
              <a:buNone/>
            </a:pPr>
            <a:r>
              <a:rPr lang="en-US" sz="1800">
                <a:solidFill>
                  <a:schemeClr val="dk1"/>
                </a:solidFill>
                <a:latin typeface="Calibri"/>
                <a:ea typeface="Calibri"/>
                <a:cs typeface="Calibri"/>
                <a:sym typeface="Calibri"/>
              </a:rPr>
              <a:t>View Map</a:t>
            </a:r>
            <a:endParaRPr/>
          </a:p>
          <a:p>
            <a:pPr marL="0" marR="0" lvl="0" indent="0" algn="ctr" rtl="0">
              <a:spcBef>
                <a:spcPts val="2400"/>
              </a:spcBef>
              <a:spcAft>
                <a:spcPts val="0"/>
              </a:spcAft>
              <a:buNone/>
            </a:pPr>
            <a:r>
              <a:rPr lang="en-US" sz="1800">
                <a:solidFill>
                  <a:schemeClr val="dk1"/>
                </a:solidFill>
                <a:latin typeface="Calibri"/>
                <a:ea typeface="Calibri"/>
                <a:cs typeface="Calibri"/>
                <a:sym typeface="Calibri"/>
              </a:rPr>
              <a:t>OR</a:t>
            </a:r>
            <a:endParaRPr/>
          </a:p>
          <a:p>
            <a:pPr marL="0" marR="0" lvl="0" indent="0" algn="ctr" rtl="0">
              <a:spcBef>
                <a:spcPts val="2400"/>
              </a:spcBef>
              <a:spcAft>
                <a:spcPts val="0"/>
              </a:spcAft>
              <a:buNone/>
            </a:pPr>
            <a:r>
              <a:rPr lang="en-US" sz="1800">
                <a:solidFill>
                  <a:schemeClr val="dk1"/>
                </a:solidFill>
                <a:latin typeface="Calibri"/>
                <a:ea typeface="Calibri"/>
                <a:cs typeface="Calibri"/>
                <a:sym typeface="Calibri"/>
              </a:rPr>
              <a:t>View List</a:t>
            </a:r>
            <a:endParaRPr sz="1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3) Open Audit Form</a:t>
            </a:r>
            <a:endParaRPr sz="4800" b="1" i="0" u="none" strike="noStrike" cap="none">
              <a:solidFill>
                <a:schemeClr val="dk2"/>
              </a:solidFill>
              <a:latin typeface="Calibri"/>
              <a:ea typeface="Calibri"/>
              <a:cs typeface="Calibri"/>
              <a:sym typeface="Calibri"/>
            </a:endParaRPr>
          </a:p>
        </p:txBody>
      </p:sp>
      <p:sp>
        <p:nvSpPr>
          <p:cNvPr id="1044" name="Shape 1044"/>
          <p:cNvSpPr/>
          <p:nvPr/>
        </p:nvSpPr>
        <p:spPr>
          <a:xfrm>
            <a:off x="1830515" y="2597314"/>
            <a:ext cx="706645" cy="370173"/>
          </a:xfrm>
          <a:prstGeom prst="leftBracket">
            <a:avLst>
              <a:gd name="adj" fmla="val 2304"/>
            </a:avLst>
          </a:prstGeom>
          <a:noFill/>
          <a:ln w="1270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5" name="Shape 1045"/>
          <p:cNvSpPr/>
          <p:nvPr/>
        </p:nvSpPr>
        <p:spPr>
          <a:xfrm rot="10800000">
            <a:off x="6187861" y="2826152"/>
            <a:ext cx="450334" cy="450448"/>
          </a:xfrm>
          <a:prstGeom prst="leftBracket">
            <a:avLst>
              <a:gd name="adj" fmla="val 2304"/>
            </a:avLst>
          </a:prstGeom>
          <a:noFill/>
          <a:ln w="1270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6" name="Shape 1046"/>
          <p:cNvSpPr/>
          <p:nvPr/>
        </p:nvSpPr>
        <p:spPr>
          <a:xfrm>
            <a:off x="2127974" y="3806025"/>
            <a:ext cx="409186" cy="351046"/>
          </a:xfrm>
          <a:prstGeom prst="leftBracket">
            <a:avLst>
              <a:gd name="adj" fmla="val 2304"/>
            </a:avLst>
          </a:prstGeom>
          <a:noFill/>
          <a:ln w="1270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7" name="Shape 1047"/>
          <p:cNvSpPr/>
          <p:nvPr/>
        </p:nvSpPr>
        <p:spPr>
          <a:xfrm rot="10800000">
            <a:off x="6235097" y="4180204"/>
            <a:ext cx="403108" cy="2635175"/>
          </a:xfrm>
          <a:prstGeom prst="leftBracket">
            <a:avLst>
              <a:gd name="adj" fmla="val 2304"/>
            </a:avLst>
          </a:prstGeom>
          <a:noFill/>
          <a:ln w="1270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8" name="Shape 1048"/>
          <p:cNvSpPr/>
          <p:nvPr/>
        </p:nvSpPr>
        <p:spPr>
          <a:xfrm>
            <a:off x="1823535" y="3142494"/>
            <a:ext cx="706645" cy="370173"/>
          </a:xfrm>
          <a:prstGeom prst="leftBracket">
            <a:avLst>
              <a:gd name="adj" fmla="val 2304"/>
            </a:avLst>
          </a:prstGeom>
          <a:noFill/>
          <a:ln w="12700"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049" name="Shape 1049"/>
          <p:cNvPicPr preferRelativeResize="0"/>
          <p:nvPr/>
        </p:nvPicPr>
        <p:blipFill rotWithShape="1">
          <a:blip r:embed="rId3">
            <a:alphaModFix/>
          </a:blip>
          <a:srcRect t="2926" b="7428"/>
          <a:stretch/>
        </p:blipFill>
        <p:spPr>
          <a:xfrm>
            <a:off x="2651470" y="1219200"/>
            <a:ext cx="3536391" cy="5638800"/>
          </a:xfrm>
          <a:prstGeom prst="rect">
            <a:avLst/>
          </a:prstGeom>
          <a:noFill/>
          <a:ln w="9525" cap="flat" cmpd="sng">
            <a:solidFill>
              <a:schemeClr val="dk1"/>
            </a:solidFill>
            <a:prstDash val="solid"/>
            <a:round/>
            <a:headEnd type="none" w="sm" len="sm"/>
            <a:tailEnd type="none" w="sm" len="sm"/>
          </a:ln>
        </p:spPr>
      </p:pic>
      <p:sp>
        <p:nvSpPr>
          <p:cNvPr id="1050" name="Shape 1050"/>
          <p:cNvSpPr txBox="1"/>
          <p:nvPr/>
        </p:nvSpPr>
        <p:spPr>
          <a:xfrm>
            <a:off x="694116" y="2641486"/>
            <a:ext cx="113639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Campaign</a:t>
            </a:r>
            <a:endParaRPr sz="1800" b="1">
              <a:solidFill>
                <a:schemeClr val="dk1"/>
              </a:solidFill>
              <a:latin typeface="Calibri"/>
              <a:ea typeface="Calibri"/>
              <a:cs typeface="Calibri"/>
              <a:sym typeface="Calibri"/>
            </a:endParaRPr>
          </a:p>
        </p:txBody>
      </p:sp>
      <p:sp>
        <p:nvSpPr>
          <p:cNvPr id="1051" name="Shape 1051"/>
          <p:cNvSpPr txBox="1"/>
          <p:nvPr/>
        </p:nvSpPr>
        <p:spPr>
          <a:xfrm>
            <a:off x="6749931" y="2826152"/>
            <a:ext cx="186902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Assessment Form </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“roadmap”</a:t>
            </a:r>
            <a:endParaRPr sz="1800" b="1">
              <a:solidFill>
                <a:schemeClr val="dk1"/>
              </a:solidFill>
              <a:latin typeface="Calibri"/>
              <a:ea typeface="Calibri"/>
              <a:cs typeface="Calibri"/>
              <a:sym typeface="Calibri"/>
            </a:endParaRPr>
          </a:p>
        </p:txBody>
      </p:sp>
      <p:sp>
        <p:nvSpPr>
          <p:cNvPr id="1052" name="Shape 1052"/>
          <p:cNvSpPr txBox="1"/>
          <p:nvPr/>
        </p:nvSpPr>
        <p:spPr>
          <a:xfrm>
            <a:off x="0" y="3780788"/>
            <a:ext cx="212797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Assessment Form Title</a:t>
            </a:r>
            <a:endParaRPr/>
          </a:p>
        </p:txBody>
      </p:sp>
      <p:sp>
        <p:nvSpPr>
          <p:cNvPr id="1053" name="Shape 1053"/>
          <p:cNvSpPr txBox="1"/>
          <p:nvPr/>
        </p:nvSpPr>
        <p:spPr>
          <a:xfrm>
            <a:off x="7087899" y="4992330"/>
            <a:ext cx="1150375"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Questions</a:t>
            </a:r>
            <a:endParaRPr/>
          </a:p>
        </p:txBody>
      </p:sp>
      <p:sp>
        <p:nvSpPr>
          <p:cNvPr id="1054" name="Shape 1054"/>
          <p:cNvSpPr txBox="1"/>
          <p:nvPr/>
        </p:nvSpPr>
        <p:spPr>
          <a:xfrm>
            <a:off x="287074" y="3142494"/>
            <a:ext cx="155382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Store Location</a:t>
            </a:r>
            <a:endParaRPr sz="1800" b="1">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4) Collect Data</a:t>
            </a:r>
            <a:endParaRPr sz="4800" b="1" i="0" u="none" strike="noStrike" cap="none">
              <a:solidFill>
                <a:schemeClr val="dk2"/>
              </a:solidFill>
              <a:latin typeface="Calibri"/>
              <a:ea typeface="Calibri"/>
              <a:cs typeface="Calibri"/>
              <a:sym typeface="Calibri"/>
            </a:endParaRPr>
          </a:p>
        </p:txBody>
      </p:sp>
      <p:pic>
        <p:nvPicPr>
          <p:cNvPr id="1061" name="Shape 1061" descr="IMG_8874.PNG"/>
          <p:cNvPicPr preferRelativeResize="0"/>
          <p:nvPr/>
        </p:nvPicPr>
        <p:blipFill rotWithShape="1">
          <a:blip r:embed="rId3">
            <a:alphaModFix/>
          </a:blip>
          <a:srcRect/>
          <a:stretch/>
        </p:blipFill>
        <p:spPr>
          <a:xfrm>
            <a:off x="5256931" y="1943088"/>
            <a:ext cx="2794797" cy="4971012"/>
          </a:xfrm>
          <a:prstGeom prst="rect">
            <a:avLst/>
          </a:prstGeom>
          <a:noFill/>
          <a:ln w="9525" cap="flat" cmpd="sng">
            <a:solidFill>
              <a:srgbClr val="000000"/>
            </a:solidFill>
            <a:prstDash val="solid"/>
            <a:round/>
            <a:headEnd type="none" w="sm" len="sm"/>
            <a:tailEnd type="none" w="sm" len="sm"/>
          </a:ln>
        </p:spPr>
      </p:pic>
      <p:sp>
        <p:nvSpPr>
          <p:cNvPr id="1062" name="Shape 1062"/>
          <p:cNvSpPr txBox="1"/>
          <p:nvPr/>
        </p:nvSpPr>
        <p:spPr>
          <a:xfrm>
            <a:off x="2106832" y="1573756"/>
            <a:ext cx="1533835"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Audit form</a:t>
            </a:r>
            <a:endParaRPr/>
          </a:p>
        </p:txBody>
      </p:sp>
      <p:sp>
        <p:nvSpPr>
          <p:cNvPr id="1063" name="Shape 1063"/>
          <p:cNvSpPr txBox="1"/>
          <p:nvPr/>
        </p:nvSpPr>
        <p:spPr>
          <a:xfrm>
            <a:off x="5874730" y="1572012"/>
            <a:ext cx="148729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Base module</a:t>
            </a:r>
            <a:endParaRPr/>
          </a:p>
        </p:txBody>
      </p:sp>
      <p:pic>
        <p:nvPicPr>
          <p:cNvPr id="1064" name="Shape 1064"/>
          <p:cNvPicPr preferRelativeResize="0"/>
          <p:nvPr/>
        </p:nvPicPr>
        <p:blipFill rotWithShape="1">
          <a:blip r:embed="rId4">
            <a:alphaModFix/>
          </a:blip>
          <a:srcRect l="475" t="2934" r="-475" b="1354"/>
          <a:stretch/>
        </p:blipFill>
        <p:spPr>
          <a:xfrm>
            <a:off x="1460792" y="1941344"/>
            <a:ext cx="2921000" cy="4972756"/>
          </a:xfrm>
          <a:prstGeom prst="rect">
            <a:avLst/>
          </a:prstGeom>
          <a:noFill/>
          <a:ln w="9525" cap="flat" cmpd="sng">
            <a:solidFill>
              <a:schemeClr val="dk1"/>
            </a:solidFill>
            <a:prstDash val="solid"/>
            <a:round/>
            <a:headEnd type="none" w="sm" len="sm"/>
            <a:tailEnd type="none" w="sm" len="sm"/>
          </a:ln>
        </p:spPr>
      </p:pic>
      <p:sp>
        <p:nvSpPr>
          <p:cNvPr id="1065" name="Shape 1065"/>
          <p:cNvSpPr/>
          <p:nvPr/>
        </p:nvSpPr>
        <p:spPr>
          <a:xfrm>
            <a:off x="5394219" y="5866489"/>
            <a:ext cx="2494079" cy="526329"/>
          </a:xfrm>
          <a:prstGeom prst="donut">
            <a:avLst>
              <a:gd name="adj" fmla="val 3113"/>
            </a:avLst>
          </a:prstGeom>
          <a:solidFill>
            <a:srgbClr val="FF0000"/>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066" name="Shape 1066"/>
          <p:cNvSpPr/>
          <p:nvPr/>
        </p:nvSpPr>
        <p:spPr>
          <a:xfrm>
            <a:off x="5181600" y="4031730"/>
            <a:ext cx="967168" cy="304800"/>
          </a:xfrm>
          <a:prstGeom prst="donut">
            <a:avLst>
              <a:gd name="adj" fmla="val 3113"/>
            </a:avLst>
          </a:prstGeom>
          <a:solidFill>
            <a:srgbClr val="FF0000"/>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5) Submit Data</a:t>
            </a:r>
            <a:endParaRPr sz="4800" b="1" i="0" u="none" strike="noStrike" cap="none">
              <a:solidFill>
                <a:schemeClr val="dk2"/>
              </a:solidFill>
              <a:latin typeface="Calibri"/>
              <a:ea typeface="Calibri"/>
              <a:cs typeface="Calibri"/>
              <a:sym typeface="Calibri"/>
            </a:endParaRPr>
          </a:p>
        </p:txBody>
      </p:sp>
      <p:pic>
        <p:nvPicPr>
          <p:cNvPr id="1072" name="Shape 1072"/>
          <p:cNvPicPr preferRelativeResize="0"/>
          <p:nvPr/>
        </p:nvPicPr>
        <p:blipFill rotWithShape="1">
          <a:blip r:embed="rId3">
            <a:alphaModFix/>
          </a:blip>
          <a:srcRect t="2695"/>
          <a:stretch/>
        </p:blipFill>
        <p:spPr>
          <a:xfrm>
            <a:off x="2997200" y="1285350"/>
            <a:ext cx="3149600" cy="5451146"/>
          </a:xfrm>
          <a:prstGeom prst="rect">
            <a:avLst/>
          </a:prstGeom>
          <a:noFill/>
          <a:ln w="9525" cap="flat" cmpd="sng">
            <a:solidFill>
              <a:schemeClr val="dk1"/>
            </a:solidFill>
            <a:prstDash val="solid"/>
            <a:round/>
            <a:headEnd type="none" w="sm" len="sm"/>
            <a:tailEnd type="none" w="sm" len="sm"/>
          </a:ln>
        </p:spPr>
      </p:pic>
      <p:sp>
        <p:nvSpPr>
          <p:cNvPr id="1073" name="Shape 1073"/>
          <p:cNvSpPr/>
          <p:nvPr/>
        </p:nvSpPr>
        <p:spPr>
          <a:xfrm>
            <a:off x="2934459" y="2717338"/>
            <a:ext cx="3289292" cy="549212"/>
          </a:xfrm>
          <a:prstGeom prst="frame">
            <a:avLst>
              <a:gd name="adj1" fmla="val 12500"/>
            </a:avLst>
          </a:prstGeom>
          <a:solidFill>
            <a:srgbClr val="FF0000"/>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Worksheet Practice &amp; Review</a:t>
            </a:r>
            <a:endParaRPr sz="4050" b="0" i="0" u="none" strike="noStrike" cap="none">
              <a:solidFill>
                <a:schemeClr val="lt1"/>
              </a:solidFill>
              <a:latin typeface="Calibri"/>
              <a:ea typeface="Calibri"/>
              <a:cs typeface="Calibri"/>
              <a:sym typeface="Calibri"/>
            </a:endParaRPr>
          </a:p>
        </p:txBody>
      </p:sp>
      <p:sp>
        <p:nvSpPr>
          <p:cNvPr id="1079" name="Shape 1079"/>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Shape 1084"/>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Practice Store Assessment</a:t>
            </a:r>
            <a:endParaRPr sz="4050" b="0" i="0" u="none" strike="noStrike" cap="none">
              <a:solidFill>
                <a:schemeClr val="lt1"/>
              </a:solidFill>
              <a:latin typeface="Calibri"/>
              <a:ea typeface="Calibri"/>
              <a:cs typeface="Calibri"/>
              <a:sym typeface="Calibri"/>
            </a:endParaRPr>
          </a:p>
        </p:txBody>
      </p:sp>
      <p:sp>
        <p:nvSpPr>
          <p:cNvPr id="1085" name="Shape 1085"/>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Engage Community Members</a:t>
            </a:r>
            <a:endParaRPr sz="4800" b="1" i="0" u="none" strike="noStrike" cap="none">
              <a:solidFill>
                <a:schemeClr val="dk2"/>
              </a:solidFill>
              <a:latin typeface="Calibri"/>
              <a:ea typeface="Calibri"/>
              <a:cs typeface="Calibri"/>
              <a:sym typeface="Calibri"/>
            </a:endParaRPr>
          </a:p>
        </p:txBody>
      </p:sp>
      <p:sp>
        <p:nvSpPr>
          <p:cNvPr id="189" name="Shape 189"/>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90" name="Shape 190"/>
          <p:cNvPicPr preferRelativeResize="0"/>
          <p:nvPr/>
        </p:nvPicPr>
        <p:blipFill rotWithShape="1">
          <a:blip r:embed="rId3">
            <a:alphaModFix/>
          </a:blip>
          <a:srcRect/>
          <a:stretch/>
        </p:blipFill>
        <p:spPr>
          <a:xfrm>
            <a:off x="76200" y="1903412"/>
            <a:ext cx="2692400" cy="4040188"/>
          </a:xfrm>
          <a:prstGeom prst="rect">
            <a:avLst/>
          </a:prstGeom>
          <a:noFill/>
          <a:ln>
            <a:noFill/>
          </a:ln>
        </p:spPr>
      </p:pic>
      <p:pic>
        <p:nvPicPr>
          <p:cNvPr id="191" name="Shape 191" descr="dt.common.streams.StreamServer.jpeg"/>
          <p:cNvPicPr preferRelativeResize="0"/>
          <p:nvPr/>
        </p:nvPicPr>
        <p:blipFill rotWithShape="1">
          <a:blip r:embed="rId4">
            <a:alphaModFix/>
          </a:blip>
          <a:srcRect/>
          <a:stretch/>
        </p:blipFill>
        <p:spPr>
          <a:xfrm>
            <a:off x="2895600" y="1922688"/>
            <a:ext cx="6130539" cy="402091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r>
              <a:rPr lang="en-US" sz="4800" b="1" i="0" u="none" strike="noStrike" cap="none">
                <a:solidFill>
                  <a:schemeClr val="dk2"/>
                </a:solidFill>
                <a:latin typeface="Calibri"/>
                <a:ea typeface="Calibri"/>
                <a:cs typeface="Calibri"/>
                <a:sym typeface="Calibri"/>
              </a:rPr>
              <a:t>Welcome to…</a:t>
            </a:r>
            <a:endParaRPr sz="4800" b="1" i="0" u="none" strike="noStrike" cap="none">
              <a:solidFill>
                <a:schemeClr val="dk2"/>
              </a:solidFill>
              <a:latin typeface="Calibri"/>
              <a:ea typeface="Calibri"/>
              <a:cs typeface="Calibri"/>
              <a:sym typeface="Calibri"/>
            </a:endParaRPr>
          </a:p>
        </p:txBody>
      </p:sp>
      <p:sp>
        <p:nvSpPr>
          <p:cNvPr id="1091" name="Shape 1091"/>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sp>
        <p:nvSpPr>
          <p:cNvPr id="1092" name="Shape 1092"/>
          <p:cNvSpPr txBox="1"/>
          <p:nvPr/>
        </p:nvSpPr>
        <p:spPr>
          <a:xfrm>
            <a:off x="1371600" y="1981200"/>
            <a:ext cx="6400800"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rgbClr val="000000"/>
                </a:solidFill>
                <a:latin typeface="Calibri"/>
                <a:ea typeface="Calibri"/>
                <a:cs typeface="Calibri"/>
                <a:sym typeface="Calibri"/>
              </a:rPr>
              <a:t>Wisconsin</a:t>
            </a:r>
            <a:endParaRPr/>
          </a:p>
          <a:p>
            <a:pPr marL="0" marR="0" lvl="0" indent="0" algn="ctr" rtl="0">
              <a:spcBef>
                <a:spcPts val="0"/>
              </a:spcBef>
              <a:spcAft>
                <a:spcPts val="0"/>
              </a:spcAft>
              <a:buNone/>
            </a:pPr>
            <a:r>
              <a:rPr lang="en-US" sz="7200" b="1">
                <a:solidFill>
                  <a:srgbClr val="000000"/>
                </a:solidFill>
                <a:latin typeface="Calibri"/>
                <a:ea typeface="Calibri"/>
                <a:cs typeface="Calibri"/>
                <a:sym typeface="Calibri"/>
              </a:rPr>
              <a:t>Corner Store</a:t>
            </a:r>
            <a:endParaRPr sz="7200" b="1">
              <a:solidFill>
                <a:srgbClr val="000000"/>
              </a:solidFill>
              <a:latin typeface="Calibri"/>
              <a:ea typeface="Calibri"/>
              <a:cs typeface="Calibri"/>
              <a:sym typeface="Calibri"/>
            </a:endParaRPr>
          </a:p>
        </p:txBody>
      </p:sp>
      <p:pic>
        <p:nvPicPr>
          <p:cNvPr id="1093" name="Shape 1093" descr="logo_counter_tools_tagline.png"/>
          <p:cNvPicPr preferRelativeResize="0"/>
          <p:nvPr/>
        </p:nvPicPr>
        <p:blipFill rotWithShape="1">
          <a:blip r:embed="rId3">
            <a:alphaModFix/>
          </a:blip>
          <a:srcRect/>
          <a:stretch/>
        </p:blipFill>
        <p:spPr>
          <a:xfrm>
            <a:off x="3509940" y="4724400"/>
            <a:ext cx="2128860" cy="100076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Shape 1098"/>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099" name="Shape 1099"/>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00" name="Shape 1100" descr="0551 Final.png"/>
          <p:cNvPicPr preferRelativeResize="0"/>
          <p:nvPr/>
        </p:nvPicPr>
        <p:blipFill rotWithShape="1">
          <a:blip r:embed="rId3">
            <a:alphaModFix/>
          </a:blip>
          <a:srcRect/>
          <a:stretch/>
        </p:blipFill>
        <p:spPr>
          <a:xfrm>
            <a:off x="2286000" y="0"/>
            <a:ext cx="4568834" cy="68580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Shape 1105"/>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06" name="Shape 1106"/>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07" name="Shape 1107" descr="0533 Final.png"/>
          <p:cNvPicPr preferRelativeResize="0"/>
          <p:nvPr/>
        </p:nvPicPr>
        <p:blipFill rotWithShape="1">
          <a:blip r:embed="rId3">
            <a:alphaModFix/>
          </a:blip>
          <a:srcRect/>
          <a:stretch/>
        </p:blipFill>
        <p:spPr>
          <a:xfrm>
            <a:off x="152400" y="152400"/>
            <a:ext cx="5105400" cy="3405175"/>
          </a:xfrm>
          <a:prstGeom prst="rect">
            <a:avLst/>
          </a:prstGeom>
          <a:noFill/>
          <a:ln w="9525" cap="flat" cmpd="sng">
            <a:solidFill>
              <a:srgbClr val="000000"/>
            </a:solidFill>
            <a:prstDash val="solid"/>
            <a:round/>
            <a:headEnd type="none" w="sm" len="sm"/>
            <a:tailEnd type="none" w="sm" len="sm"/>
          </a:ln>
        </p:spPr>
      </p:pic>
      <p:pic>
        <p:nvPicPr>
          <p:cNvPr id="1108" name="Shape 1108" descr="0535 Final.png"/>
          <p:cNvPicPr preferRelativeResize="0"/>
          <p:nvPr/>
        </p:nvPicPr>
        <p:blipFill rotWithShape="1">
          <a:blip r:embed="rId4">
            <a:alphaModFix/>
          </a:blip>
          <a:srcRect/>
          <a:stretch/>
        </p:blipFill>
        <p:spPr>
          <a:xfrm>
            <a:off x="5486400" y="152400"/>
            <a:ext cx="3429000" cy="3424256"/>
          </a:xfrm>
          <a:prstGeom prst="rect">
            <a:avLst/>
          </a:prstGeom>
          <a:noFill/>
          <a:ln w="9525" cap="flat" cmpd="sng">
            <a:solidFill>
              <a:srgbClr val="000000"/>
            </a:solidFill>
            <a:prstDash val="solid"/>
            <a:round/>
            <a:headEnd type="none" w="sm" len="sm"/>
            <a:tailEnd type="none" w="sm" len="sm"/>
          </a:ln>
        </p:spPr>
      </p:pic>
      <p:pic>
        <p:nvPicPr>
          <p:cNvPr id="1109" name="Shape 1109" descr="0540, etc. Composite Final.png"/>
          <p:cNvPicPr preferRelativeResize="0"/>
          <p:nvPr/>
        </p:nvPicPr>
        <p:blipFill rotWithShape="1">
          <a:blip r:embed="rId5">
            <a:alphaModFix/>
          </a:blip>
          <a:srcRect/>
          <a:stretch/>
        </p:blipFill>
        <p:spPr>
          <a:xfrm>
            <a:off x="0" y="3801533"/>
            <a:ext cx="9144000" cy="3056467"/>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15" name="Shape 1115"/>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16" name="Shape 1116" descr="0557 Final.png"/>
          <p:cNvPicPr preferRelativeResize="0"/>
          <p:nvPr/>
        </p:nvPicPr>
        <p:blipFill rotWithShape="1">
          <a:blip r:embed="rId3">
            <a:alphaModFix/>
          </a:blip>
          <a:srcRect/>
          <a:stretch/>
        </p:blipFill>
        <p:spPr>
          <a:xfrm>
            <a:off x="2895600" y="0"/>
            <a:ext cx="3439360" cy="6858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22" name="Shape 1122"/>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23" name="Shape 1123" descr="0511, 0512 Final.png"/>
          <p:cNvPicPr preferRelativeResize="0"/>
          <p:nvPr/>
        </p:nvPicPr>
        <p:blipFill rotWithShape="1">
          <a:blip r:embed="rId3">
            <a:alphaModFix/>
          </a:blip>
          <a:srcRect/>
          <a:stretch/>
        </p:blipFill>
        <p:spPr>
          <a:xfrm>
            <a:off x="609600" y="0"/>
            <a:ext cx="2714193" cy="6858000"/>
          </a:xfrm>
          <a:prstGeom prst="rect">
            <a:avLst/>
          </a:prstGeom>
          <a:noFill/>
          <a:ln w="9525" cap="flat" cmpd="sng">
            <a:solidFill>
              <a:srgbClr val="000000"/>
            </a:solidFill>
            <a:prstDash val="solid"/>
            <a:round/>
            <a:headEnd type="none" w="sm" len="sm"/>
            <a:tailEnd type="none" w="sm" len="sm"/>
          </a:ln>
        </p:spPr>
      </p:pic>
      <p:pic>
        <p:nvPicPr>
          <p:cNvPr id="1124" name="Shape 1124" descr="0516 Final.png"/>
          <p:cNvPicPr preferRelativeResize="0"/>
          <p:nvPr/>
        </p:nvPicPr>
        <p:blipFill rotWithShape="1">
          <a:blip r:embed="rId4">
            <a:alphaModFix/>
          </a:blip>
          <a:srcRect/>
          <a:stretch/>
        </p:blipFill>
        <p:spPr>
          <a:xfrm>
            <a:off x="3962400" y="0"/>
            <a:ext cx="4772284" cy="68580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Shape 1129"/>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30" name="Shape 1130"/>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31" name="Shape 1131" descr="0526 Final.png"/>
          <p:cNvPicPr preferRelativeResize="0"/>
          <p:nvPr/>
        </p:nvPicPr>
        <p:blipFill rotWithShape="1">
          <a:blip r:embed="rId3">
            <a:alphaModFix/>
          </a:blip>
          <a:srcRect/>
          <a:stretch/>
        </p:blipFill>
        <p:spPr>
          <a:xfrm>
            <a:off x="1905000" y="0"/>
            <a:ext cx="5462918" cy="68580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37" name="Shape 1137"/>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38" name="Shape 1138" descr="IMG_0519.tif"/>
          <p:cNvPicPr preferRelativeResize="0"/>
          <p:nvPr/>
        </p:nvPicPr>
        <p:blipFill rotWithShape="1">
          <a:blip r:embed="rId3">
            <a:alphaModFix/>
          </a:blip>
          <a:srcRect/>
          <a:stretch/>
        </p:blipFill>
        <p:spPr>
          <a:xfrm>
            <a:off x="2235200" y="0"/>
            <a:ext cx="4655117"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Shape 1144"/>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45" name="Shape 1145"/>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46" name="Shape 1146" descr="0526 Final.png"/>
          <p:cNvPicPr preferRelativeResize="0"/>
          <p:nvPr/>
        </p:nvPicPr>
        <p:blipFill rotWithShape="1">
          <a:blip r:embed="rId3">
            <a:alphaModFix/>
          </a:blip>
          <a:srcRect/>
          <a:stretch/>
        </p:blipFill>
        <p:spPr>
          <a:xfrm>
            <a:off x="1874187" y="0"/>
            <a:ext cx="5462918" cy="68580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title"/>
          </p:nvPr>
        </p:nvSpPr>
        <p:spPr>
          <a:xfrm>
            <a:off x="0" y="365128"/>
            <a:ext cx="9144000" cy="1325563"/>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Font typeface="Calibri"/>
              <a:buNone/>
            </a:pPr>
            <a:endParaRPr sz="4800" b="1" i="0" u="none" strike="noStrike" cap="none">
              <a:solidFill>
                <a:schemeClr val="dk2"/>
              </a:solidFill>
              <a:latin typeface="Calibri"/>
              <a:ea typeface="Calibri"/>
              <a:cs typeface="Calibri"/>
              <a:sym typeface="Calibri"/>
            </a:endParaRPr>
          </a:p>
        </p:txBody>
      </p:sp>
      <p:sp>
        <p:nvSpPr>
          <p:cNvPr id="1152" name="Shape 1152"/>
          <p:cNvSpPr txBox="1">
            <a:spLocks noGrp="1"/>
          </p:cNvSpPr>
          <p:nvPr>
            <p:ph type="body" idx="1"/>
          </p:nvPr>
        </p:nvSpPr>
        <p:spPr>
          <a:xfrm>
            <a:off x="628650" y="1813902"/>
            <a:ext cx="7886700" cy="4351338"/>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1153" name="Shape 1153" descr="IMG_0555.tif"/>
          <p:cNvPicPr preferRelativeResize="0"/>
          <p:nvPr/>
        </p:nvPicPr>
        <p:blipFill rotWithShape="1">
          <a:blip r:embed="rId3">
            <a:alphaModFix/>
          </a:blip>
          <a:srcRect/>
          <a:stretch/>
        </p:blipFill>
        <p:spPr>
          <a:xfrm>
            <a:off x="2286000" y="0"/>
            <a:ext cx="4572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a:spLocks noGrp="1"/>
          </p:cNvSpPr>
          <p:nvPr>
            <p:ph type="title"/>
          </p:nvPr>
        </p:nvSpPr>
        <p:spPr>
          <a:xfrm>
            <a:off x="0" y="4247662"/>
            <a:ext cx="9143999" cy="636955"/>
          </a:xfrm>
          <a:prstGeom prst="rect">
            <a:avLst/>
          </a:prstGeom>
          <a:noFill/>
          <a:ln>
            <a:noFill/>
          </a:ln>
        </p:spPr>
        <p:txBody>
          <a:bodyPr spcFirstLastPara="1" wrap="square" lIns="91425" tIns="45700" rIns="91425" bIns="45700" anchor="ctr" anchorCtr="1">
            <a:noAutofit/>
          </a:bodyPr>
          <a:lstStyle/>
          <a:p>
            <a:pPr marL="0" marR="0" lvl="0" indent="0" algn="l" rtl="0">
              <a:lnSpc>
                <a:spcPct val="90000"/>
              </a:lnSpc>
              <a:spcBef>
                <a:spcPts val="0"/>
              </a:spcBef>
              <a:spcAft>
                <a:spcPts val="0"/>
              </a:spcAft>
              <a:buClr>
                <a:schemeClr val="lt1"/>
              </a:buClr>
              <a:buFont typeface="Calibri"/>
              <a:buNone/>
            </a:pPr>
            <a:r>
              <a:rPr lang="en-US" sz="4050" b="0" i="0" u="none" strike="noStrike" cap="none">
                <a:solidFill>
                  <a:schemeClr val="lt1"/>
                </a:solidFill>
                <a:latin typeface="Calibri"/>
                <a:ea typeface="Calibri"/>
                <a:cs typeface="Calibri"/>
                <a:sym typeface="Calibri"/>
              </a:rPr>
              <a:t>Wrap-up</a:t>
            </a:r>
            <a:endParaRPr sz="4050" b="0" i="0" u="none" strike="noStrike" cap="none">
              <a:solidFill>
                <a:schemeClr val="lt1"/>
              </a:solidFill>
              <a:latin typeface="Calibri"/>
              <a:ea typeface="Calibri"/>
              <a:cs typeface="Calibri"/>
              <a:sym typeface="Calibri"/>
            </a:endParaRPr>
          </a:p>
        </p:txBody>
      </p:sp>
      <p:sp>
        <p:nvSpPr>
          <p:cNvPr id="1159" name="Shape 1159"/>
          <p:cNvSpPr txBox="1">
            <a:spLocks noGrp="1"/>
          </p:cNvSpPr>
          <p:nvPr>
            <p:ph type="body" idx="1"/>
          </p:nvPr>
        </p:nvSpPr>
        <p:spPr>
          <a:xfrm>
            <a:off x="1657349" y="5408246"/>
            <a:ext cx="5829300" cy="1111250"/>
          </a:xfrm>
          <a:prstGeom prst="rect">
            <a:avLst/>
          </a:prstGeom>
          <a:noFill/>
          <a:ln>
            <a:noFill/>
          </a:ln>
        </p:spPr>
        <p:txBody>
          <a:bodyPr spcFirstLastPara="1" wrap="square" lIns="91425" tIns="45700" rIns="91425" bIns="45700" anchor="t" anchorCtr="1">
            <a:noAutofit/>
          </a:bodyPr>
          <a:lstStyle/>
          <a:p>
            <a:pPr marL="0" marR="0" lvl="0" indent="0" algn="l" rtl="0">
              <a:lnSpc>
                <a:spcPct val="90000"/>
              </a:lnSpc>
              <a:spcBef>
                <a:spcPts val="0"/>
              </a:spcBef>
              <a:spcAft>
                <a:spcPts val="0"/>
              </a:spcAft>
              <a:buClr>
                <a:srgbClr val="888888"/>
              </a:buClr>
              <a:buFont typeface="Arial"/>
              <a:buNone/>
            </a:pPr>
            <a:endParaRPr sz="1800" b="0" i="0" u="none" strike="noStrike" cap="none">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ounter Tools Powerpoint Template_2017MS">
  <a:themeElements>
    <a:clrScheme name="Custom 1">
      <a:dk1>
        <a:srgbClr val="000000"/>
      </a:dk1>
      <a:lt1>
        <a:srgbClr val="FFFFFF"/>
      </a:lt1>
      <a:dk2>
        <a:srgbClr val="EC1B23"/>
      </a:dk2>
      <a:lt2>
        <a:srgbClr val="9D9D9D"/>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4890</Words>
  <Application>Microsoft Office PowerPoint</Application>
  <PresentationFormat>On-screen Show (4:3)</PresentationFormat>
  <Paragraphs>569</Paragraphs>
  <Slides>100</Slides>
  <Notes>100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Counter Tools Powerpoint Template_2017MS</vt:lpstr>
      <vt:lpstr>Counter Tools – Wisconsin Retail Assessment Project Data Collector Training</vt:lpstr>
      <vt:lpstr>Agenda</vt:lpstr>
      <vt:lpstr>Introduction to the data collection project</vt:lpstr>
      <vt:lpstr>Introduction</vt:lpstr>
      <vt:lpstr>Why Point-of-Sale Matters</vt:lpstr>
      <vt:lpstr>PowerPoint Presentation</vt:lpstr>
      <vt:lpstr>Why Do We Do Store Assessments?</vt:lpstr>
      <vt:lpstr>Policy Change Process</vt:lpstr>
      <vt:lpstr>Engage Community Members</vt:lpstr>
      <vt:lpstr>Collect High Quality Local Data</vt:lpstr>
      <vt:lpstr>Document Industry Targeting</vt:lpstr>
      <vt:lpstr>Identify Policy Change Priorities</vt:lpstr>
      <vt:lpstr>Educate Policymakers</vt:lpstr>
      <vt:lpstr>Evaluate Change</vt:lpstr>
      <vt:lpstr>Store Assessment Form Overview</vt:lpstr>
      <vt:lpstr>Wisconsin Store Assessment Form</vt:lpstr>
      <vt:lpstr>Wisconsin Store Assessment Form</vt:lpstr>
      <vt:lpstr>Q1: Ability to Survey Store</vt:lpstr>
      <vt:lpstr>Q1: Ability to Survey Store</vt:lpstr>
      <vt:lpstr>Q2 &amp; Q3: Name &amp; Address</vt:lpstr>
      <vt:lpstr>Q4: Store Type</vt:lpstr>
      <vt:lpstr>Q4: Store Type</vt:lpstr>
      <vt:lpstr>Pop Quiz: Name that Store Type!</vt:lpstr>
      <vt:lpstr>Q5: Exterior Advertisements</vt:lpstr>
      <vt:lpstr>Advertisements are</vt:lpstr>
      <vt:lpstr>Advertisements are not</vt:lpstr>
      <vt:lpstr>Signs that advertise more than one product</vt:lpstr>
      <vt:lpstr>Pop Quiz: To be or not to be?</vt:lpstr>
      <vt:lpstr>Pop Quiz!</vt:lpstr>
      <vt:lpstr>Q6: WIC &amp; SNAP </vt:lpstr>
      <vt:lpstr>Q7: Alcoholic Beverages</vt:lpstr>
      <vt:lpstr>Q8: Pharmacy Counter</vt:lpstr>
      <vt:lpstr>Pop Quiz!</vt:lpstr>
      <vt:lpstr>Q9: Tobacco sold here?</vt:lpstr>
      <vt:lpstr>Where to look for tobacco products</vt:lpstr>
      <vt:lpstr>Q10: Cigarettes</vt:lpstr>
      <vt:lpstr>Q10: Cigarettes</vt:lpstr>
      <vt:lpstr>Price promotions are </vt:lpstr>
      <vt:lpstr>Price promotions are not </vt:lpstr>
      <vt:lpstr>Examples of cigarette price promotions</vt:lpstr>
      <vt:lpstr>Examples of menthol cigarette price promotions</vt:lpstr>
      <vt:lpstr>Examples of cigarillo/little cigar price promotions</vt:lpstr>
      <vt:lpstr>Examples of chew, moist/dry snuff, dip or snus price promotions</vt:lpstr>
      <vt:lpstr>Examples of e-cigarette price promotions</vt:lpstr>
      <vt:lpstr>Pop Quiz: To be…or not to be, round 2</vt:lpstr>
      <vt:lpstr>Q11 – 14: Other Products</vt:lpstr>
      <vt:lpstr>Q12 – 14: Other Products</vt:lpstr>
      <vt:lpstr>Q12 – 14: Other Products</vt:lpstr>
      <vt:lpstr>Flavored products?</vt:lpstr>
      <vt:lpstr>Not flavors</vt:lpstr>
      <vt:lpstr>Pop Quiz!</vt:lpstr>
      <vt:lpstr>Pop Quiz!</vt:lpstr>
      <vt:lpstr>Q15 &amp; Q25</vt:lpstr>
      <vt:lpstr>Q37: Field Notes</vt:lpstr>
      <vt:lpstr>Q38: Photo Upload</vt:lpstr>
      <vt:lpstr>Tobacco Product Glossary</vt:lpstr>
      <vt:lpstr>Product Descriptions</vt:lpstr>
      <vt:lpstr>Product Descriptions</vt:lpstr>
      <vt:lpstr>Product Descriptions</vt:lpstr>
      <vt:lpstr>Product overview</vt:lpstr>
      <vt:lpstr>Cigarettes</vt:lpstr>
      <vt:lpstr>Popular brands of cigarettes</vt:lpstr>
      <vt:lpstr>Menthol cigarettes</vt:lpstr>
      <vt:lpstr>Popular brands of menthol cigarettes</vt:lpstr>
      <vt:lpstr>Cigarillos/little cigars</vt:lpstr>
      <vt:lpstr>Popular brands of  cigarillos/little cigars</vt:lpstr>
      <vt:lpstr>Single cigarillos/little cigars</vt:lpstr>
      <vt:lpstr>Large cigars </vt:lpstr>
      <vt:lpstr>Images of large cigars</vt:lpstr>
      <vt:lpstr>Chew, moist or dry snuff, dip or snus</vt:lpstr>
      <vt:lpstr>Popular brands of smokeless tobacco</vt:lpstr>
      <vt:lpstr>Electronic cigarettes (E-cigarettes) </vt:lpstr>
      <vt:lpstr>Popular brands of e-cigarettes</vt:lpstr>
      <vt:lpstr>General Instructions &amp;  Store Etiquette</vt:lpstr>
      <vt:lpstr>General Instructions</vt:lpstr>
      <vt:lpstr>General Instructions</vt:lpstr>
      <vt:lpstr>Store Etiquette</vt:lpstr>
      <vt:lpstr>Store Etiquette</vt:lpstr>
      <vt:lpstr>Introducing the Project</vt:lpstr>
      <vt:lpstr>What questions can I answer?</vt:lpstr>
      <vt:lpstr>Five Steps  to Being a Team Member</vt:lpstr>
      <vt:lpstr>Overview</vt:lpstr>
      <vt:lpstr>1) Receive Invitation</vt:lpstr>
      <vt:lpstr>2) View Assignments</vt:lpstr>
      <vt:lpstr>3) Open Audit Form</vt:lpstr>
      <vt:lpstr>4) Collect Data</vt:lpstr>
      <vt:lpstr>5) Submit Data</vt:lpstr>
      <vt:lpstr>Worksheet Practice &amp; Review</vt:lpstr>
      <vt:lpstr>Practice Store Assessment</vt:lpstr>
      <vt:lpstr>Welcome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Wrap-up</vt:lpstr>
      <vt:lpstr>Wrap-up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Counter Tools – Wisconsin Retail Assessment Project Data Collector Training</dc:title>
  <dc:creator>Witkowski, Luke P</dc:creator>
  <cp:lastModifiedBy>Michaud, Nancy T</cp:lastModifiedBy>
  <cp:revision>15</cp:revision>
  <dcterms:modified xsi:type="dcterms:W3CDTF">2019-07-02T18:50:18Z</dcterms:modified>
</cp:coreProperties>
</file>