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60" r:id="rId4"/>
    <p:sldId id="275" r:id="rId5"/>
    <p:sldId id="274" r:id="rId6"/>
    <p:sldId id="261" r:id="rId7"/>
    <p:sldId id="262" r:id="rId8"/>
    <p:sldId id="263" r:id="rId9"/>
    <p:sldId id="264" r:id="rId10"/>
    <p:sldId id="265" r:id="rId11"/>
    <p:sldId id="266" r:id="rId12"/>
    <p:sldId id="269" r:id="rId13"/>
    <p:sldId id="270" r:id="rId14"/>
    <p:sldId id="267" r:id="rId15"/>
    <p:sldId id="271" r:id="rId16"/>
    <p:sldId id="277" r:id="rId17"/>
    <p:sldId id="272"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4489" autoAdjust="0"/>
  </p:normalViewPr>
  <p:slideViewPr>
    <p:cSldViewPr>
      <p:cViewPr>
        <p:scale>
          <a:sx n="80" d="100"/>
          <a:sy n="80" d="100"/>
        </p:scale>
        <p:origin x="-2526"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F6F54-2F95-4AD1-93BE-494EB3C17EF6}" type="datetimeFigureOut">
              <a:rPr lang="en-US" smtClean="0"/>
              <a:t>8/27/2018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8BB04-6552-4F83-9231-06E41830E8E5}" type="slidenum">
              <a:rPr lang="en-US" smtClean="0"/>
              <a:t>‹#›</a:t>
            </a:fld>
            <a:endParaRPr lang="en-US"/>
          </a:p>
        </p:txBody>
      </p:sp>
    </p:spTree>
    <p:extLst>
      <p:ext uri="{BB962C8B-B14F-4D97-AF65-F5344CB8AC3E}">
        <p14:creationId xmlns:p14="http://schemas.microsoft.com/office/powerpoint/2010/main" val="22742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rinketsandtrash.org/images_detail/210632.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8BB04-6552-4F83-9231-06E41830E8E5}" type="slidenum">
              <a:rPr lang="en-US" smtClean="0"/>
              <a:t>1</a:t>
            </a:fld>
            <a:endParaRPr lang="en-US"/>
          </a:p>
        </p:txBody>
      </p:sp>
    </p:spTree>
    <p:extLst>
      <p:ext uri="{BB962C8B-B14F-4D97-AF65-F5344CB8AC3E}">
        <p14:creationId xmlns:p14="http://schemas.microsoft.com/office/powerpoint/2010/main" val="196922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61" marR="0" lvl="0" indent="-177561" algn="l" defTabSz="473494"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“E-cigarette” is a general term used to reference an array of products that simulate smoking.</a:t>
            </a:r>
          </a:p>
          <a:p>
            <a:pPr marL="177561" marR="0" lvl="0" indent="-177561" algn="l" defTabSz="473494"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They take many forms. Types of e-cigarettes include mods,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cigalikes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vape pens, devices mirroring flash drives, hookah pens, e-cigars, and e-hookahs.</a:t>
            </a:r>
          </a:p>
          <a:p>
            <a:endParaRPr lang="en-US" sz="1200" dirty="0" smtClean="0">
              <a:solidFill>
                <a:schemeClr val="tx1"/>
              </a:solidFill>
            </a:endParaRPr>
          </a:p>
          <a:p>
            <a:endParaRPr lang="en-US" sz="1200" dirty="0" smtClean="0">
              <a:solidFill>
                <a:schemeClr val="tx1"/>
              </a:solidFill>
            </a:endParaRPr>
          </a:p>
          <a:p>
            <a:pPr marL="0" marR="0" lvl="0" indent="0" algn="l" defTabSz="473494"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Photo source: Health &amp; Policy Implications, National </a:t>
            </a:r>
            <a:r>
              <a:rPr kumimoji="0" lang="en-US" sz="1200" b="0" i="1" u="none" strike="noStrike" kern="1200" cap="none" spc="0" normalizeH="0" baseline="0" noProof="0" dirty="0" err="1" smtClean="0">
                <a:ln>
                  <a:noFill/>
                </a:ln>
                <a:solidFill>
                  <a:schemeClr val="tx1"/>
                </a:solidFill>
                <a:effectLst/>
                <a:uLnTx/>
                <a:uFillTx/>
                <a:latin typeface="+mn-lt"/>
                <a:ea typeface="+mn-ea"/>
                <a:cs typeface="+mn-cs"/>
              </a:rPr>
              <a:t>Synar</a:t>
            </a:r>
            <a:r>
              <a:rPr kumimoji="0" lang="en-US" sz="1200" b="0" i="1" u="none" strike="noStrike" kern="1200" cap="none" spc="0" normalizeH="0" baseline="0" noProof="0" dirty="0" smtClean="0">
                <a:ln>
                  <a:noFill/>
                </a:ln>
                <a:solidFill>
                  <a:schemeClr val="tx1"/>
                </a:solidFill>
                <a:effectLst/>
                <a:uLnTx/>
                <a:uFillTx/>
                <a:latin typeface="+mn-lt"/>
                <a:ea typeface="+mn-ea"/>
                <a:cs typeface="+mn-cs"/>
              </a:rPr>
              <a:t> Workshop, 5/6/14, Brian A. King, PhD, MPH, Office on Smoking and Health, Center for Disease Control and Prevention</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B08BB04-6552-4F83-9231-06E41830E8E5}" type="slidenum">
              <a:rPr lang="en-US" smtClean="0"/>
              <a:t>10</a:t>
            </a:fld>
            <a:endParaRPr lang="en-US"/>
          </a:p>
        </p:txBody>
      </p:sp>
    </p:spTree>
    <p:extLst>
      <p:ext uri="{BB962C8B-B14F-4D97-AF65-F5344CB8AC3E}">
        <p14:creationId xmlns:p14="http://schemas.microsoft.com/office/powerpoint/2010/main" val="121461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E-juice is the liquid that is put inside of an e-cigarette to be inhaled.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Currently, there are over 7,700 flavors of e-cigarettes and e-juice. E-juice comes in many sweet flavors that are attractive to users, such as strawberry, watermelon, and sour gummy worms. 1 out of 3 youth tried e-cigarettes because they tasted good.* A</a:t>
            </a:r>
            <a:r>
              <a:rPr lang="en-US" baseline="0" dirty="0" err="1" smtClean="0">
                <a:solidFill>
                  <a:schemeClr val="tx1"/>
                </a:solidFill>
                <a:latin typeface="+mn-lt"/>
              </a:rPr>
              <a:t>lmost</a:t>
            </a:r>
            <a:r>
              <a:rPr lang="en-US" baseline="0" dirty="0" smtClean="0">
                <a:solidFill>
                  <a:schemeClr val="tx1"/>
                </a:solidFill>
                <a:latin typeface="+mn-lt"/>
              </a:rPr>
              <a:t> 88% of youth think they would not try an e-cigarette if it did not have any flavor such as mint, candy, fruit, or chocolate.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 2014 study found that out of 159 e-juice samples, 75% contained diacetyl.*** Diacetyl has even been found in e-juice labeled as “diacetyl-free”.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Diacetyl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is added to e-juice because it gives products a creamy, smooth taste and finish. And a new study published just this month by Harvard, found that the chemical is common even in less-obvious flavors such as watermelon. Diacetyl is a chemical that has been approved for use in food by the Food and Drug Administration, or the FDA, but when inhaled it is associated with lung disease.****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Nicotine has also been found in some e-juices.*** Nicotine is highly addictive, and it can have lasting effects on adolescent brain development, including permanently lowering impulse control and damaging parts of the brain that control attention and learning.*****</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Photo source: https://vapingcheap.com/wp-content/uploads/2017/02/Candy-King-E-Liquid-Review-1300x650.jpg</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*http://www.monitoringthefuture.org/pressreleases/15ecigpr_complete.pdf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dirty="0" smtClean="0">
                <a:solidFill>
                  <a:schemeClr val="tx1"/>
                </a:solidFill>
                <a:effectLst/>
                <a:latin typeface="+mn-lt"/>
                <a:ea typeface="+mn-ea"/>
                <a:cs typeface="+mn-cs"/>
              </a:rPr>
              <a:t>**https://www.dhs.wisconsin.gov/publications/p01624.pdf</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***https://www.ncbi.nlm.nih.gov/pmc/articles/PMC4892705/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****http://ehp.niehs.nih.gov/15-10185./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*****https://www.tobaccofreekids.org/assets/factsheets/0394.pdf</a:t>
            </a:r>
          </a:p>
          <a:p>
            <a:endParaRPr lang="en-US" dirty="0">
              <a:solidFill>
                <a:schemeClr val="tx1"/>
              </a:solidFill>
              <a:latin typeface="+mn-lt"/>
            </a:endParaRPr>
          </a:p>
        </p:txBody>
      </p:sp>
      <p:sp>
        <p:nvSpPr>
          <p:cNvPr id="4" name="Slide Number Placeholder 3"/>
          <p:cNvSpPr>
            <a:spLocks noGrp="1"/>
          </p:cNvSpPr>
          <p:nvPr>
            <p:ph type="sldNum" sz="quarter" idx="10"/>
          </p:nvPr>
        </p:nvSpPr>
        <p:spPr/>
        <p:txBody>
          <a:bodyPr/>
          <a:lstStyle/>
          <a:p>
            <a:fld id="{5B08BB04-6552-4F83-9231-06E41830E8E5}" type="slidenum">
              <a:rPr lang="en-US" smtClean="0"/>
              <a:t>11</a:t>
            </a:fld>
            <a:endParaRPr lang="en-US"/>
          </a:p>
        </p:txBody>
      </p:sp>
    </p:spTree>
    <p:extLst>
      <p:ext uri="{BB962C8B-B14F-4D97-AF65-F5344CB8AC3E}">
        <p14:creationId xmlns:p14="http://schemas.microsoft.com/office/powerpoint/2010/main" val="147320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Despite proponents’ claims, not one of these products has been approved by the FDA as a cessation device.</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We know what works.  The combination of cessation counseling and FDA-approved medications, such as nicotine patches, lozenges and gum, is the most effective strategy to help smokers quit.</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Additionally, three out of four e-cigarette users (76.8%) often continue to smoke regular cigarettes as well as use e-cigarettes.*</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E-cigarettes are marketed as a way to circumvent clean indoor air laws. For example, users smoke e-cigarettes indoors and regular cigarettes outside.</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Since these products are being marketed as an alternative for smokers when they cannot smoke, their use can potentially lead to the dual use of cigarettes and e-cigarettes.</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This means they don’t quit. They just use a new, potentially harmful product in addition to continuing to smoke.</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Photo source: http://4.bp.blogspot.com/-unUtbQ4ghnk/UUoIhP20nXI/AAAAAAAAADY/EsjbIz-A0C0/s1600/IFWT-Blu-Cigs-avail.png</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*https://www.tobaccofreekids.org/research/factsheets/pdf/0380.pdf</a:t>
            </a:r>
          </a:p>
          <a:p>
            <a:endParaRPr lang="en-US" dirty="0">
              <a:solidFill>
                <a:schemeClr val="tx1"/>
              </a:solidFill>
              <a:latin typeface="+mn-lt"/>
            </a:endParaRPr>
          </a:p>
        </p:txBody>
      </p:sp>
      <p:sp>
        <p:nvSpPr>
          <p:cNvPr id="4" name="Slide Number Placeholder 3"/>
          <p:cNvSpPr>
            <a:spLocks noGrp="1"/>
          </p:cNvSpPr>
          <p:nvPr>
            <p:ph type="sldNum" sz="quarter" idx="10"/>
          </p:nvPr>
        </p:nvSpPr>
        <p:spPr/>
        <p:txBody>
          <a:bodyPr/>
          <a:lstStyle/>
          <a:p>
            <a:fld id="{5B08BB04-6552-4F83-9231-06E41830E8E5}" type="slidenum">
              <a:rPr lang="en-US" smtClean="0"/>
              <a:t>12</a:t>
            </a:fld>
            <a:endParaRPr lang="en-US"/>
          </a:p>
        </p:txBody>
      </p:sp>
    </p:spTree>
    <p:extLst>
      <p:ext uri="{BB962C8B-B14F-4D97-AF65-F5344CB8AC3E}">
        <p14:creationId xmlns:p14="http://schemas.microsoft.com/office/powerpoint/2010/main" val="128026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Flavors, packaging, and marketing of products through online promotions and social media platforms such as Snapchat, Instagram, and YouTube can help make e-cigarettes especially appealing to youth.</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JUUL is a new type of e-cigarette that resembles a USB flash drive. The JUUL device has surged in popularity since its introduction to the market, and has even inspired other companies to develop similarly designed devices. JUUL use has become so widespread that it has its own verb – youth and young adults refer to JUUL use as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JUULing</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instead of “vaping” or “e-cigarette use”.*</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JUUL’s small size and its close resemblance to a USB flash drive allows youth to discreetly use and easily hide the device. Customizable “wraps” or “skins” featuring different colors and patterns add to the device’s concealability.*</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JUULpods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come in kid-friendly flavors like Cool Mint, Fruit Medley, and Mango.*</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JUULpods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contain highly concentrated levels of nicotine. In fact, the amount of nicotine in one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JUULpod</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is equivalent to the total nicotine in one pack of cigarettes.*</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i="1" u="none" kern="1200" dirty="0" smtClean="0">
                <a:solidFill>
                  <a:schemeClr val="tx1"/>
                </a:solidFill>
                <a:effectLst/>
                <a:latin typeface="+mn-lt"/>
                <a:ea typeface="+mn-ea"/>
                <a:cs typeface="+mn-cs"/>
              </a:rPr>
              <a:t>*https://tobwis.org/resources/view/308/JUUL_One_Pager_6r20Ydp.pdf</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Photo source: </a:t>
            </a:r>
            <a:r>
              <a:rPr lang="en-US" sz="1200" i="1" u="sng" kern="1200" dirty="0" smtClean="0">
                <a:solidFill>
                  <a:schemeClr val="tx1"/>
                </a:solidFill>
                <a:effectLst/>
                <a:latin typeface="+mn-lt"/>
                <a:ea typeface="+mn-ea"/>
                <a:cs typeface="+mn-cs"/>
              </a:rPr>
              <a:t>http://www.adageindia.in/photo/47785165/marketing/cmo-strategy/Juul-Hopes-To-Reinvent-E-Cigarette-Ads-with-Vaporized-Campaign.jpg?548186  </a:t>
            </a:r>
          </a:p>
        </p:txBody>
      </p:sp>
      <p:sp>
        <p:nvSpPr>
          <p:cNvPr id="4" name="Slide Number Placeholder 3"/>
          <p:cNvSpPr>
            <a:spLocks noGrp="1"/>
          </p:cNvSpPr>
          <p:nvPr>
            <p:ph type="sldNum" sz="quarter" idx="10"/>
          </p:nvPr>
        </p:nvSpPr>
        <p:spPr/>
        <p:txBody>
          <a:bodyPr/>
          <a:lstStyle/>
          <a:p>
            <a:fld id="{5B08BB04-6552-4F83-9231-06E41830E8E5}" type="slidenum">
              <a:rPr lang="en-US" smtClean="0"/>
              <a:t>13</a:t>
            </a:fld>
            <a:endParaRPr lang="en-US"/>
          </a:p>
        </p:txBody>
      </p:sp>
    </p:spTree>
    <p:extLst>
      <p:ext uri="{BB962C8B-B14F-4D97-AF65-F5344CB8AC3E}">
        <p14:creationId xmlns:p14="http://schemas.microsoft.com/office/powerpoint/2010/main" val="157102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E-cigarettes give off more than just “water vapor.”</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E-cigarettes produce an aerosol (also referred to as vapor) upon each inhalation that resembles and tastes like the smoke produced by cigars and cigarettes.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While the health effects of the aerosol are unknown, initial lab tests conducted by the FDA found detectable levels of toxic cancer-causing chemicals, including an ingredient used in anti-freeze.*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10 known carcinogens, heavy metals (including tin, silver, copper, and lead) and volatile organic compounds have been identified in the e-cigarette aerosol.**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Two new articles were released in the past year that showed levels of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diacetyl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and formaldehyde in the e-cigarette aerosol, chemicals that are known to be harmful to the human body.  The study about formaldehyde found that when e-cigarettes are heated at their highest settings, inhaled formaldehyde was 5 to 15 times higher than cigarettes.***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E-cigarettes can undermine clean indoor air policies.  If exempt from clean indoor air policies, the ‘smoky look’ creates confusion with enforcement.</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Instead of comparing the aerosol from e-cigarettes to secondhand smoke, we should be comparing it to clean air.  </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*http://www.lung.org/stop-smoking/smoking-facts/e-cigarettes-and-lung-health.html</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**http://www.ccfc.ca.gov/pdf/commission/meetings/handouts/Commission-Handouts_2015-04/Item%2012%20-%20Report%20on%20Electronic%20Cigarettes%20Presentation.pdf?utm_campaign=share&amp;utm_medium=copy</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***http://www.nejm.org/doi/full/10.1056/NEJMc1413069#t=article</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Photo source: http://media4.s-nbcnews.com/j/newscms/2014_28/557761/140710-electronic-cigarette-inline2_9af91ea58624bc4439f885e12717e638.nbcnews-ux-2880-1000.jpg</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Optional talking point:</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Some people are using e-cigarettes to disguise illicit drug use, which makes enforcement difficult. Because the devices don’t produce a flame, a person smoking marijuana in an e-cigarette can take a puff and then quickly put it in a pocket.</a:t>
            </a:r>
          </a:p>
          <a:p>
            <a:pPr marL="0" marR="0" lvl="0" indent="0" algn="l" defTabSz="457200" rtl="0" eaLnBrk="1" fontAlgn="base" latinLnBrk="0" hangingPunct="1">
              <a:lnSpc>
                <a:spcPct val="100000"/>
              </a:lnSpc>
              <a:spcBef>
                <a:spcPct val="0"/>
              </a:spcBef>
              <a:spcAft>
                <a:spcPct val="0"/>
              </a:spcAft>
              <a:buClrTx/>
              <a:buSzTx/>
              <a:buFontTx/>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B08BB04-6552-4F83-9231-06E41830E8E5}" type="slidenum">
              <a:rPr lang="en-US" smtClean="0"/>
              <a:t>14</a:t>
            </a:fld>
            <a:endParaRPr lang="en-US"/>
          </a:p>
        </p:txBody>
      </p:sp>
    </p:spTree>
    <p:extLst>
      <p:ext uri="{BB962C8B-B14F-4D97-AF65-F5344CB8AC3E}">
        <p14:creationId xmlns:p14="http://schemas.microsoft.com/office/powerpoint/2010/main" val="146096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7349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These products appeal to kids.  Cheaper prices and candy and fruit flavors are attractive to kids</a:t>
            </a:r>
          </a:p>
          <a:p>
            <a:pPr marL="171450" marR="0" lvl="0" indent="-171450" algn="l" defTabSz="47349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Low prices, flavors, and aggressive marketing has resulted in the increased use of these products by kids</a:t>
            </a:r>
          </a:p>
          <a:p>
            <a:pPr marL="171450" marR="0" lvl="0" indent="-171450" algn="l" defTabSz="47349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None of these products are approved by the FDA as cessation devices.  </a:t>
            </a:r>
          </a:p>
          <a:p>
            <a:pPr marL="171450" marR="0" lvl="0" indent="-171450" algn="l" defTabSz="47349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No tobacco product is a safe tobacco product.  There has been no scientific evidence establishing the safety of e-cigarettes.</a:t>
            </a:r>
          </a:p>
          <a:p>
            <a:pPr marL="171450" marR="0" lvl="0" indent="-171450" algn="l" defTabSz="473494"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B08BB04-6552-4F83-9231-06E41830E8E5}" type="slidenum">
              <a:rPr lang="en-US" smtClean="0"/>
              <a:t>15</a:t>
            </a:fld>
            <a:endParaRPr lang="en-US"/>
          </a:p>
        </p:txBody>
      </p:sp>
    </p:spTree>
    <p:extLst>
      <p:ext uri="{BB962C8B-B14F-4D97-AF65-F5344CB8AC3E}">
        <p14:creationId xmlns:p14="http://schemas.microsoft.com/office/powerpoint/2010/main" val="8350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solidFill>
                  <a:schemeClr val="tx1"/>
                </a:solidFill>
              </a:rPr>
              <a:t>To combat</a:t>
            </a:r>
            <a:r>
              <a:rPr lang="en-US" baseline="0" dirty="0" smtClean="0">
                <a:solidFill>
                  <a:schemeClr val="tx1"/>
                </a:solidFill>
              </a:rPr>
              <a:t> the problem of OTPs, the Wisconsin Department of Health Services launched the Tobacco is Changing campaign in the fall of 2017. </a:t>
            </a:r>
          </a:p>
          <a:p>
            <a:pPr marL="171450" indent="-171450">
              <a:buFont typeface="Arial" panose="020B0604020202020204" pitchFamily="34" charset="0"/>
              <a:buChar char="•"/>
            </a:pPr>
            <a:r>
              <a:rPr lang="en-US" baseline="0" dirty="0" smtClean="0">
                <a:solidFill>
                  <a:schemeClr val="tx1"/>
                </a:solidFill>
              </a:rPr>
              <a:t>Tobacco is Changing focuses on making Wisconsin parents of teens and tweens more aware of the many candy- and fruit-flavored tobacco products tempting their kids. </a:t>
            </a:r>
          </a:p>
          <a:p>
            <a:pPr marL="171450" indent="-171450">
              <a:buFont typeface="Arial" panose="020B0604020202020204" pitchFamily="34" charset="0"/>
              <a:buChar char="•"/>
            </a:pPr>
            <a:r>
              <a:rPr lang="en-US" baseline="0" dirty="0" smtClean="0">
                <a:solidFill>
                  <a:schemeClr val="tx1"/>
                </a:solidFill>
              </a:rPr>
              <a:t>The campaign spotlights shocking tobacco flavors like Gummy Bear, Unicorn Poop, and Berry Blast, as well as their misleading packaging.</a:t>
            </a:r>
          </a:p>
          <a:p>
            <a:pPr marL="171450" indent="-171450">
              <a:buFont typeface="Arial" panose="020B0604020202020204" pitchFamily="34" charset="0"/>
              <a:buChar char="•"/>
            </a:pPr>
            <a:r>
              <a:rPr lang="en-US" baseline="0" dirty="0" smtClean="0">
                <a:solidFill>
                  <a:schemeClr val="tx1"/>
                </a:solidFill>
              </a:rPr>
              <a:t>The centerpiece of the campaign is a combination of 15 second, 6 second, and 2 minute videos featuring a Wisconsin mom expressing her concern about the products and rallying parents to learn more at the campaign’s website, TobaccoisChanging.com. </a:t>
            </a:r>
          </a:p>
          <a:p>
            <a:pPr marL="171450" indent="-171450">
              <a:buFont typeface="Arial" panose="020B0604020202020204" pitchFamily="34" charset="0"/>
              <a:buChar char="•"/>
            </a:pPr>
            <a:r>
              <a:rPr lang="en-US" baseline="0" dirty="0" smtClean="0">
                <a:solidFill>
                  <a:schemeClr val="tx1"/>
                </a:solidFill>
              </a:rPr>
              <a:t>In addition to the videos, the campaign has used outdoor and cinema advertising, as well as social media. </a:t>
            </a:r>
          </a:p>
          <a:p>
            <a:pPr marL="171450" indent="-171450">
              <a:buFont typeface="Arial" panose="020B0604020202020204" pitchFamily="34" charset="0"/>
              <a:buChar char="•"/>
            </a:pPr>
            <a:r>
              <a:rPr lang="en-US" baseline="0" dirty="0" smtClean="0">
                <a:solidFill>
                  <a:schemeClr val="tx1"/>
                </a:solidFill>
              </a:rPr>
              <a:t>The campaign website features information on the many different types of tobacco products, key issues like flavoring, packaging, and menthol, and connects parents with their local tobacco prevention and control coalitions.</a:t>
            </a:r>
          </a:p>
          <a:p>
            <a:pPr marL="0" indent="0">
              <a:buFont typeface="Arial" panose="020B0604020202020204" pitchFamily="34" charset="0"/>
              <a:buNone/>
            </a:pPr>
            <a:endParaRPr lang="en-US" i="0" baseline="0" dirty="0" smtClean="0">
              <a:solidFill>
                <a:schemeClr val="tx1"/>
              </a:solidFill>
            </a:endParaRPr>
          </a:p>
          <a:p>
            <a:pPr marL="0" indent="0">
              <a:buFont typeface="Arial" panose="020B0604020202020204" pitchFamily="34" charset="0"/>
              <a:buNone/>
            </a:pPr>
            <a:r>
              <a:rPr lang="en-US" i="1" baseline="0" dirty="0" smtClean="0">
                <a:solidFill>
                  <a:schemeClr val="tx1"/>
                </a:solidFill>
              </a:rPr>
              <a:t>Speaker’s note: If you have time, visit the Tobacco Is Changing website (http://tobaccoischanging.org/). </a:t>
            </a:r>
            <a:endParaRPr lang="en-US" i="1" dirty="0">
              <a:solidFill>
                <a:schemeClr val="tx1"/>
              </a:solidFill>
            </a:endParaRPr>
          </a:p>
        </p:txBody>
      </p:sp>
      <p:sp>
        <p:nvSpPr>
          <p:cNvPr id="4" name="Slide Number Placeholder 3"/>
          <p:cNvSpPr>
            <a:spLocks noGrp="1"/>
          </p:cNvSpPr>
          <p:nvPr>
            <p:ph type="sldNum" sz="quarter" idx="10"/>
          </p:nvPr>
        </p:nvSpPr>
        <p:spPr/>
        <p:txBody>
          <a:bodyPr/>
          <a:lstStyle/>
          <a:p>
            <a:fld id="{5B08BB04-6552-4F83-9231-06E41830E8E5}" type="slidenum">
              <a:rPr lang="en-US" smtClean="0"/>
              <a:t>16</a:t>
            </a:fld>
            <a:endParaRPr lang="en-US"/>
          </a:p>
        </p:txBody>
      </p:sp>
    </p:spTree>
    <p:extLst>
      <p:ext uri="{BB962C8B-B14F-4D97-AF65-F5344CB8AC3E}">
        <p14:creationId xmlns:p14="http://schemas.microsoft.com/office/powerpoint/2010/main" val="1565934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Join our coalition </a:t>
            </a:r>
          </a:p>
          <a:p>
            <a:pPr marL="177561" marR="0" lvl="0" indent="-177561" algn="l" defTabSz="47349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Link the audience to your coalition or tobwis.org</a:t>
            </a:r>
          </a:p>
          <a:p>
            <a:pPr marL="177561" marR="0" lvl="0" indent="-177561" algn="l" defTabSz="473494"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7349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Share the Tobacco is Changing campaign</a:t>
            </a:r>
          </a:p>
          <a:p>
            <a:pPr marL="171450" marR="0" lvl="0" indent="-171450" algn="l" defTabSz="47349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Share the videos with friends and family, as well as teachers and community leaders</a:t>
            </a:r>
          </a:p>
          <a:p>
            <a:pPr marL="171450" marR="0" lvl="0" indent="-171450" algn="l" defTabSz="47349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Like or follow the Wisconsin Department of Health Services on Facebook and Twitter</a:t>
            </a:r>
          </a:p>
          <a:p>
            <a:pPr marL="171450" marR="0" lvl="0" indent="-171450" algn="l" defTabSz="47349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Share Department of Health Services Tobacco is Changing social posts</a:t>
            </a:r>
          </a:p>
          <a:p>
            <a:pPr marL="171450" marR="0" lvl="0" indent="-171450" algn="l" defTabSz="47349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Visit TobaccoisChanging.com and download the campaign fact sheets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Write letters to the editor – here’s why:</a:t>
            </a:r>
          </a:p>
          <a:p>
            <a:pPr marL="710242" marR="0" lvl="1" indent="-236747" algn="l" defTabSz="457200" rtl="0" eaLnBrk="1" fontAlgn="base" latinLnBrk="0" hangingPunct="1">
              <a:lnSpc>
                <a:spcPct val="100000"/>
              </a:lnSpc>
              <a:spcBef>
                <a:spcPct val="0"/>
              </a:spcBef>
              <a:spcAft>
                <a:spcPct val="0"/>
              </a:spcAft>
              <a:buClrTx/>
              <a:buSzTx/>
              <a:buFontTx/>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We can get our message out there</a:t>
            </a:r>
          </a:p>
          <a:p>
            <a:pPr marL="710242" marR="0" lvl="1" indent="-236747" algn="l" defTabSz="457200" rtl="0" eaLnBrk="1" fontAlgn="base" latinLnBrk="0" hangingPunct="1">
              <a:lnSpc>
                <a:spcPct val="100000"/>
              </a:lnSpc>
              <a:spcBef>
                <a:spcPct val="0"/>
              </a:spcBef>
              <a:spcAft>
                <a:spcPct val="0"/>
              </a:spcAft>
              <a:buClrTx/>
              <a:buSzTx/>
              <a:buFontTx/>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Newspapers are fairly good about running them, especially in smaller communities</a:t>
            </a:r>
          </a:p>
          <a:p>
            <a:pPr marL="710242" marR="0" lvl="1" indent="-236747" algn="l" defTabSz="457200" rtl="0" eaLnBrk="1" fontAlgn="base" latinLnBrk="0" hangingPunct="1">
              <a:lnSpc>
                <a:spcPct val="100000"/>
              </a:lnSpc>
              <a:spcBef>
                <a:spcPct val="0"/>
              </a:spcBef>
              <a:spcAft>
                <a:spcPct val="0"/>
              </a:spcAft>
              <a:buClrTx/>
              <a:buSzTx/>
              <a:buFontTx/>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People read them – the opinion page is second only to the front page in readership</a:t>
            </a:r>
          </a:p>
          <a:p>
            <a:pPr marL="710242" marR="0" lvl="1" indent="-236747" algn="l" defTabSz="457200" rtl="0" eaLnBrk="1" fontAlgn="base" latinLnBrk="0" hangingPunct="1">
              <a:lnSpc>
                <a:spcPct val="100000"/>
              </a:lnSpc>
              <a:spcBef>
                <a:spcPct val="0"/>
              </a:spcBef>
              <a:spcAft>
                <a:spcPct val="0"/>
              </a:spcAft>
              <a:buClrTx/>
              <a:buSzTx/>
              <a:buFontTx/>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 few tips: Stay positive, keep it short (250 words), avoid numbers, use comparisons, tell a story, keep it local, short paragraphs, write simply (write as you speak).</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Educate community organizations using this </a:t>
            </a:r>
            <a:r>
              <a:rPr kumimoji="0" lang="en-US" sz="1200" b="1" i="0" u="none" strike="noStrike" kern="1200" cap="none" spc="0" normalizeH="0" baseline="0" noProof="0" dirty="0" err="1" smtClean="0">
                <a:ln>
                  <a:noFill/>
                </a:ln>
                <a:solidFill>
                  <a:schemeClr val="tx1"/>
                </a:solidFill>
                <a:effectLst/>
                <a:uLnTx/>
                <a:uFillTx/>
                <a:latin typeface="+mn-lt"/>
                <a:ea typeface="+mn-ea"/>
                <a:cs typeface="+mn-cs"/>
              </a:rPr>
              <a:t>powerpoint</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presentation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Educate policy makers</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It’s important to educate policy makers to the problem of e-cigarettes and explain possible solutions. </a:t>
            </a:r>
          </a:p>
          <a:p>
            <a:pPr marL="177561" marR="0" lvl="0" indent="-177561" algn="l" defTabSz="47349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Community members are instrumental in educating policy makers on issues that affect youth in their communities.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Provide the opportunity for audience to ask questions and/or share their experiences/observations of OTP/e-cigarettes in their community.)</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LOCALIZE THIS SLIDE….. </a:t>
            </a:r>
          </a:p>
          <a:p>
            <a:pPr marL="0" marR="0" lvl="0" indent="0" algn="l" defTabSz="457200" rtl="0" eaLnBrk="0" fontAlgn="base" latinLnBrk="0" hangingPunct="0">
              <a:lnSpc>
                <a:spcPct val="100000"/>
              </a:lnSpc>
              <a:spcBef>
                <a:spcPct val="30000"/>
              </a:spcBef>
              <a:spcAft>
                <a:spcPct val="0"/>
              </a:spcAft>
              <a:buClrTx/>
              <a:buSzTx/>
              <a:buFontTx/>
              <a:buChar char="•"/>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Put a picture from your community here – whether it’s a picture of a local legislator being educated on e-cigarettes/tobacco prevention and control.  Then talk about where you’ve seen e-cigarettes marketed in your community.</a:t>
            </a: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Share a story about a time you met with a legislator or local elected official as a legislative meeting. Promote any upcoming coalition events that people could attend or encourage them to write a letter to their legislators regarding their concerns about e-cigarettes.</a:t>
            </a:r>
          </a:p>
          <a:p>
            <a:pPr marL="0" marR="0" lvl="0" indent="0" algn="l" defTabSz="457200" rtl="0" eaLnBrk="1" fontAlgn="base" latinLnBrk="0" hangingPunct="1">
              <a:lnSpc>
                <a:spcPct val="100000"/>
              </a:lnSpc>
              <a:spcBef>
                <a:spcPct val="0"/>
              </a:spcBef>
              <a:spcAft>
                <a:spcPct val="0"/>
              </a:spcAft>
              <a:buClrTx/>
              <a:buSzTx/>
              <a:buFontTx/>
              <a:buChar char="•"/>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Share data or a story about what you and coalition members have seen while performing WRAP assessments. For example, you can talk about how you’ve seen tobacco products displayed in retailers in your community.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(Provide the opportunity for the audience to ask questions and/or share their experiences/observations of OTP/e-cigarettes in their community.)</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5B08BB04-6552-4F83-9231-06E41830E8E5}" type="slidenum">
              <a:rPr lang="en-US" smtClean="0"/>
              <a:t>17</a:t>
            </a:fld>
            <a:endParaRPr lang="en-US"/>
          </a:p>
        </p:txBody>
      </p:sp>
    </p:spTree>
    <p:extLst>
      <p:ext uri="{BB962C8B-B14F-4D97-AF65-F5344CB8AC3E}">
        <p14:creationId xmlns:p14="http://schemas.microsoft.com/office/powerpoint/2010/main" val="89098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8BB04-6552-4F83-9231-06E41830E8E5}" type="slidenum">
              <a:rPr lang="en-US" smtClean="0"/>
              <a:t>18</a:t>
            </a:fld>
            <a:endParaRPr lang="en-US"/>
          </a:p>
        </p:txBody>
      </p:sp>
    </p:spTree>
    <p:extLst>
      <p:ext uri="{BB962C8B-B14F-4D97-AF65-F5344CB8AC3E}">
        <p14:creationId xmlns:p14="http://schemas.microsoft.com/office/powerpoint/2010/main" val="8350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Wisconsin passed a statewide smoke-free air law and has had success increasing the cigarette tax increase.</a:t>
            </a:r>
          </a:p>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BUT…there is still work to do. The Tobacco Industry isn’t just going to concede a loss and leave Wisconsin. They are still here, trying to make a profit - in a BIG way. </a:t>
            </a:r>
          </a:p>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As cigarette smoking rates have dropped, the tobacco industry has developed and marketed products as a way to attract new customers and keep users hooked by promoting them as a way to get around current smoke-free air laws. </a:t>
            </a:r>
          </a:p>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These products include "other tobacco products“ including e-cigarettes.</a:t>
            </a:r>
          </a:p>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Photo source: https://www.trinketsandtrash.org/viewImage.php?file_name=218327.jpg, </a:t>
            </a:r>
            <a:r>
              <a:rPr lang="en-US" sz="1200" u="sng" kern="1200" dirty="0" smtClean="0">
                <a:solidFill>
                  <a:schemeClr val="tx1"/>
                </a:solidFill>
                <a:effectLst/>
                <a:latin typeface="+mn-lt"/>
                <a:ea typeface="+mn-ea"/>
                <a:cs typeface="+mn-cs"/>
                <a:hlinkClick r:id="rId3"/>
              </a:rPr>
              <a:t>https://www.trinketsandtrash.org/images_detail/210632.jpg</a:t>
            </a:r>
            <a:endParaRPr lang="en-US" sz="1200" kern="1200" dirty="0" smtClean="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defRPr/>
            </a:pPr>
            <a:endParaRPr lang="en-US" i="1" dirty="0"/>
          </a:p>
        </p:txBody>
      </p:sp>
      <p:sp>
        <p:nvSpPr>
          <p:cNvPr id="4" name="Slide Number Placeholder 3"/>
          <p:cNvSpPr>
            <a:spLocks noGrp="1"/>
          </p:cNvSpPr>
          <p:nvPr>
            <p:ph type="sldNum" sz="quarter" idx="10"/>
          </p:nvPr>
        </p:nvSpPr>
        <p:spPr/>
        <p:txBody>
          <a:bodyPr/>
          <a:lstStyle/>
          <a:p>
            <a:fld id="{5B08BB04-6552-4F83-9231-06E41830E8E5}" type="slidenum">
              <a:rPr lang="en-US" smtClean="0"/>
              <a:t>2</a:t>
            </a:fld>
            <a:endParaRPr lang="en-US"/>
          </a:p>
        </p:txBody>
      </p:sp>
    </p:spTree>
    <p:extLst>
      <p:ext uri="{BB962C8B-B14F-4D97-AF65-F5344CB8AC3E}">
        <p14:creationId xmlns:p14="http://schemas.microsoft.com/office/powerpoint/2010/main" val="79482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Other Tobacco Products, or OTP, represent products that contain tobacco but are not cigarettes.  </a:t>
            </a:r>
          </a:p>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These products aren’t safe alternatives.  </a:t>
            </a:r>
          </a:p>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They contain nicotine and other carcinogens, which can cause cancer, heart disease and other health issues.</a:t>
            </a:r>
          </a:p>
          <a:p>
            <a:endParaRPr lang="en-US" dirty="0" smtClean="0">
              <a:solidFill>
                <a:schemeClr val="tx1"/>
              </a:solidFill>
            </a:endParaRPr>
          </a:p>
          <a:p>
            <a:r>
              <a:rPr lang="en-US" b="0" i="1" dirty="0" smtClean="0">
                <a:solidFill>
                  <a:schemeClr val="tx1"/>
                </a:solidFill>
              </a:rPr>
              <a:t>Note:</a:t>
            </a:r>
            <a:r>
              <a:rPr lang="en-US" b="0" i="1" baseline="0" dirty="0" smtClean="0">
                <a:solidFill>
                  <a:schemeClr val="tx1"/>
                </a:solidFill>
              </a:rPr>
              <a:t> E-cigarettes aren’t technically a “tobacco product” but they do contain nicotine.</a:t>
            </a:r>
          </a:p>
          <a:p>
            <a:endParaRPr lang="en-US" b="0" i="1" baseline="0" dirty="0" smtClean="0">
              <a:solidFill>
                <a:schemeClr val="tx1"/>
              </a:solidFill>
            </a:endParaRPr>
          </a:p>
          <a:p>
            <a:r>
              <a:rPr lang="en-US" b="0" i="1" baseline="0" dirty="0" smtClean="0">
                <a:solidFill>
                  <a:schemeClr val="tx1"/>
                </a:solidFill>
              </a:rPr>
              <a:t>Photo source: http://tobwis.org/files/large/1b154e0671d9acab0050da3b6979a5e5.png</a:t>
            </a:r>
            <a:endParaRPr lang="en-US" b="0" i="1" dirty="0">
              <a:solidFill>
                <a:schemeClr val="tx1"/>
              </a:solidFill>
            </a:endParaRPr>
          </a:p>
        </p:txBody>
      </p:sp>
      <p:sp>
        <p:nvSpPr>
          <p:cNvPr id="4" name="Slide Number Placeholder 3"/>
          <p:cNvSpPr>
            <a:spLocks noGrp="1"/>
          </p:cNvSpPr>
          <p:nvPr>
            <p:ph type="sldNum" sz="quarter" idx="10"/>
          </p:nvPr>
        </p:nvSpPr>
        <p:spPr/>
        <p:txBody>
          <a:bodyPr/>
          <a:lstStyle/>
          <a:p>
            <a:fld id="{5B08BB04-6552-4F83-9231-06E41830E8E5}" type="slidenum">
              <a:rPr lang="en-US" smtClean="0"/>
              <a:t>3</a:t>
            </a:fld>
            <a:endParaRPr lang="en-US"/>
          </a:p>
        </p:txBody>
      </p:sp>
    </p:spTree>
    <p:extLst>
      <p:ext uri="{BB962C8B-B14F-4D97-AF65-F5344CB8AC3E}">
        <p14:creationId xmlns:p14="http://schemas.microsoft.com/office/powerpoint/2010/main" val="268721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Tobacco companies are putting a lot of money into creating and marketing these new products.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And that’s a problem because of their packaging, shapes, and flavors.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To the unseasoned eye, they are almost indistinguishable from candy and mints. And who likes candy? Kids.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These products are cheap because they’re not taxed the same way cigarettes are.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In Wisconsin, we are seeing more youth using these products.</a:t>
            </a:r>
          </a:p>
        </p:txBody>
      </p:sp>
      <p:sp>
        <p:nvSpPr>
          <p:cNvPr id="4" name="Slide Number Placeholder 3"/>
          <p:cNvSpPr>
            <a:spLocks noGrp="1"/>
          </p:cNvSpPr>
          <p:nvPr>
            <p:ph type="sldNum" sz="quarter" idx="10"/>
          </p:nvPr>
        </p:nvSpPr>
        <p:spPr/>
        <p:txBody>
          <a:bodyPr/>
          <a:lstStyle/>
          <a:p>
            <a:fld id="{5B08BB04-6552-4F83-9231-06E41830E8E5}" type="slidenum">
              <a:rPr lang="en-US" smtClean="0"/>
              <a:t>4</a:t>
            </a:fld>
            <a:endParaRPr lang="en-US"/>
          </a:p>
        </p:txBody>
      </p:sp>
    </p:spTree>
    <p:extLst>
      <p:ext uri="{BB962C8B-B14F-4D97-AF65-F5344CB8AC3E}">
        <p14:creationId xmlns:p14="http://schemas.microsoft.com/office/powerpoint/2010/main" val="268721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US" dirty="0" smtClean="0">
                <a:solidFill>
                  <a:schemeClr val="tx1"/>
                </a:solidFill>
              </a:rPr>
              <a:t>As mentioned before, most of these OTPs are available at tobacco retailers statewide </a:t>
            </a:r>
          </a:p>
          <a:p>
            <a:pPr marL="171450" indent="-171450" eaLnBrk="1" hangingPunct="1">
              <a:spcBef>
                <a:spcPct val="0"/>
              </a:spcBef>
              <a:buFont typeface="Arial" panose="020B0604020202020204" pitchFamily="34" charset="0"/>
              <a:buChar char="•"/>
            </a:pPr>
            <a:r>
              <a:rPr lang="en-US" dirty="0" smtClean="0">
                <a:solidFill>
                  <a:schemeClr val="tx1"/>
                </a:solidFill>
              </a:rPr>
              <a:t>A</a:t>
            </a:r>
            <a:r>
              <a:rPr lang="en-US" baseline="0" dirty="0" smtClean="0">
                <a:solidFill>
                  <a:schemeClr val="tx1"/>
                </a:solidFill>
              </a:rPr>
              <a:t> popular place to display OTPs is at point of purchase. </a:t>
            </a:r>
          </a:p>
          <a:p>
            <a:pPr marL="171450" indent="-171450" eaLnBrk="1" hangingPunct="1">
              <a:spcBef>
                <a:spcPct val="0"/>
              </a:spcBef>
              <a:buFont typeface="Arial" panose="020B0604020202020204" pitchFamily="34" charset="0"/>
              <a:buChar char="•"/>
            </a:pPr>
            <a:r>
              <a:rPr lang="en-US" baseline="0" dirty="0" smtClean="0">
                <a:solidFill>
                  <a:schemeClr val="tx1"/>
                </a:solidFill>
              </a:rPr>
              <a:t>Some OTP can even be </a:t>
            </a:r>
            <a:r>
              <a:rPr lang="en-US" dirty="0" smtClean="0">
                <a:solidFill>
                  <a:schemeClr val="tx1"/>
                </a:solidFill>
              </a:rPr>
              <a:t>found next to gum and candy, as shown here. </a:t>
            </a:r>
          </a:p>
          <a:p>
            <a:r>
              <a:rPr lang="en-US" b="0" i="1" dirty="0" smtClean="0">
                <a:solidFill>
                  <a:schemeClr val="tx1"/>
                </a:solidFill>
              </a:rPr>
              <a:t/>
            </a:r>
            <a:br>
              <a:rPr lang="en-US" b="0" i="1" dirty="0" smtClean="0">
                <a:solidFill>
                  <a:schemeClr val="tx1"/>
                </a:solidFill>
              </a:rPr>
            </a:br>
            <a:r>
              <a:rPr lang="en-US" b="0" i="1" dirty="0" smtClean="0">
                <a:solidFill>
                  <a:schemeClr val="tx1"/>
                </a:solidFill>
              </a:rPr>
              <a:t>Customize</a:t>
            </a:r>
            <a:r>
              <a:rPr lang="en-US" b="0" i="1" baseline="0" dirty="0" smtClean="0">
                <a:solidFill>
                  <a:schemeClr val="tx1"/>
                </a:solidFill>
              </a:rPr>
              <a:t> slide by adding a picture from local retail assessment/environmental scan. Share  Wisconsin Retail Assessment Project (WRAP) data/stories and how the coalition is collecting these photos and information about local tobacco retail environment through assessments.</a:t>
            </a:r>
          </a:p>
          <a:p>
            <a:endParaRPr lang="en-US" b="0" i="1" baseline="0" dirty="0" smtClean="0">
              <a:solidFill>
                <a:schemeClr val="tx1"/>
              </a:solidFill>
            </a:endParaRPr>
          </a:p>
          <a:p>
            <a:r>
              <a:rPr lang="en-US" b="0" i="1" baseline="0" dirty="0" smtClean="0">
                <a:solidFill>
                  <a:schemeClr val="tx1"/>
                </a:solidFill>
              </a:rPr>
              <a:t>Photo source: http://countertobacco.org/wp-content/gallery/main-galleru/WinnerNearCandy-CigaretteCandyDisplay_VA_retouched_faceblur.jpg</a:t>
            </a:r>
            <a:endParaRPr lang="en-US" b="0" i="1" dirty="0">
              <a:solidFill>
                <a:schemeClr val="tx1"/>
              </a:solidFill>
            </a:endParaRPr>
          </a:p>
        </p:txBody>
      </p:sp>
      <p:sp>
        <p:nvSpPr>
          <p:cNvPr id="4" name="Slide Number Placeholder 3"/>
          <p:cNvSpPr>
            <a:spLocks noGrp="1"/>
          </p:cNvSpPr>
          <p:nvPr>
            <p:ph type="sldNum" sz="quarter" idx="10"/>
          </p:nvPr>
        </p:nvSpPr>
        <p:spPr/>
        <p:txBody>
          <a:bodyPr/>
          <a:lstStyle/>
          <a:p>
            <a:fld id="{5B08BB04-6552-4F83-9231-06E41830E8E5}" type="slidenum">
              <a:rPr lang="en-US" smtClean="0"/>
              <a:t>5</a:t>
            </a:fld>
            <a:endParaRPr lang="en-US"/>
          </a:p>
        </p:txBody>
      </p:sp>
    </p:spTree>
    <p:extLst>
      <p:ext uri="{BB962C8B-B14F-4D97-AF65-F5344CB8AC3E}">
        <p14:creationId xmlns:p14="http://schemas.microsoft.com/office/powerpoint/2010/main" val="268721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Although the Tobacco Control Act, which was implemented in 2009, regulated flavored cigarettes, the law doesn’t currently apply to flavored OTPs.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 with flavors like grape and chocolate, the tobacco industry has their sights set on our youth.</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Default photo shows the color and flavor comparison between OTPs and actual candy/sugary beverages.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FF0000"/>
                </a:solidFill>
              </a:rPr>
              <a:t>Customize</a:t>
            </a:r>
            <a:r>
              <a:rPr lang="en-US" b="0" i="1" baseline="0" dirty="0" smtClean="0">
                <a:solidFill>
                  <a:srgbClr val="FF0000"/>
                </a:solidFill>
              </a:rPr>
              <a:t> slide by adding a picture from local retail assessment/environmental scan.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p>
            <a:r>
              <a:rPr lang="en-US" b="0" i="1" baseline="0" dirty="0" smtClean="0">
                <a:solidFill>
                  <a:srgbClr val="FF0000"/>
                </a:solidFill>
              </a:rPr>
              <a:t>Photo source: http://tobwis.org/files/large/717fdabc7e42bc4</a:t>
            </a:r>
            <a:endParaRPr lang="en-US" dirty="0"/>
          </a:p>
        </p:txBody>
      </p:sp>
      <p:sp>
        <p:nvSpPr>
          <p:cNvPr id="4" name="Slide Number Placeholder 3"/>
          <p:cNvSpPr>
            <a:spLocks noGrp="1"/>
          </p:cNvSpPr>
          <p:nvPr>
            <p:ph type="sldNum" sz="quarter" idx="10"/>
          </p:nvPr>
        </p:nvSpPr>
        <p:spPr/>
        <p:txBody>
          <a:bodyPr/>
          <a:lstStyle/>
          <a:p>
            <a:fld id="{5B08BB04-6552-4F83-9231-06E41830E8E5}" type="slidenum">
              <a:rPr lang="en-US" smtClean="0"/>
              <a:t>6</a:t>
            </a:fld>
            <a:endParaRPr lang="en-US"/>
          </a:p>
        </p:txBody>
      </p:sp>
    </p:spTree>
    <p:extLst>
      <p:ext uri="{BB962C8B-B14F-4D97-AF65-F5344CB8AC3E}">
        <p14:creationId xmlns:p14="http://schemas.microsoft.com/office/powerpoint/2010/main" val="166897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loophole in Wisconsin law allows some tobacco products to be treated differently than cigarettes, making these fruit-flavored tobacco products cheaper and more accessible to Wisconsin youth.</a:t>
            </a:r>
          </a:p>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Functionally, little cigars are cigarettes. However, because they are wrapped in brown paper containing tobacco, they have been misclassified in law as “other tobacco products.”</a:t>
            </a:r>
          </a:p>
          <a:p>
            <a:pPr marL="177571" marR="0" lvl="0" indent="-17757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 only are these products cheap, they are also addictive and NOT a safe alternative to cigarettes.</a:t>
            </a:r>
          </a:p>
          <a:p>
            <a:pPr marL="177571" marR="0" lvl="0" indent="-177571" algn="l" defTabSz="4572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cigarettes are taxed at $2.52 per pack. Why should little cigars and other cigarette-like products be treated differently? </a:t>
            </a:r>
          </a:p>
          <a:p>
            <a:pPr marL="177571" marR="0" lvl="0" indent="-177571" algn="l" defTabSz="4572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 typeface="Arial" pitchFamily="34" charset="0"/>
              <a:buNone/>
              <a:tabLst/>
              <a:defRPr/>
            </a:pPr>
            <a:r>
              <a:rPr kumimoji="0" lang="en-US" sz="1200" b="0" i="1" u="none" strike="noStrike" kern="1200" cap="none" spc="0" normalizeH="0" baseline="0" noProof="0" dirty="0" smtClean="0">
                <a:ln>
                  <a:noFill/>
                </a:ln>
                <a:solidFill>
                  <a:prstClr val="black"/>
                </a:solidFill>
                <a:effectLst/>
                <a:uLnTx/>
                <a:uFillTx/>
                <a:latin typeface="+mn-lt"/>
                <a:ea typeface="+mn-ea"/>
                <a:cs typeface="+mn-cs"/>
              </a:rPr>
              <a:t>Photo source: http://tobwis.org/files/download_file/55a9b2f1aeff9e7</a:t>
            </a:r>
          </a:p>
        </p:txBody>
      </p:sp>
      <p:sp>
        <p:nvSpPr>
          <p:cNvPr id="4" name="Slide Number Placeholder 3"/>
          <p:cNvSpPr>
            <a:spLocks noGrp="1"/>
          </p:cNvSpPr>
          <p:nvPr>
            <p:ph type="sldNum" sz="quarter" idx="10"/>
          </p:nvPr>
        </p:nvSpPr>
        <p:spPr/>
        <p:txBody>
          <a:bodyPr/>
          <a:lstStyle/>
          <a:p>
            <a:fld id="{5B08BB04-6552-4F83-9231-06E41830E8E5}" type="slidenum">
              <a:rPr lang="en-US" smtClean="0"/>
              <a:t>7</a:t>
            </a:fld>
            <a:endParaRPr lang="en-US"/>
          </a:p>
        </p:txBody>
      </p:sp>
    </p:spTree>
    <p:extLst>
      <p:ext uri="{BB962C8B-B14F-4D97-AF65-F5344CB8AC3E}">
        <p14:creationId xmlns:p14="http://schemas.microsoft.com/office/powerpoint/2010/main" val="331661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61" marR="0" lvl="0" indent="-17756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Another product being marketed and sold is electronic cigarettes, or e-cigarettes.  </a:t>
            </a:r>
          </a:p>
          <a:p>
            <a:pPr marL="177561" marR="0" lvl="0" indent="-17756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They are advertised as a more attractive alternative to conventional cigarettes. Common marketing messages claim that e-cigarettes are cleaner and cheaper than conventional cigarettes.</a:t>
            </a:r>
          </a:p>
          <a:p>
            <a:pPr marL="177561" marR="0" lvl="0" indent="-17756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With these products getting a lot of attention, sales and usage are increasing.</a:t>
            </a:r>
          </a:p>
          <a:p>
            <a:pPr marL="177561" marR="0" lvl="0" indent="-177561" algn="l" defTabSz="4572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E-cigarette use has surpassed conventional cigarette use among youth.*</a:t>
            </a:r>
          </a:p>
          <a:p>
            <a:pPr marL="177561" marR="0" lvl="0" indent="-177561" algn="l" defTabSz="4572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1200" i="1" u="none" kern="1200" dirty="0" smtClean="0">
                <a:solidFill>
                  <a:schemeClr val="tx1"/>
                </a:solidFill>
                <a:effectLst/>
                <a:latin typeface="+mn-lt"/>
                <a:ea typeface="+mn-ea"/>
                <a:cs typeface="+mn-cs"/>
              </a:rPr>
              <a:t>*https://www.dhs.wisconsin.gov/publications/p01624.pdf</a:t>
            </a:r>
          </a:p>
          <a:p>
            <a:pPr marL="177561" marR="0" lvl="0" indent="-177561"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0" i="1" u="none" strike="noStrike" kern="1200" cap="none" spc="0" normalizeH="0" baseline="0" noProof="0" dirty="0" smtClean="0">
                <a:ln>
                  <a:noFill/>
                </a:ln>
                <a:solidFill>
                  <a:prstClr val="white"/>
                </a:solidFill>
                <a:effectLst/>
                <a:uLnTx/>
                <a:uFillTx/>
                <a:latin typeface="+mn-lt"/>
                <a:ea typeface="+mn-ea"/>
                <a:cs typeface="+mn-cs"/>
              </a:rPr>
              <a:t>Photo source: https://www.trinketsandtrash.org/viewImage.php?file_name=217828.jpg , https://www.trinketsandtrash.org/viewImage.php?file_name=217693.jpg</a:t>
            </a:r>
          </a:p>
        </p:txBody>
      </p:sp>
      <p:sp>
        <p:nvSpPr>
          <p:cNvPr id="4" name="Slide Number Placeholder 3"/>
          <p:cNvSpPr>
            <a:spLocks noGrp="1"/>
          </p:cNvSpPr>
          <p:nvPr>
            <p:ph type="sldNum" sz="quarter" idx="10"/>
          </p:nvPr>
        </p:nvSpPr>
        <p:spPr/>
        <p:txBody>
          <a:bodyPr/>
          <a:lstStyle/>
          <a:p>
            <a:fld id="{5B08BB04-6552-4F83-9231-06E41830E8E5}" type="slidenum">
              <a:rPr lang="en-US" smtClean="0"/>
              <a:t>8</a:t>
            </a:fld>
            <a:endParaRPr lang="en-US"/>
          </a:p>
        </p:txBody>
      </p:sp>
    </p:spTree>
    <p:extLst>
      <p:ext uri="{BB962C8B-B14F-4D97-AF65-F5344CB8AC3E}">
        <p14:creationId xmlns:p14="http://schemas.microsoft.com/office/powerpoint/2010/main" val="260533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E-Cigarettes are devices that allow users to inhale an aerosol containing nicotine and other substances.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They are battery-operated devices that use a vaporizer to heat a cartridge containing e-juice, that then releases a chemical-filled aerosol.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E-Cigarettes can be purchased either as disposable devices or reusable devices. The disposable devices already have the e-juice loaded into the cartridge. It is used until the device is empty and then thrown away.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Reusable devices are the most popular device where the user purchases a desired flavor and nicotine level of e-juice that they put into their reusable e-cigarette.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 pictures here show a:</a:t>
            </a:r>
          </a:p>
          <a:p>
            <a:pPr marL="232943" marR="0" lvl="0" indent="-232943"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‘cig-a-like’ – made to look and feel like a conventional cigarette, they are small, light and mimic all the design features of real cigarettes (most are disposable)</a:t>
            </a:r>
          </a:p>
          <a:p>
            <a:pPr marL="232943" marR="0" lvl="0" indent="-232943"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‘vape pen’ – one of the most common,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reuseable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types, these can be filled with the user’s choice of e-liquid</a:t>
            </a:r>
          </a:p>
          <a:p>
            <a:pPr marL="232943" marR="0" lvl="0" indent="-232943"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‘mod’ – bigger devices, more powerful and customizable (batteries, heating coils), these create larger clouds of vapor and heat hotter than vape pens</a:t>
            </a:r>
          </a:p>
          <a:p>
            <a:pPr marL="232943" marR="0" lvl="0" indent="-232943"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 long-term health consequences of these devices is currently unknown and there is no scientific evidence that establishes the safety of e-cigarettes. E-cigarettes are currently not regulated by the FDA.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Photo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smtClean="0">
                <a:solidFill>
                  <a:schemeClr val="tx1"/>
                </a:solidFill>
              </a:rPr>
              <a:t>Cigalike</a:t>
            </a:r>
            <a:r>
              <a:rPr lang="en-US" i="1" dirty="0" smtClean="0">
                <a:solidFill>
                  <a:schemeClr val="tx1"/>
                </a:solidFill>
              </a:rPr>
              <a:t>: http://www.truthinitiative.org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tx1"/>
                </a:solidFill>
              </a:rPr>
              <a:t>Vape Pen: https://static01.nyt.com/newsgraphics/2014/03/04/ecig-graphic/8513ddbb2a05c99414b514b749cc675c67189193/0305-biz-ecig-artboard_2.png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tx1"/>
                </a:solidFill>
              </a:rPr>
              <a:t>Mod: http://www.vaporclubs.net/wp-content/uploads/2013/10/Vapor-Club-Innokin-iTaste-MVP-2600maH-e-cig-battery600.jpg </a:t>
            </a:r>
          </a:p>
        </p:txBody>
      </p:sp>
      <p:sp>
        <p:nvSpPr>
          <p:cNvPr id="4" name="Slide Number Placeholder 3"/>
          <p:cNvSpPr>
            <a:spLocks noGrp="1"/>
          </p:cNvSpPr>
          <p:nvPr>
            <p:ph type="sldNum" sz="quarter" idx="10"/>
          </p:nvPr>
        </p:nvSpPr>
        <p:spPr/>
        <p:txBody>
          <a:bodyPr/>
          <a:lstStyle/>
          <a:p>
            <a:fld id="{5B08BB04-6552-4F83-9231-06E41830E8E5}" type="slidenum">
              <a:rPr lang="en-US" smtClean="0"/>
              <a:t>9</a:t>
            </a:fld>
            <a:endParaRPr lang="en-US"/>
          </a:p>
        </p:txBody>
      </p:sp>
    </p:spTree>
    <p:extLst>
      <p:ext uri="{BB962C8B-B14F-4D97-AF65-F5344CB8AC3E}">
        <p14:creationId xmlns:p14="http://schemas.microsoft.com/office/powerpoint/2010/main" val="207989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493303-D4D9-4D4F-B945-3E66F5F2A643}"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54A0E-6203-4F8A-AD2D-885FEFAB928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93303-D4D9-4D4F-B945-3E66F5F2A643}"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54A0E-6203-4F8A-AD2D-885FEFAB92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493303-D4D9-4D4F-B945-3E66F5F2A643}"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54A0E-6203-4F8A-AD2D-885FEFAB92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93303-D4D9-4D4F-B945-3E66F5F2A643}"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54A0E-6203-4F8A-AD2D-885FEFAB92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493303-D4D9-4D4F-B945-3E66F5F2A643}"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54A0E-6203-4F8A-AD2D-885FEFAB928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493303-D4D9-4D4F-B945-3E66F5F2A643}"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54A0E-6203-4F8A-AD2D-885FEFAB92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493303-D4D9-4D4F-B945-3E66F5F2A643}"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54A0E-6203-4F8A-AD2D-885FEFAB928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493303-D4D9-4D4F-B945-3E66F5F2A643}"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54A0E-6203-4F8A-AD2D-885FEFAB92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93303-D4D9-4D4F-B945-3E66F5F2A643}"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54A0E-6203-4F8A-AD2D-885FEFAB92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93303-D4D9-4D4F-B945-3E66F5F2A643}"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54A0E-6203-4F8A-AD2D-885FEFAB928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93303-D4D9-4D4F-B945-3E66F5F2A643}"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54A0E-6203-4F8A-AD2D-885FEFAB92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5493303-D4D9-4D4F-B945-3E66F5F2A643}" type="datetimeFigureOut">
              <a:rPr lang="en-US" smtClean="0"/>
              <a:t>8/27/2018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2654A0E-6203-4F8A-AD2D-885FEFAB92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oAutofit/>
          </a:bodyPr>
          <a:lstStyle/>
          <a:p>
            <a:r>
              <a:rPr lang="en-US" b="1" cap="all" dirty="0" smtClean="0"/>
              <a:t>Other Tobacco Products and </a:t>
            </a:r>
            <a:br>
              <a:rPr lang="en-US" b="1" cap="all" dirty="0" smtClean="0"/>
            </a:br>
            <a:r>
              <a:rPr lang="en-US" b="1" cap="all" dirty="0" smtClean="0"/>
              <a:t>E-cigarettes</a:t>
            </a:r>
            <a:endParaRPr lang="en-US" b="1" cap="all" dirty="0"/>
          </a:p>
        </p:txBody>
      </p:sp>
      <p:sp>
        <p:nvSpPr>
          <p:cNvPr id="3" name="Subtitle 2"/>
          <p:cNvSpPr>
            <a:spLocks noGrp="1"/>
          </p:cNvSpPr>
          <p:nvPr>
            <p:ph type="subTitle" idx="1"/>
          </p:nvPr>
        </p:nvSpPr>
        <p:spPr>
          <a:xfrm>
            <a:off x="685800" y="3505200"/>
            <a:ext cx="6400800" cy="1752600"/>
          </a:xfrm>
        </p:spPr>
        <p:txBody>
          <a:bodyPr/>
          <a:lstStyle/>
          <a:p>
            <a:r>
              <a:rPr lang="en-US" dirty="0" smtClean="0"/>
              <a:t>A Growing Concern</a:t>
            </a:r>
            <a:endParaRPr lang="en-US" cap="small" dirty="0"/>
          </a:p>
        </p:txBody>
      </p:sp>
      <p:sp>
        <p:nvSpPr>
          <p:cNvPr id="4" name="Rectangle 3"/>
          <p:cNvSpPr/>
          <p:nvPr/>
        </p:nvSpPr>
        <p:spPr>
          <a:xfrm>
            <a:off x="7467600" y="5334000"/>
            <a:ext cx="1676400" cy="1524000"/>
          </a:xfrm>
          <a:prstGeom prst="rect">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a:ea typeface="+mn-ea"/>
                <a:cs typeface="+mn-cs"/>
              </a:rPr>
              <a:t>Your logo here (or delete this box)</a:t>
            </a:r>
          </a:p>
        </p:txBody>
      </p:sp>
    </p:spTree>
    <p:extLst>
      <p:ext uri="{BB962C8B-B14F-4D97-AF65-F5344CB8AC3E}">
        <p14:creationId xmlns:p14="http://schemas.microsoft.com/office/powerpoint/2010/main" val="2543069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What is an E-Cigarette?</a:t>
            </a:r>
            <a:endParaRPr lang="en-US" sz="4400" b="1" cap="all" dirty="0"/>
          </a:p>
        </p:txBody>
      </p:sp>
      <p:cxnSp>
        <p:nvCxnSpPr>
          <p:cNvPr id="5" name="Straight Connector 4"/>
          <p:cNvCxnSpPr/>
          <p:nvPr/>
        </p:nvCxnSpPr>
        <p:spPr>
          <a:xfrm>
            <a:off x="4724400" y="3072184"/>
            <a:ext cx="0" cy="100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25" y="1524000"/>
            <a:ext cx="6968332" cy="4877223"/>
          </a:xfrm>
          <a:prstGeom prst="rect">
            <a:avLst/>
          </a:prstGeom>
        </p:spPr>
      </p:pic>
    </p:spTree>
    <p:extLst>
      <p:ext uri="{BB962C8B-B14F-4D97-AF65-F5344CB8AC3E}">
        <p14:creationId xmlns:p14="http://schemas.microsoft.com/office/powerpoint/2010/main" val="1395358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4400" dirty="0" smtClean="0"/>
              <a:t>E-Juice</a:t>
            </a:r>
            <a:endParaRPr lang="en-US" sz="4400" b="1" cap="all"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4572000"/>
          </a:xfrm>
          <a:prstGeom prst="rect">
            <a:avLst/>
          </a:prstGeom>
        </p:spPr>
      </p:pic>
    </p:spTree>
    <p:extLst>
      <p:ext uri="{BB962C8B-B14F-4D97-AF65-F5344CB8AC3E}">
        <p14:creationId xmlns:p14="http://schemas.microsoft.com/office/powerpoint/2010/main" val="1702812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Autofit/>
          </a:bodyPr>
          <a:lstStyle/>
          <a:p>
            <a:pPr algn="ctr"/>
            <a:r>
              <a:rPr lang="en-US" sz="4400" dirty="0" smtClean="0"/>
              <a:t>Not Approved to Help Smokers Quit</a:t>
            </a:r>
            <a:endParaRPr lang="en-US" sz="4400" b="1" cap="al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37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92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Appeal to Youth</a:t>
            </a:r>
            <a:endParaRPr lang="en-US" sz="4400" b="1" cap="all"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371600"/>
            <a:ext cx="8069143" cy="5274607"/>
          </a:xfrm>
          <a:prstGeom prst="rect">
            <a:avLst/>
          </a:prstGeom>
        </p:spPr>
      </p:pic>
    </p:spTree>
    <p:extLst>
      <p:ext uri="{BB962C8B-B14F-4D97-AF65-F5344CB8AC3E}">
        <p14:creationId xmlns:p14="http://schemas.microsoft.com/office/powerpoint/2010/main" val="1118550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More Than Just “Water Vapor”</a:t>
            </a:r>
            <a:endParaRPr lang="en-US" sz="4400" cap="all"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00200"/>
            <a:ext cx="7315200" cy="4876800"/>
          </a:xfrm>
        </p:spPr>
      </p:pic>
    </p:spTree>
    <p:extLst>
      <p:ext uri="{BB962C8B-B14F-4D97-AF65-F5344CB8AC3E}">
        <p14:creationId xmlns:p14="http://schemas.microsoft.com/office/powerpoint/2010/main" val="1397643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Key Points</a:t>
            </a:r>
            <a:endParaRPr lang="en-US" sz="4400" b="1" cap="all" dirty="0"/>
          </a:p>
        </p:txBody>
      </p:sp>
      <p:sp>
        <p:nvSpPr>
          <p:cNvPr id="7" name="Content Placeholder 6"/>
          <p:cNvSpPr>
            <a:spLocks noGrp="1"/>
          </p:cNvSpPr>
          <p:nvPr>
            <p:ph sz="half" idx="1"/>
          </p:nvPr>
        </p:nvSpPr>
        <p:spPr>
          <a:xfrm>
            <a:off x="457200" y="1673352"/>
            <a:ext cx="8153400" cy="4718304"/>
          </a:xfrm>
        </p:spPr>
        <p:txBody>
          <a:bodyPr>
            <a:normAutofit fontScale="92500"/>
          </a:bodyPr>
          <a:lstStyle/>
          <a:p>
            <a:pPr>
              <a:spcBef>
                <a:spcPts val="0"/>
              </a:spcBef>
              <a:spcAft>
                <a:spcPts val="0"/>
              </a:spcAft>
            </a:pPr>
            <a:r>
              <a:rPr lang="en-US" sz="3600" dirty="0" smtClean="0">
                <a:solidFill>
                  <a:schemeClr val="tx1">
                    <a:lumMod val="75000"/>
                    <a:lumOff val="25000"/>
                  </a:schemeClr>
                </a:solidFill>
              </a:rPr>
              <a:t>Other tobacco products appeal to youth</a:t>
            </a:r>
          </a:p>
          <a:p>
            <a:pPr>
              <a:spcBef>
                <a:spcPts val="0"/>
              </a:spcBef>
              <a:spcAft>
                <a:spcPts val="0"/>
              </a:spcAft>
            </a:pPr>
            <a:endParaRPr lang="en-US" sz="3600" dirty="0">
              <a:solidFill>
                <a:schemeClr val="tx1">
                  <a:lumMod val="75000"/>
                  <a:lumOff val="25000"/>
                </a:schemeClr>
              </a:solidFill>
            </a:endParaRPr>
          </a:p>
          <a:p>
            <a:pPr>
              <a:spcBef>
                <a:spcPts val="0"/>
              </a:spcBef>
            </a:pPr>
            <a:r>
              <a:rPr lang="en-US" sz="3600" dirty="0">
                <a:solidFill>
                  <a:schemeClr val="tx1">
                    <a:lumMod val="75000"/>
                    <a:lumOff val="25000"/>
                  </a:schemeClr>
                </a:solidFill>
              </a:rPr>
              <a:t>Youth e-cigarette use rates are on the </a:t>
            </a:r>
            <a:r>
              <a:rPr lang="en-US" sz="3600" dirty="0" smtClean="0">
                <a:solidFill>
                  <a:schemeClr val="tx1">
                    <a:lumMod val="75000"/>
                    <a:lumOff val="25000"/>
                  </a:schemeClr>
                </a:solidFill>
              </a:rPr>
              <a:t>rise</a:t>
            </a:r>
          </a:p>
          <a:p>
            <a:pPr marL="0" indent="0">
              <a:spcBef>
                <a:spcPts val="0"/>
              </a:spcBef>
              <a:spcAft>
                <a:spcPts val="0"/>
              </a:spcAft>
              <a:buNone/>
            </a:pPr>
            <a:endParaRPr lang="en-US" sz="3600" dirty="0">
              <a:solidFill>
                <a:schemeClr val="tx1">
                  <a:lumMod val="75000"/>
                  <a:lumOff val="25000"/>
                </a:schemeClr>
              </a:solidFill>
            </a:endParaRPr>
          </a:p>
          <a:p>
            <a:pPr>
              <a:spcBef>
                <a:spcPts val="0"/>
              </a:spcBef>
              <a:spcAft>
                <a:spcPts val="0"/>
              </a:spcAft>
            </a:pPr>
            <a:r>
              <a:rPr lang="en-US" sz="3600" dirty="0" smtClean="0">
                <a:solidFill>
                  <a:schemeClr val="tx1">
                    <a:lumMod val="75000"/>
                    <a:lumOff val="25000"/>
                  </a:schemeClr>
                </a:solidFill>
              </a:rPr>
              <a:t>OTPs are not an FDA-approved cessation device</a:t>
            </a:r>
          </a:p>
          <a:p>
            <a:pPr>
              <a:spcBef>
                <a:spcPts val="0"/>
              </a:spcBef>
              <a:spcAft>
                <a:spcPts val="0"/>
              </a:spcAft>
            </a:pPr>
            <a:endParaRPr lang="en-US" sz="3600" cap="small" dirty="0">
              <a:solidFill>
                <a:schemeClr val="tx1">
                  <a:lumMod val="75000"/>
                  <a:lumOff val="25000"/>
                </a:schemeClr>
              </a:solidFill>
            </a:endParaRPr>
          </a:p>
          <a:p>
            <a:pPr>
              <a:spcBef>
                <a:spcPts val="0"/>
              </a:spcBef>
            </a:pPr>
            <a:r>
              <a:rPr lang="en-US" sz="3600" dirty="0">
                <a:solidFill>
                  <a:schemeClr val="tx1">
                    <a:lumMod val="75000"/>
                    <a:lumOff val="25000"/>
                  </a:schemeClr>
                </a:solidFill>
              </a:rPr>
              <a:t>No tobacco product is </a:t>
            </a:r>
            <a:r>
              <a:rPr lang="en-US" sz="3600" dirty="0" smtClean="0">
                <a:solidFill>
                  <a:schemeClr val="tx1">
                    <a:lumMod val="75000"/>
                    <a:lumOff val="25000"/>
                  </a:schemeClr>
                </a:solidFill>
              </a:rPr>
              <a:t>safe</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3170577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Tobacco is Changing</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1600200"/>
            <a:ext cx="8866809" cy="4078732"/>
          </a:xfrm>
        </p:spPr>
      </p:pic>
    </p:spTree>
    <p:extLst>
      <p:ext uri="{BB962C8B-B14F-4D97-AF65-F5344CB8AC3E}">
        <p14:creationId xmlns:p14="http://schemas.microsoft.com/office/powerpoint/2010/main" val="131009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What Can You Do?</a:t>
            </a:r>
            <a:endParaRPr lang="en-US" sz="4400" b="1" cap="all" dirty="0"/>
          </a:p>
        </p:txBody>
      </p:sp>
      <p:sp>
        <p:nvSpPr>
          <p:cNvPr id="3" name="Content Placeholder 2"/>
          <p:cNvSpPr>
            <a:spLocks noGrp="1"/>
          </p:cNvSpPr>
          <p:nvPr>
            <p:ph idx="1"/>
          </p:nvPr>
        </p:nvSpPr>
        <p:spPr/>
        <p:txBody>
          <a:bodyPr>
            <a:normAutofit/>
          </a:bodyPr>
          <a:lstStyle/>
          <a:p>
            <a:r>
              <a:rPr lang="en-US" sz="3600" dirty="0">
                <a:solidFill>
                  <a:schemeClr val="tx1">
                    <a:lumMod val="75000"/>
                    <a:lumOff val="25000"/>
                  </a:schemeClr>
                </a:solidFill>
              </a:rPr>
              <a:t>Join our </a:t>
            </a:r>
            <a:r>
              <a:rPr lang="en-US" sz="3600" dirty="0" smtClean="0">
                <a:solidFill>
                  <a:schemeClr val="tx1">
                    <a:lumMod val="75000"/>
                    <a:lumOff val="25000"/>
                  </a:schemeClr>
                </a:solidFill>
              </a:rPr>
              <a:t>coalition</a:t>
            </a:r>
          </a:p>
          <a:p>
            <a:r>
              <a:rPr lang="en-US" sz="3600" dirty="0" smtClean="0">
                <a:solidFill>
                  <a:schemeClr val="tx1">
                    <a:lumMod val="75000"/>
                    <a:lumOff val="25000"/>
                  </a:schemeClr>
                </a:solidFill>
              </a:rPr>
              <a:t>Share the Tobacco is Changing campaign</a:t>
            </a:r>
          </a:p>
          <a:p>
            <a:r>
              <a:rPr lang="en-US" sz="3600" dirty="0" smtClean="0">
                <a:solidFill>
                  <a:schemeClr val="tx1">
                    <a:lumMod val="75000"/>
                    <a:lumOff val="25000"/>
                  </a:schemeClr>
                </a:solidFill>
              </a:rPr>
              <a:t>Write letters to the editor</a:t>
            </a:r>
          </a:p>
          <a:p>
            <a:r>
              <a:rPr lang="en-US" sz="3600" dirty="0" smtClean="0">
                <a:solidFill>
                  <a:schemeClr val="tx1">
                    <a:lumMod val="75000"/>
                    <a:lumOff val="25000"/>
                  </a:schemeClr>
                </a:solidFill>
              </a:rPr>
              <a:t>Involve youth</a:t>
            </a:r>
          </a:p>
          <a:p>
            <a:r>
              <a:rPr lang="en-US" sz="3600" dirty="0" smtClean="0">
                <a:solidFill>
                  <a:schemeClr val="tx1">
                    <a:lumMod val="75000"/>
                    <a:lumOff val="25000"/>
                  </a:schemeClr>
                </a:solidFill>
              </a:rPr>
              <a:t>Educate community organizations</a:t>
            </a:r>
          </a:p>
          <a:p>
            <a:r>
              <a:rPr lang="en-US" sz="3600" dirty="0" smtClean="0">
                <a:solidFill>
                  <a:schemeClr val="tx1">
                    <a:lumMod val="75000"/>
                    <a:lumOff val="25000"/>
                  </a:schemeClr>
                </a:solidFill>
              </a:rPr>
              <a:t>Educate policy makers</a:t>
            </a:r>
          </a:p>
        </p:txBody>
      </p:sp>
    </p:spTree>
    <p:extLst>
      <p:ext uri="{BB962C8B-B14F-4D97-AF65-F5344CB8AC3E}">
        <p14:creationId xmlns:p14="http://schemas.microsoft.com/office/powerpoint/2010/main" val="513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673352"/>
            <a:ext cx="8153400" cy="4718304"/>
          </a:xfrm>
        </p:spPr>
        <p:txBody>
          <a:bodyPr>
            <a:normAutofit/>
          </a:bodyPr>
          <a:lstStyle/>
          <a:p>
            <a:pPr marL="0" indent="0" algn="ctr">
              <a:spcBef>
                <a:spcPts val="0"/>
              </a:spcBef>
              <a:spcAft>
                <a:spcPts val="0"/>
              </a:spcAft>
              <a:buNone/>
            </a:pPr>
            <a:endParaRPr lang="en-US" sz="3600" dirty="0" smtClean="0">
              <a:solidFill>
                <a:schemeClr val="tx1">
                  <a:lumMod val="75000"/>
                  <a:lumOff val="25000"/>
                </a:schemeClr>
              </a:solidFill>
            </a:endParaRPr>
          </a:p>
          <a:p>
            <a:pPr marL="0" indent="0" algn="ctr">
              <a:spcBef>
                <a:spcPts val="0"/>
              </a:spcBef>
              <a:spcAft>
                <a:spcPts val="0"/>
              </a:spcAft>
              <a:buNone/>
            </a:pPr>
            <a:r>
              <a:rPr lang="en-US" sz="3600" dirty="0" smtClean="0">
                <a:solidFill>
                  <a:schemeClr val="tx1">
                    <a:lumMod val="75000"/>
                    <a:lumOff val="25000"/>
                  </a:schemeClr>
                </a:solidFill>
              </a:rPr>
              <a:t>Name</a:t>
            </a:r>
          </a:p>
          <a:p>
            <a:pPr marL="0" indent="0" algn="ctr">
              <a:spcBef>
                <a:spcPts val="0"/>
              </a:spcBef>
              <a:spcAft>
                <a:spcPts val="0"/>
              </a:spcAft>
              <a:buNone/>
            </a:pPr>
            <a:r>
              <a:rPr lang="en-US" sz="3600" dirty="0" smtClean="0">
                <a:solidFill>
                  <a:schemeClr val="tx1">
                    <a:lumMod val="75000"/>
                    <a:lumOff val="25000"/>
                  </a:schemeClr>
                </a:solidFill>
              </a:rPr>
              <a:t>Contact Information</a:t>
            </a:r>
          </a:p>
          <a:p>
            <a:pPr marL="0" indent="0" algn="ctr">
              <a:spcBef>
                <a:spcPts val="0"/>
              </a:spcBef>
              <a:spcAft>
                <a:spcPts val="0"/>
              </a:spcAft>
              <a:buNone/>
            </a:pPr>
            <a:r>
              <a:rPr lang="en-US" sz="3600" dirty="0" smtClean="0">
                <a:solidFill>
                  <a:schemeClr val="tx1">
                    <a:lumMod val="75000"/>
                    <a:lumOff val="25000"/>
                  </a:schemeClr>
                </a:solidFill>
              </a:rPr>
              <a:t>(Logo?)</a:t>
            </a:r>
            <a:endParaRPr lang="en-US" sz="3600" cap="small" dirty="0" smtClean="0">
              <a:solidFill>
                <a:schemeClr val="tx1">
                  <a:lumMod val="75000"/>
                  <a:lumOff val="25000"/>
                </a:schemeClr>
              </a:solidFill>
            </a:endParaRPr>
          </a:p>
          <a:p>
            <a:endParaRPr lang="en-US" dirty="0"/>
          </a:p>
        </p:txBody>
      </p:sp>
    </p:spTree>
    <p:extLst>
      <p:ext uri="{BB962C8B-B14F-4D97-AF65-F5344CB8AC3E}">
        <p14:creationId xmlns:p14="http://schemas.microsoft.com/office/powerpoint/2010/main" val="3499594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705600" cy="1447800"/>
          </a:xfrm>
        </p:spPr>
        <p:txBody>
          <a:bodyPr>
            <a:normAutofit/>
          </a:bodyPr>
          <a:lstStyle/>
          <a:p>
            <a:pPr algn="ctr"/>
            <a:r>
              <a:rPr lang="en-US" dirty="0" smtClean="0">
                <a:solidFill>
                  <a:schemeClr val="tx1">
                    <a:lumMod val="75000"/>
                    <a:lumOff val="25000"/>
                  </a:schemeClr>
                </a:solidFill>
              </a:rPr>
              <a:t>The tobacco industry </a:t>
            </a:r>
            <a:br>
              <a:rPr lang="en-US" dirty="0" smtClean="0">
                <a:solidFill>
                  <a:schemeClr val="tx1">
                    <a:lumMod val="75000"/>
                    <a:lumOff val="25000"/>
                  </a:schemeClr>
                </a:solidFill>
              </a:rPr>
            </a:br>
            <a:r>
              <a:rPr lang="en-US" dirty="0" smtClean="0"/>
              <a:t>isn’t going anywhere</a:t>
            </a:r>
            <a:r>
              <a:rPr lang="en-US" dirty="0" smtClean="0">
                <a:solidFill>
                  <a:schemeClr val="tx1">
                    <a:lumMod val="75000"/>
                    <a:lumOff val="25000"/>
                  </a:schemeClr>
                </a:solidFill>
              </a:rPr>
              <a:t>.</a:t>
            </a:r>
            <a:endParaRPr lang="en-US" b="1" cap="all" dirty="0">
              <a:solidFill>
                <a:schemeClr val="tx1">
                  <a:lumMod val="75000"/>
                  <a:lumOff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828800"/>
            <a:ext cx="3581400" cy="49264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828800"/>
            <a:ext cx="3687583" cy="4919236"/>
          </a:xfrm>
          <a:prstGeom prst="rect">
            <a:avLst/>
          </a:prstGeom>
        </p:spPr>
      </p:pic>
    </p:spTree>
    <p:extLst>
      <p:ext uri="{BB962C8B-B14F-4D97-AF65-F5344CB8AC3E}">
        <p14:creationId xmlns:p14="http://schemas.microsoft.com/office/powerpoint/2010/main" val="374290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What are Other Tobacco Products?</a:t>
            </a:r>
            <a:endParaRPr lang="en-US" sz="4400" b="1" cap="all"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9220200" cy="3124200"/>
          </a:xfrm>
          <a:prstGeom prst="rect">
            <a:avLst/>
          </a:prstGeom>
        </p:spPr>
      </p:pic>
    </p:spTree>
    <p:extLst>
      <p:ext uri="{BB962C8B-B14F-4D97-AF65-F5344CB8AC3E}">
        <p14:creationId xmlns:p14="http://schemas.microsoft.com/office/powerpoint/2010/main" val="2173976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cap="all" dirty="0"/>
              <a:t>W</a:t>
            </a:r>
            <a:r>
              <a:rPr lang="en-US" sz="4400" dirty="0" smtClean="0"/>
              <a:t>hat is the Problem?</a:t>
            </a:r>
            <a:endParaRPr lang="en-US" sz="4400" b="1" cap="all" dirty="0"/>
          </a:p>
        </p:txBody>
      </p:sp>
      <p:sp>
        <p:nvSpPr>
          <p:cNvPr id="4" name="Content Placeholder 3"/>
          <p:cNvSpPr>
            <a:spLocks noGrp="1"/>
          </p:cNvSpPr>
          <p:nvPr>
            <p:ph idx="1"/>
          </p:nvPr>
        </p:nvSpPr>
        <p:spPr/>
        <p:txBody>
          <a:bodyPr>
            <a:normAutofit/>
          </a:bodyPr>
          <a:lstStyle/>
          <a:p>
            <a:pPr marL="0" indent="0" algn="ctr">
              <a:buNone/>
            </a:pPr>
            <a:r>
              <a:rPr lang="en-US" sz="3600" dirty="0" smtClean="0">
                <a:solidFill>
                  <a:schemeClr val="tx1">
                    <a:lumMod val="75000"/>
                    <a:lumOff val="25000"/>
                  </a:schemeClr>
                </a:solidFill>
              </a:rPr>
              <a:t>Appealing packaging and easily accessible</a:t>
            </a:r>
          </a:p>
          <a:p>
            <a:pPr marL="0" indent="0" algn="ctr">
              <a:buNone/>
            </a:pPr>
            <a:endParaRPr lang="en-US" sz="3600" dirty="0">
              <a:solidFill>
                <a:schemeClr val="tx1">
                  <a:lumMod val="75000"/>
                  <a:lumOff val="25000"/>
                </a:schemeClr>
              </a:solidFill>
            </a:endParaRPr>
          </a:p>
          <a:p>
            <a:pPr marL="0" indent="0" algn="ctr">
              <a:buNone/>
            </a:pPr>
            <a:r>
              <a:rPr lang="en-US" sz="3600" dirty="0" smtClean="0">
                <a:solidFill>
                  <a:schemeClr val="tx1">
                    <a:lumMod val="75000"/>
                    <a:lumOff val="25000"/>
                  </a:schemeClr>
                </a:solidFill>
              </a:rPr>
              <a:t>Candy flavoring</a:t>
            </a:r>
          </a:p>
          <a:p>
            <a:pPr marL="0" indent="0" algn="ctr">
              <a:buNone/>
            </a:pPr>
            <a:endParaRPr lang="en-US" sz="3600" dirty="0">
              <a:solidFill>
                <a:schemeClr val="tx1">
                  <a:lumMod val="75000"/>
                  <a:lumOff val="25000"/>
                </a:schemeClr>
              </a:solidFill>
            </a:endParaRPr>
          </a:p>
          <a:p>
            <a:pPr marL="0" indent="0" algn="ctr">
              <a:buNone/>
            </a:pPr>
            <a:r>
              <a:rPr lang="en-US" sz="3600" dirty="0" smtClean="0">
                <a:solidFill>
                  <a:schemeClr val="tx1">
                    <a:lumMod val="75000"/>
                    <a:lumOff val="25000"/>
                  </a:schemeClr>
                </a:solidFill>
              </a:rPr>
              <a:t>Cheap and addictive</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400286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372600" cy="990600"/>
          </a:xfrm>
        </p:spPr>
        <p:txBody>
          <a:bodyPr>
            <a:noAutofit/>
          </a:bodyPr>
          <a:lstStyle/>
          <a:p>
            <a:pPr algn="ctr"/>
            <a:r>
              <a:rPr lang="en-US" sz="4400" dirty="0" smtClean="0"/>
              <a:t>Appealing Packaging and </a:t>
            </a:r>
            <a:br>
              <a:rPr lang="en-US" sz="4400" dirty="0" smtClean="0"/>
            </a:br>
            <a:r>
              <a:rPr lang="en-US" sz="4400" dirty="0" smtClean="0"/>
              <a:t>Easily Accessible</a:t>
            </a:r>
            <a:endParaRPr lang="en-US" sz="4400" b="1" cap="all"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52600"/>
            <a:ext cx="6477000" cy="4857750"/>
          </a:xfrm>
          <a:prstGeom prst="rect">
            <a:avLst/>
          </a:prstGeom>
        </p:spPr>
      </p:pic>
    </p:spTree>
    <p:extLst>
      <p:ext uri="{BB962C8B-B14F-4D97-AF65-F5344CB8AC3E}">
        <p14:creationId xmlns:p14="http://schemas.microsoft.com/office/powerpoint/2010/main" val="1374648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Candy Flavoring</a:t>
            </a:r>
            <a:endParaRPr lang="en-US" sz="4400" b="1" cap="all"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676400"/>
            <a:ext cx="6070600" cy="4552950"/>
          </a:xfrm>
        </p:spPr>
      </p:pic>
    </p:spTree>
    <p:extLst>
      <p:ext uri="{BB962C8B-B14F-4D97-AF65-F5344CB8AC3E}">
        <p14:creationId xmlns:p14="http://schemas.microsoft.com/office/powerpoint/2010/main" val="1968491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Cheap and Addictive</a:t>
            </a:r>
            <a:endParaRPr lang="en-US" sz="4400" cap="all"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00200"/>
            <a:ext cx="7572040" cy="4876800"/>
          </a:xfrm>
        </p:spPr>
      </p:pic>
    </p:spTree>
    <p:extLst>
      <p:ext uri="{BB962C8B-B14F-4D97-AF65-F5344CB8AC3E}">
        <p14:creationId xmlns:p14="http://schemas.microsoft.com/office/powerpoint/2010/main" val="3564841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4400" dirty="0" smtClean="0"/>
              <a:t>Electronic Cigarettes</a:t>
            </a:r>
            <a:endParaRPr lang="en-US" sz="4400" b="1" cap="all"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04" y="1416128"/>
            <a:ext cx="3680651" cy="49734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4368" y="1416128"/>
            <a:ext cx="3750032" cy="4973479"/>
          </a:xfrm>
          <a:prstGeom prst="rect">
            <a:avLst/>
          </a:prstGeom>
        </p:spPr>
      </p:pic>
    </p:spTree>
    <p:extLst>
      <p:ext uri="{BB962C8B-B14F-4D97-AF65-F5344CB8AC3E}">
        <p14:creationId xmlns:p14="http://schemas.microsoft.com/office/powerpoint/2010/main" val="2157774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What is an E-Cigarette?</a:t>
            </a:r>
            <a:endParaRPr lang="en-US" sz="4400" b="1" cap="all"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257430"/>
            <a:ext cx="6096528" cy="174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282825"/>
            <a:ext cx="1390650"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2115235"/>
            <a:ext cx="1143000" cy="323165"/>
          </a:xfrm>
          <a:prstGeom prst="rect">
            <a:avLst/>
          </a:prstGeom>
          <a:noFill/>
        </p:spPr>
        <p:txBody>
          <a:bodyPr wrap="square" rtlCol="0">
            <a:spAutoFit/>
          </a:bodyPr>
          <a:lstStyle/>
          <a:p>
            <a:r>
              <a:rPr lang="en-US" sz="1500" dirty="0" err="1" smtClean="0"/>
              <a:t>Cigalike</a:t>
            </a:r>
            <a:endParaRPr lang="en-US" sz="1500" dirty="0"/>
          </a:p>
        </p:txBody>
      </p:sp>
      <p:sp>
        <p:nvSpPr>
          <p:cNvPr id="7" name="TextBox 6"/>
          <p:cNvSpPr txBox="1"/>
          <p:nvPr/>
        </p:nvSpPr>
        <p:spPr>
          <a:xfrm>
            <a:off x="548640" y="5468035"/>
            <a:ext cx="1143000" cy="323165"/>
          </a:xfrm>
          <a:prstGeom prst="rect">
            <a:avLst/>
          </a:prstGeom>
          <a:noFill/>
        </p:spPr>
        <p:txBody>
          <a:bodyPr wrap="square" rtlCol="0">
            <a:spAutoFit/>
          </a:bodyPr>
          <a:lstStyle/>
          <a:p>
            <a:r>
              <a:rPr lang="en-US" sz="1500" dirty="0" smtClean="0"/>
              <a:t>Vape Pen</a:t>
            </a:r>
            <a:endParaRPr lang="en-US" sz="1500" dirty="0"/>
          </a:p>
        </p:txBody>
      </p:sp>
      <p:sp>
        <p:nvSpPr>
          <p:cNvPr id="8" name="TextBox 7"/>
          <p:cNvSpPr txBox="1"/>
          <p:nvPr/>
        </p:nvSpPr>
        <p:spPr>
          <a:xfrm>
            <a:off x="6858000" y="5943600"/>
            <a:ext cx="1143000" cy="323165"/>
          </a:xfrm>
          <a:prstGeom prst="rect">
            <a:avLst/>
          </a:prstGeom>
          <a:noFill/>
        </p:spPr>
        <p:txBody>
          <a:bodyPr wrap="square" rtlCol="0">
            <a:spAutoFit/>
          </a:bodyPr>
          <a:lstStyle/>
          <a:p>
            <a:r>
              <a:rPr lang="en-US" sz="1500" dirty="0" smtClean="0"/>
              <a:t>Mod</a:t>
            </a:r>
            <a:endParaRPr lang="en-US" sz="15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706035"/>
            <a:ext cx="5913633" cy="774259"/>
          </a:xfrm>
          <a:prstGeom prst="rect">
            <a:avLst/>
          </a:prstGeom>
        </p:spPr>
      </p:pic>
    </p:spTree>
    <p:extLst>
      <p:ext uri="{BB962C8B-B14F-4D97-AF65-F5344CB8AC3E}">
        <p14:creationId xmlns:p14="http://schemas.microsoft.com/office/powerpoint/2010/main" val="317433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29082</TotalTime>
  <Words>2570</Words>
  <Application>Microsoft Office PowerPoint</Application>
  <PresentationFormat>On-screen Show (4:3)</PresentationFormat>
  <Paragraphs>217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Other Tobacco Products and  E-cigarettes</vt:lpstr>
      <vt:lpstr>The tobacco industry  isn’t going anywhere.</vt:lpstr>
      <vt:lpstr>What are Other Tobacco Products?</vt:lpstr>
      <vt:lpstr>What is the Problem?</vt:lpstr>
      <vt:lpstr>Appealing Packaging and  Easily Accessible</vt:lpstr>
      <vt:lpstr>Candy Flavoring</vt:lpstr>
      <vt:lpstr>Cheap and Addictive</vt:lpstr>
      <vt:lpstr>PowerPoint Presentation</vt:lpstr>
      <vt:lpstr>What is an E-Cigarette?</vt:lpstr>
      <vt:lpstr>What is an E-Cigarette?</vt:lpstr>
      <vt:lpstr>E-Juice</vt:lpstr>
      <vt:lpstr>Not Approved to Help Smokers Quit</vt:lpstr>
      <vt:lpstr>Appeal to Youth</vt:lpstr>
      <vt:lpstr>More Than Just “Water Vapor”</vt:lpstr>
      <vt:lpstr>Key Points</vt:lpstr>
      <vt:lpstr>Tobacco is Changing</vt:lpstr>
      <vt:lpstr>What Can You Do?</vt:lpstr>
      <vt:lpstr>PowerPoint Presentation</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Michaud, Nancy T</dc:creator>
  <cp:lastModifiedBy>Wong, Joann L</cp:lastModifiedBy>
  <cp:revision>234</cp:revision>
  <dcterms:created xsi:type="dcterms:W3CDTF">2016-04-01T15:20:33Z</dcterms:created>
  <dcterms:modified xsi:type="dcterms:W3CDTF">2018-08-28T14:53:31Z</dcterms:modified>
</cp:coreProperties>
</file>